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989" r:id="rId5"/>
    <p:sldId id="996" r:id="rId6"/>
    <p:sldId id="987" r:id="rId7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6D254"/>
    <a:srgbClr val="4F81BD"/>
    <a:srgbClr val="CC00CC"/>
    <a:srgbClr val="0000FF"/>
    <a:srgbClr val="FFCC00"/>
    <a:srgbClr val="72AF2F"/>
    <a:srgbClr val="B1D254"/>
    <a:srgbClr val="72732F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2032F6-A78B-4EE2-87DB-3686CBE793DC}" v="69" dt="2022-02-28T12:51:27.2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69" autoAdjust="0"/>
    <p:restoredTop sz="95801" autoAdjust="0"/>
  </p:normalViewPr>
  <p:slideViewPr>
    <p:cSldViewPr snapToGrid="0">
      <p:cViewPr varScale="1">
        <p:scale>
          <a:sx n="110" d="100"/>
          <a:sy n="110" d="100"/>
        </p:scale>
        <p:origin x="13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E22032F6-A78B-4EE2-87DB-3686CBE793DC}"/>
    <pc:docChg chg="undo redo custSel addSld delSld modSld">
      <pc:chgData name="Chervyakov, Andrey" userId="dbdfc4e7-c505-4785-a117-c03dfe609c52" providerId="ADAL" clId="{E22032F6-A78B-4EE2-87DB-3686CBE793DC}" dt="2022-02-28T12:51:27.223" v="418"/>
      <pc:docMkLst>
        <pc:docMk/>
      </pc:docMkLst>
      <pc:sldChg chg="delSp modSp mod">
        <pc:chgData name="Chervyakov, Andrey" userId="dbdfc4e7-c505-4785-a117-c03dfe609c52" providerId="ADAL" clId="{E22032F6-A78B-4EE2-87DB-3686CBE793DC}" dt="2022-02-28T10:19:08.338" v="319" actId="478"/>
        <pc:sldMkLst>
          <pc:docMk/>
          <pc:sldMk cId="4016218937" sldId="989"/>
        </pc:sldMkLst>
        <pc:graphicFrameChg chg="mod modGraphic">
          <ac:chgData name="Chervyakov, Andrey" userId="dbdfc4e7-c505-4785-a117-c03dfe609c52" providerId="ADAL" clId="{E22032F6-A78B-4EE2-87DB-3686CBE793DC}" dt="2022-02-27T15:57:39.694" v="36" actId="6549"/>
          <ac:graphicFrameMkLst>
            <pc:docMk/>
            <pc:sldMk cId="4016218937" sldId="989"/>
            <ac:graphicFrameMk id="4" creationId="{1B307421-C5C1-435B-A1AE-7B1017B6CBE2}"/>
          </ac:graphicFrameMkLst>
        </pc:graphicFrameChg>
        <pc:graphicFrameChg chg="del mod modGraphic">
          <ac:chgData name="Chervyakov, Andrey" userId="dbdfc4e7-c505-4785-a117-c03dfe609c52" providerId="ADAL" clId="{E22032F6-A78B-4EE2-87DB-3686CBE793DC}" dt="2022-02-28T10:19:08.338" v="319" actId="478"/>
          <ac:graphicFrameMkLst>
            <pc:docMk/>
            <pc:sldMk cId="4016218937" sldId="989"/>
            <ac:graphicFrameMk id="5" creationId="{2AEB36C6-2B31-4695-AAB3-0FB16210EADE}"/>
          </ac:graphicFrameMkLst>
        </pc:graphicFrameChg>
      </pc:sldChg>
      <pc:sldChg chg="modSp mod">
        <pc:chgData name="Chervyakov, Andrey" userId="dbdfc4e7-c505-4785-a117-c03dfe609c52" providerId="ADAL" clId="{E22032F6-A78B-4EE2-87DB-3686CBE793DC}" dt="2022-02-28T11:08:18.645" v="346" actId="207"/>
        <pc:sldMkLst>
          <pc:docMk/>
          <pc:sldMk cId="4046368337" sldId="994"/>
        </pc:sldMkLst>
        <pc:spChg chg="mod">
          <ac:chgData name="Chervyakov, Andrey" userId="dbdfc4e7-c505-4785-a117-c03dfe609c52" providerId="ADAL" clId="{E22032F6-A78B-4EE2-87DB-3686CBE793DC}" dt="2022-02-28T11:08:18.645" v="346" actId="207"/>
          <ac:spMkLst>
            <pc:docMk/>
            <pc:sldMk cId="4046368337" sldId="994"/>
            <ac:spMk id="2" creationId="{3FCE152B-E606-425D-8669-2198CAD117C3}"/>
          </ac:spMkLst>
        </pc:spChg>
      </pc:sldChg>
      <pc:sldChg chg="modSp add del mod">
        <pc:chgData name="Chervyakov, Andrey" userId="dbdfc4e7-c505-4785-a117-c03dfe609c52" providerId="ADAL" clId="{E22032F6-A78B-4EE2-87DB-3686CBE793DC}" dt="2022-02-28T12:37:22.969" v="412" actId="5793"/>
        <pc:sldMkLst>
          <pc:docMk/>
          <pc:sldMk cId="4170477424" sldId="995"/>
        </pc:sldMkLst>
        <pc:spChg chg="mod">
          <ac:chgData name="Chervyakov, Andrey" userId="dbdfc4e7-c505-4785-a117-c03dfe609c52" providerId="ADAL" clId="{E22032F6-A78B-4EE2-87DB-3686CBE793DC}" dt="2022-02-28T12:37:22.969" v="412" actId="5793"/>
          <ac:spMkLst>
            <pc:docMk/>
            <pc:sldMk cId="4170477424" sldId="995"/>
            <ac:spMk id="2" creationId="{3FCE152B-E606-425D-8669-2198CAD117C3}"/>
          </ac:spMkLst>
        </pc:spChg>
        <pc:spChg chg="mod">
          <ac:chgData name="Chervyakov, Andrey" userId="dbdfc4e7-c505-4785-a117-c03dfe609c52" providerId="ADAL" clId="{E22032F6-A78B-4EE2-87DB-3686CBE793DC}" dt="2022-02-28T07:41:04.591" v="310" actId="20577"/>
          <ac:spMkLst>
            <pc:docMk/>
            <pc:sldMk cId="4170477424" sldId="995"/>
            <ac:spMk id="4" creationId="{E7195857-FEB8-48E8-9657-6379957F5AFA}"/>
          </ac:spMkLst>
        </pc:spChg>
      </pc:sldChg>
      <pc:sldChg chg="delSp modSp add mod">
        <pc:chgData name="Chervyakov, Andrey" userId="dbdfc4e7-c505-4785-a117-c03dfe609c52" providerId="ADAL" clId="{E22032F6-A78B-4EE2-87DB-3686CBE793DC}" dt="2022-02-28T12:51:27.223" v="418"/>
        <pc:sldMkLst>
          <pc:docMk/>
          <pc:sldMk cId="470198296" sldId="996"/>
        </pc:sldMkLst>
        <pc:graphicFrameChg chg="del">
          <ac:chgData name="Chervyakov, Andrey" userId="dbdfc4e7-c505-4785-a117-c03dfe609c52" providerId="ADAL" clId="{E22032F6-A78B-4EE2-87DB-3686CBE793DC}" dt="2022-02-28T10:19:15.016" v="321" actId="478"/>
          <ac:graphicFrameMkLst>
            <pc:docMk/>
            <pc:sldMk cId="470198296" sldId="996"/>
            <ac:graphicFrameMk id="4" creationId="{1B307421-C5C1-435B-A1AE-7B1017B6CBE2}"/>
          </ac:graphicFrameMkLst>
        </pc:graphicFrameChg>
        <pc:graphicFrameChg chg="mod modGraphic">
          <ac:chgData name="Chervyakov, Andrey" userId="dbdfc4e7-c505-4785-a117-c03dfe609c52" providerId="ADAL" clId="{E22032F6-A78B-4EE2-87DB-3686CBE793DC}" dt="2022-02-28T12:51:27.223" v="418"/>
          <ac:graphicFrameMkLst>
            <pc:docMk/>
            <pc:sldMk cId="470198296" sldId="996"/>
            <ac:graphicFrameMk id="5" creationId="{2AEB36C6-2B31-4695-AAB3-0FB16210EADE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RAN4#102-e RRM session GTW schedule</a:t>
            </a:r>
            <a:r>
              <a:rPr lang="en-US" dirty="0"/>
              <a:t> </a:t>
            </a:r>
            <a:endParaRPr lang="ru-RU" dirty="0"/>
          </a:p>
        </p:txBody>
      </p:sp>
      <p:graphicFrame>
        <p:nvGraphicFramePr>
          <p:cNvPr id="4" name="表格 5">
            <a:extLst>
              <a:ext uri="{FF2B5EF4-FFF2-40B4-BE49-F238E27FC236}">
                <a16:creationId xmlns:a16="http://schemas.microsoft.com/office/drawing/2014/main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435925"/>
              </p:ext>
            </p:extLst>
          </p:nvPr>
        </p:nvGraphicFramePr>
        <p:xfrm>
          <a:off x="401652" y="1055605"/>
          <a:ext cx="11116432" cy="2989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8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1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5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921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Week 1 </a:t>
                      </a:r>
                      <a:endParaRPr lang="zh-CN" sz="1200" b="1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260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+mj-ea"/>
                        </a:rPr>
                        <a:t>Meeting</a:t>
                      </a:r>
                      <a:r>
                        <a:rPr lang="en-US" altLang="zh-CN" sz="1100" b="1" baseline="0" dirty="0">
                          <a:effectLst/>
                          <a:latin typeface="+mn-lt"/>
                          <a:ea typeface="+mj-ea"/>
                        </a:rPr>
                        <a:t> day</a:t>
                      </a:r>
                      <a:endParaRPr lang="zh-CN" sz="1100" b="1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53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21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Monday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NTN (220, 221) </a:t>
                      </a:r>
                      <a:endParaRPr lang="en-US" altLang="zh-CN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787127252"/>
                  </a:ext>
                </a:extLst>
              </a:tr>
              <a:tr h="73601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FR2 HST (212, 213)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92755758"/>
                  </a:ext>
                </a:extLst>
              </a:tr>
              <a:tr h="185854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22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Tuesday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MG Enh (217, 218, 219)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143979071"/>
                  </a:ext>
                </a:extLst>
              </a:tr>
              <a:tr h="173844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ePos (230, 231) 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423255670"/>
                  </a:ext>
                </a:extLst>
              </a:tr>
              <a:tr h="185854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23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Wednesday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ePos (230 Issue 1-3-2) 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15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534419458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feRRM (214, 215, 216)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75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955395246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ext. to 71GHz (224) 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431693132"/>
                  </a:ext>
                </a:extLst>
              </a:tr>
              <a:tr h="185854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24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Thursday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RedCap (228, 229)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085180757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MR-DC Enh (232) 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659108774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SL Enh (223)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889410890"/>
                  </a:ext>
                </a:extLst>
              </a:tr>
              <a:tr h="185854">
                <a:tc rowSpan="4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25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Friday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feMIMO (227, 240) 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4019645719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Power Saving </a:t>
                      </a:r>
                      <a:r>
                        <a:rPr lang="en-US" sz="1100" b="0" kern="1200" dirty="0" err="1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Enh</a:t>
                      </a:r>
                      <a:r>
                        <a:rPr lang="en-US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(222) 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30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698597076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IIOT/URLLC (233) 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622280830"/>
                  </a:ext>
                </a:extLst>
              </a:tr>
              <a:tr h="133260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nn-NO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MG Enh: </a:t>
                      </a:r>
                      <a:r>
                        <a:rPr lang="en-US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LS on collision handling of concurrent MGs, LS on Pre-configured MG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15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9362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21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RAN4#102-e RRM session GTW schedule</a:t>
            </a:r>
            <a:r>
              <a:rPr lang="en-US" dirty="0"/>
              <a:t>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2AEB36C6-2B31-4695-AAB3-0FB16210EA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297545"/>
              </p:ext>
            </p:extLst>
          </p:nvPr>
        </p:nvGraphicFramePr>
        <p:xfrm>
          <a:off x="401652" y="1055605"/>
          <a:ext cx="11116432" cy="40182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8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1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5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921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Week 2 </a:t>
                      </a:r>
                      <a:endParaRPr lang="zh-CN" sz="1200" b="1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260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+mj-ea"/>
                        </a:rPr>
                        <a:t>Meeting</a:t>
                      </a:r>
                      <a:r>
                        <a:rPr lang="en-US" altLang="zh-CN" sz="1100" b="1" baseline="0" dirty="0">
                          <a:effectLst/>
                          <a:latin typeface="+mn-lt"/>
                          <a:ea typeface="+mj-ea"/>
                        </a:rPr>
                        <a:t> day</a:t>
                      </a:r>
                      <a:endParaRPr lang="zh-CN" sz="1100" b="1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53">
                <a:tc rowSpan="4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28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Monday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FR2 RF (210)</a:t>
                      </a:r>
                      <a:endParaRPr lang="pt-BR" sz="1100" b="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787127252"/>
                  </a:ext>
                </a:extLst>
              </a:tr>
              <a:tr h="758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Remaining Rel-17 topics: </a:t>
                      </a:r>
                      <a:r>
                        <a:rPr lang="nn-NO" altLang="zh-CN" sz="1100" b="0" strike="sngStrike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FR1 HST (211),</a:t>
                      </a:r>
                      <a:r>
                        <a:rPr lang="nn-NO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nn-NO" altLang="zh-CN" sz="1100" b="0" strike="sngStrike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IAB Enh (226)</a:t>
                      </a:r>
                      <a:r>
                        <a:rPr lang="nn-NO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, </a:t>
                      </a:r>
                      <a:r>
                        <a:rPr lang="pt-BR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MUSIM (236), </a:t>
                      </a:r>
                      <a:r>
                        <a:rPr lang="nn-NO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SL Relay  (234)</a:t>
                      </a:r>
                      <a:r>
                        <a:rPr lang="pt-BR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, Rel-17 NR SDT (235), </a:t>
                      </a:r>
                      <a:r>
                        <a:rPr lang="en-US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NB-IoT and LTE-MTC (237) </a:t>
                      </a:r>
                      <a:endParaRPr lang="pt-BR" altLang="zh-CN" sz="1100" b="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370388475"/>
                  </a:ext>
                </a:extLst>
              </a:tr>
              <a:tr h="758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ext. to 71GHz (225)</a:t>
                      </a:r>
                      <a:endParaRPr lang="pt-BR" sz="1100" b="0" kern="1200" dirty="0">
                        <a:solidFill>
                          <a:srgbClr val="FF000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30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347101154"/>
                  </a:ext>
                </a:extLst>
              </a:tr>
              <a:tr h="758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Rel-15/Rel-16 Maintenance (201-207, 239) </a:t>
                      </a:r>
                      <a:r>
                        <a:rPr lang="en-US" altLang="zh-CN" sz="1100" b="0" strike="sngStrike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// Exact set of topics to be announced after the 1st round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662643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 1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Tuesday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2nd round for Rel-17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feRRM (214, 215, 216)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MG Enh (217, 218, 219)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FR2 HST (212, 213)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ePos (230, 231) 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MR-DC Enh (232) 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Power Saving Enh (222) 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SL Enh (223)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微软雅黑" panose="020B0503020204020204" pitchFamily="34" charset="-122"/>
                          <a:cs typeface="+mn-cs"/>
                        </a:rPr>
                        <a:t>180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143979071"/>
                  </a:ext>
                </a:extLst>
              </a:tr>
              <a:tr h="185854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 2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Wednesday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2nd round for Rel-17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IIOT/URLLC (233) 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NTN (220, 221) 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ext. to 71GHz (224, 225) 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feMIMO (227, 240) 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RedCap (228, 229)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FR2 RF (210)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微软雅黑" panose="020B0503020204020204" pitchFamily="34" charset="-122"/>
                          <a:cs typeface="+mn-cs"/>
                        </a:rPr>
                        <a:t>180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534419458"/>
                  </a:ext>
                </a:extLst>
              </a:tr>
              <a:tr h="185854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 3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Thursday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Extended topics / Final round (Return to) </a:t>
                      </a:r>
                      <a:endParaRPr lang="zh-CN" altLang="en-US" sz="1100" b="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180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085180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198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9515633" y="2081332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8679333" y="5578527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5942" y="188297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/>
              <a:t>Email discussion procedures/timelines</a:t>
            </a:r>
            <a:endParaRPr lang="ru-RU" dirty="0"/>
          </a:p>
        </p:txBody>
      </p:sp>
      <p:sp>
        <p:nvSpPr>
          <p:cNvPr id="20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781694" y="6182656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Time</a:t>
            </a:r>
            <a:r>
              <a:rPr lang="en-US" altLang="zh-CN" sz="900" b="1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line for moderator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714917" y="6182656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Deadline for comments and </a:t>
            </a:r>
            <a:r>
              <a:rPr lang="en-US" sz="9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tdoc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651855" y="6182656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</a:t>
            </a:r>
          </a:p>
        </p:txBody>
      </p:sp>
      <p:sp>
        <p:nvSpPr>
          <p:cNvPr id="213" name="TextBox 1">
            <a:extLst>
              <a:ext uri="{FF2B5EF4-FFF2-40B4-BE49-F238E27FC236}">
                <a16:creationId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408556" y="5895783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265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96736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120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n (Feb 21)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65679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(Feb 22)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0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01502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noProof="0" dirty="0">
                <a:solidFill>
                  <a:srgbClr val="FFFFFF"/>
                </a:solidFill>
                <a:latin typeface="+mj-ea"/>
                <a:ea typeface="+mj-ea"/>
              </a:rPr>
              <a:t>Wed (Feb 23)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346213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(Feb 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19092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(Feb 25)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03563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880348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Mon (Feb 28)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72506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(Mar 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569771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Wed (Mar 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4144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Thu (Mar 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205644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20464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205358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206070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204218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20493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204787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205499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205357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20606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205071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20578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204786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2069587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730028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865831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724575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965671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69010" y="1383540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787999" y="1383540"/>
            <a:ext cx="3360391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(Feb 21~24)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880347" y="1383540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(Feb 28 ~ Mar 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035637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11386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76008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62179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50913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48192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11748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1882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87795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83367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4339" y="2965671"/>
            <a:ext cx="786133" cy="598781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3803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2320" y="558452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037724" y="2185116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6525" y="2968458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0266" y="4809060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90787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963781" y="2175460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79009" y="2038122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276117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8614" y="3968256"/>
            <a:ext cx="786133" cy="572334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 UTC</a:t>
            </a:r>
          </a:p>
        </p:txBody>
      </p:sp>
      <p:sp>
        <p:nvSpPr>
          <p:cNvPr id="8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62899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4: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57565" y="1877631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202191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296567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4809060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2673" y="2969163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1944412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545737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408601" y="2464966"/>
            <a:ext cx="1119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(check if final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is agreeable)</a:t>
            </a:r>
          </a:p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Tue 19:00 ~ Wed 16:00 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332459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5456219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8725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6121034" y="3974504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95722" y="4502902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785703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agenda or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6336193" y="5749205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Strict deadline for new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598564" y="2085632"/>
            <a:ext cx="75892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2000" b="1" dirty="0"/>
          </a:p>
        </p:txBody>
      </p:sp>
      <p:sp>
        <p:nvSpPr>
          <p:cNvPr id="97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6190093" y="1383540"/>
            <a:ext cx="79491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(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Feb 25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58798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C68143-B530-4487-9EA7-5BCC5970B48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915fe38-2618-47b6-8303-829fb71466d5"/>
    <ds:schemaRef ds:uri="http://purl.org/dc/elements/1.1/"/>
    <ds:schemaRef ds:uri="http://schemas.microsoft.com/office/2006/metadata/properties"/>
    <ds:schemaRef ds:uri="23d77754-4ccc-4c57-9291-cab09e81894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357253</TotalTime>
  <Words>797</Words>
  <Application>Microsoft Office PowerPoint</Application>
  <PresentationFormat>Widescreen</PresentationFormat>
  <Paragraphs>156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RAN4#102-e RRM session GTW schedule </vt:lpstr>
      <vt:lpstr>RAN4#102-e RRM session GTW schedule </vt:lpstr>
      <vt:lpstr>Email discussion procedures/timelines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RRM GTW schedule</dc:title>
  <dc:creator>Chervyakov, Andrey</dc:creator>
  <cp:keywords>CTPClassification=CTP_NT</cp:keywords>
  <cp:lastModifiedBy>Intel</cp:lastModifiedBy>
  <cp:revision>585</cp:revision>
  <cp:lastPrinted>2016-09-15T08:31:35Z</cp:lastPrinted>
  <dcterms:created xsi:type="dcterms:W3CDTF">2009-11-27T05:15:11Z</dcterms:created>
  <dcterms:modified xsi:type="dcterms:W3CDTF">2022-02-28T12:56:01Z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D:\RAN\RAN78\RP-172127.pptx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1552620126</vt:lpwstr>
  </property>
  <property fmtid="{D5CDD505-2E9C-101B-9397-08002B2CF9AE}" pid="8" name="TitusGUID">
    <vt:lpwstr>6f9c0495-a83c-462b-8664-67016d5bf2d5</vt:lpwstr>
  </property>
  <property fmtid="{D5CDD505-2E9C-101B-9397-08002B2CF9AE}" pid="9" name="CTP_TimeStamp">
    <vt:lpwstr>2020-06-04 10:01:06Z</vt:lpwstr>
  </property>
  <property fmtid="{D5CDD505-2E9C-101B-9397-08002B2CF9AE}" pid="10" name="CTP_BU">
    <vt:lpwstr>NA</vt:lpwstr>
  </property>
  <property fmtid="{D5CDD505-2E9C-101B-9397-08002B2CF9AE}" pid="11" name="CTP_IDSID">
    <vt:lpwstr>NA</vt:lpwstr>
  </property>
  <property fmtid="{D5CDD505-2E9C-101B-9397-08002B2CF9AE}" pid="12" name="CTP_WWID">
    <vt:lpwstr>NA</vt:lpwstr>
  </property>
  <property fmtid="{D5CDD505-2E9C-101B-9397-08002B2CF9AE}" pid="13" name="CTPClassification">
    <vt:lpwstr>CTP_NT</vt:lpwstr>
  </property>
  <property fmtid="{D5CDD505-2E9C-101B-9397-08002B2CF9AE}" pid="14" name="ContentTypeId">
    <vt:lpwstr>0x010100F2552158F8185D44A8848B98AEA319AF</vt:lpwstr>
  </property>
  <property fmtid="{D5CDD505-2E9C-101B-9397-08002B2CF9AE}" pid="15" name="_2015_ms_pID_725343">
    <vt:lpwstr>(3)3uSfLaSabfEyGuv1zOGHK+RwlkfravTUcEfWqi0iTGWVPvow5LJeWSZx0l4apXozh5nghM5u
UjYmUvZ4KXISRBPsUjeZ8n/oCEXc3NVVHwH6p2pPqHxRBxPZrOV345rlmEFy2Rz0/6EIL/mC
Bqibo60bzlUkIHZZr8BxGqlyc1LG+sTsBGuFTqego5ivFhw1bst2YN9yhZuKGimoVy0wC8qp
5M7IpQWEOSidkJhLw6</vt:lpwstr>
  </property>
  <property fmtid="{D5CDD505-2E9C-101B-9397-08002B2CF9AE}" pid="16" name="_2015_ms_pID_7253431">
    <vt:lpwstr>b2oCiLP2GpSIltc69n9QAcv3Os6RCDr2qxyq6Y9nylDhW9Mei+H4iT
TbJ+vjxAUJGIG555wVd06uHRtBUqL7bX4Xm7RtzXCTuEUnbQYx+uYvaVFLPpsfJku6LxtB+c
g/Jwk5q4nKVGbPmkB7yFXfcGVbwmn2TmNAMLEZvsd8buFpyJ6+N3USuw5pzOX63uRC/UnIaX
UbCtnOfFdB8PDi+Y8Tbk4hLwfSnfgElhbZJ/</vt:lpwstr>
  </property>
  <property fmtid="{D5CDD505-2E9C-101B-9397-08002B2CF9AE}" pid="17" name="_2015_ms_pID_7253432">
    <vt:lpwstr>NA==</vt:lpwstr>
  </property>
</Properties>
</file>