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89" r:id="rId5"/>
    <p:sldId id="987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C6D254"/>
    <a:srgbClr val="4F81BD"/>
    <a:srgbClr val="CC00CC"/>
    <a:srgbClr val="0000FF"/>
    <a:srgbClr val="FFCC00"/>
    <a:srgbClr val="72AF2F"/>
    <a:srgbClr val="B1D254"/>
    <a:srgbClr val="72732F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22032F6-A78B-4EE2-87DB-3686CBE793DC}" v="7" dt="2022-02-27T16:39:59.0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269" autoAdjust="0"/>
    <p:restoredTop sz="95801" autoAdjust="0"/>
  </p:normalViewPr>
  <p:slideViewPr>
    <p:cSldViewPr snapToGrid="0">
      <p:cViewPr varScale="1">
        <p:scale>
          <a:sx n="110" d="100"/>
          <a:sy n="110" d="100"/>
        </p:scale>
        <p:origin x="13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E22032F6-A78B-4EE2-87DB-3686CBE793DC}"/>
    <pc:docChg chg="undo redo custSel modSld">
      <pc:chgData name="Chervyakov, Andrey" userId="dbdfc4e7-c505-4785-a117-c03dfe609c52" providerId="ADAL" clId="{E22032F6-A78B-4EE2-87DB-3686CBE793DC}" dt="2022-02-27T17:52:45.062" v="288" actId="15"/>
      <pc:docMkLst>
        <pc:docMk/>
      </pc:docMkLst>
      <pc:sldChg chg="modSp mod">
        <pc:chgData name="Chervyakov, Andrey" userId="dbdfc4e7-c505-4785-a117-c03dfe609c52" providerId="ADAL" clId="{E22032F6-A78B-4EE2-87DB-3686CBE793DC}" dt="2022-02-27T15:57:39.694" v="36" actId="6549"/>
        <pc:sldMkLst>
          <pc:docMk/>
          <pc:sldMk cId="4016218937" sldId="989"/>
        </pc:sldMkLst>
        <pc:graphicFrameChg chg="mod modGraphic">
          <ac:chgData name="Chervyakov, Andrey" userId="dbdfc4e7-c505-4785-a117-c03dfe609c52" providerId="ADAL" clId="{E22032F6-A78B-4EE2-87DB-3686CBE793DC}" dt="2022-02-27T15:57:39.694" v="36" actId="6549"/>
          <ac:graphicFrameMkLst>
            <pc:docMk/>
            <pc:sldMk cId="4016218937" sldId="989"/>
            <ac:graphicFrameMk id="4" creationId="{1B307421-C5C1-435B-A1AE-7B1017B6CBE2}"/>
          </ac:graphicFrameMkLst>
        </pc:graphicFrameChg>
        <pc:graphicFrameChg chg="mod modGraphic">
          <ac:chgData name="Chervyakov, Andrey" userId="dbdfc4e7-c505-4785-a117-c03dfe609c52" providerId="ADAL" clId="{E22032F6-A78B-4EE2-87DB-3686CBE793DC}" dt="2022-02-27T15:57:27.034" v="31" actId="400"/>
          <ac:graphicFrameMkLst>
            <pc:docMk/>
            <pc:sldMk cId="4016218937" sldId="989"/>
            <ac:graphicFrameMk id="5" creationId="{2AEB36C6-2B31-4695-AAB3-0FB16210EADE}"/>
          </ac:graphicFrameMkLst>
        </pc:graphicFrameChg>
      </pc:sldChg>
      <pc:sldChg chg="modSp mod">
        <pc:chgData name="Chervyakov, Andrey" userId="dbdfc4e7-c505-4785-a117-c03dfe609c52" providerId="ADAL" clId="{E22032F6-A78B-4EE2-87DB-3686CBE793DC}" dt="2022-02-27T17:52:45.062" v="288" actId="15"/>
        <pc:sldMkLst>
          <pc:docMk/>
          <pc:sldMk cId="4046368337" sldId="994"/>
        </pc:sldMkLst>
        <pc:spChg chg="mod">
          <ac:chgData name="Chervyakov, Andrey" userId="dbdfc4e7-c505-4785-a117-c03dfe609c52" providerId="ADAL" clId="{E22032F6-A78B-4EE2-87DB-3686CBE793DC}" dt="2022-02-27T17:52:45.062" v="288" actId="15"/>
          <ac:spMkLst>
            <pc:docMk/>
            <pc:sldMk cId="4046368337" sldId="994"/>
            <ac:spMk id="2" creationId="{3FCE152B-E606-425D-8669-2198CAD117C3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RAN4#102-e RRM 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4" name="表格 5">
            <a:extLst>
              <a:ext uri="{FF2B5EF4-FFF2-40B4-BE49-F238E27FC236}">
                <a16:creationId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7435925"/>
              </p:ext>
            </p:extLst>
          </p:nvPr>
        </p:nvGraphicFramePr>
        <p:xfrm>
          <a:off x="401652" y="1055605"/>
          <a:ext cx="11116432" cy="29896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84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1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59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921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1 </a:t>
                      </a:r>
                      <a:endParaRPr lang="zh-CN" sz="1200" b="1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260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1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1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853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February 21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Monday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NTN (220, 221) </a:t>
                      </a:r>
                      <a:endParaRPr lang="en-US" altLang="zh-CN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787127252"/>
                  </a:ext>
                </a:extLst>
              </a:tr>
              <a:tr h="73601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FR2 HST (212, 213)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92755758"/>
                  </a:ext>
                </a:extLst>
              </a:tr>
              <a:tr h="185854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February 22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Tuesday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MG Enh (217, 218, 219)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143979071"/>
                  </a:ext>
                </a:extLst>
              </a:tr>
              <a:tr h="173844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ePos (230, 231) 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423255670"/>
                  </a:ext>
                </a:extLst>
              </a:tr>
              <a:tr h="185854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February 23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Wednesday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ePos (230 Issue 1-3-2) 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534419458"/>
                  </a:ext>
                </a:extLst>
              </a:tr>
              <a:tr h="1858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feRRM (214, 215, 216)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75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955395246"/>
                  </a:ext>
                </a:extLst>
              </a:tr>
              <a:tr h="185854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ext. to 71GHz (224) 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431693132"/>
                  </a:ext>
                </a:extLst>
              </a:tr>
              <a:tr h="185854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February 24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Thursday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RedCap (228, 229)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085180757"/>
                  </a:ext>
                </a:extLst>
              </a:tr>
              <a:tr h="185854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MR-DC Enh (232) 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659108774"/>
                  </a:ext>
                </a:extLst>
              </a:tr>
              <a:tr h="185854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SL Enh (223)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889410890"/>
                  </a:ext>
                </a:extLst>
              </a:tr>
              <a:tr h="185854">
                <a:tc rowSpan="4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February 25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Friday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feMIMO (227, 240) 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4019645719"/>
                  </a:ext>
                </a:extLst>
              </a:tr>
              <a:tr h="185854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Power Saving </a:t>
                      </a:r>
                      <a:r>
                        <a:rPr lang="en-US" sz="1100" b="0" kern="1200" dirty="0" err="1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Enh</a:t>
                      </a:r>
                      <a:r>
                        <a:rPr lang="en-US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(222) 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698597076"/>
                  </a:ext>
                </a:extLst>
              </a:tr>
              <a:tr h="1858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IIOT/URLLC (233) 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622280830"/>
                  </a:ext>
                </a:extLst>
              </a:tr>
              <a:tr h="13326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nn-NO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MG Enh: </a:t>
                      </a:r>
                      <a:r>
                        <a:rPr lang="en-US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LS on collision handling of concurrent MGs, LS on Pre-configured MG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9362342"/>
                  </a:ext>
                </a:extLst>
              </a:tr>
            </a:tbl>
          </a:graphicData>
        </a:graphic>
      </p:graphicFrame>
      <p:graphicFrame>
        <p:nvGraphicFramePr>
          <p:cNvPr id="5" name="表格 5">
            <a:extLst>
              <a:ext uri="{FF2B5EF4-FFF2-40B4-BE49-F238E27FC236}">
                <a16:creationId xmlns:a16="http://schemas.microsoft.com/office/drawing/2014/main" id="{2AEB36C6-2B31-4695-AAB3-0FB16210EA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5989125"/>
              </p:ext>
            </p:extLst>
          </p:nvPr>
        </p:nvGraphicFramePr>
        <p:xfrm>
          <a:off x="401652" y="4114764"/>
          <a:ext cx="11116432" cy="18476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84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1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59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921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2 </a:t>
                      </a:r>
                      <a:endParaRPr lang="zh-CN" sz="1200" b="1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260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1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1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853">
                <a:tc rowSpan="4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February 28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Monday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ext. to 71GHz (225)</a:t>
                      </a:r>
                      <a:endParaRPr lang="pt-BR" sz="1100" b="0" kern="1200" dirty="0">
                        <a:solidFill>
                          <a:srgbClr val="FF00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787127252"/>
                  </a:ext>
                </a:extLst>
              </a:tr>
              <a:tr h="7585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FR2 RF (210)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370388475"/>
                  </a:ext>
                </a:extLst>
              </a:tr>
              <a:tr h="7585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Remaining Rel-17 topics: </a:t>
                      </a:r>
                      <a:r>
                        <a:rPr lang="nn-NO" altLang="zh-CN" sz="1100" b="0" strike="sngStrike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FR1 HST (211),</a:t>
                      </a:r>
                      <a:r>
                        <a:rPr lang="nn-NO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Rel-17 NR IAB Enh (226), </a:t>
                      </a: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MUSIM (236), </a:t>
                      </a:r>
                      <a:r>
                        <a:rPr lang="nn-NO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SL Relay  (234)</a:t>
                      </a: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, Rel-17 NR SDT (235),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NB-IoT and LTE-MTC (237) </a:t>
                      </a:r>
                      <a:endParaRPr lang="pt-BR" altLang="zh-CN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347101154"/>
                  </a:ext>
                </a:extLst>
              </a:tr>
              <a:tr h="44209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Rel-15/Rel-16 Maintenance (201-207, 239) </a:t>
                      </a:r>
                      <a:r>
                        <a:rPr lang="en-US" altLang="zh-CN" sz="1100" b="0" strike="sngStrike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// Exact set of topics to be announced after the 1st round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568360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March 1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Tuesday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2nd round for Rel-17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微软雅黑" panose="020B0503020204020204" pitchFamily="34" charset="-122"/>
                          <a:cs typeface="+mn-cs"/>
                        </a:rPr>
                        <a:t>180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143979071"/>
                  </a:ext>
                </a:extLst>
              </a:tr>
              <a:tr h="185854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March 2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Wednesday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2nd round for Rel-17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微软雅黑" panose="020B0503020204020204" pitchFamily="34" charset="-122"/>
                          <a:cs typeface="+mn-cs"/>
                        </a:rPr>
                        <a:t>180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534419458"/>
                  </a:ext>
                </a:extLst>
              </a:tr>
              <a:tr h="185854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March 3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Thursday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Extended topics / Final round (Return to) </a:t>
                      </a:r>
                      <a:endParaRPr lang="zh-CN" altLang="en-US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180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0851807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6218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9515633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8679333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procedures/timelines</a:t>
            </a:r>
            <a:endParaRPr lang="ru-RU" dirty="0"/>
          </a:p>
        </p:txBody>
      </p:sp>
      <p:sp>
        <p:nvSpPr>
          <p:cNvPr id="20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781694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14917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651855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408556" y="5895783"/>
            <a:ext cx="5927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n (Feb 21)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 (Feb 22)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1502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 (Feb 23)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(Feb 24)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(Feb 25)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 (Feb 28)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 (Mar 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 (Mar 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 (Mar 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141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5641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3360391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(Feb 21~24)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(Feb 28 ~ Mar 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11748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1882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87795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83367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38032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2320" y="558452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6525" y="2968458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 before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0266" y="4809060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90787" y="480906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79009" y="2038122"/>
            <a:ext cx="786133" cy="277212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by 4:00 UTC</a:t>
            </a: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8614" y="3968256"/>
            <a:ext cx="786133" cy="572334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62899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4: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296567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2673" y="2969163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408601" y="2464966"/>
            <a:ext cx="1119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(check if final </a:t>
            </a:r>
            <a:r>
              <a:rPr lang="en-US" altLang="zh-CN" sz="7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 19:00 ~ Wed 16:00 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3324599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3555475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6121034" y="3974504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95722" y="4502902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agenda or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6336193" y="5749205"/>
            <a:ext cx="1460271" cy="360717"/>
          </a:xfrm>
          <a:prstGeom prst="wedgeRoundRectCallout">
            <a:avLst>
              <a:gd name="adj1" fmla="val 63546"/>
              <a:gd name="adj2" fmla="val -51073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Strict deadline for new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598564" y="2085632"/>
            <a:ext cx="75892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2000" b="1" dirty="0"/>
          </a:p>
        </p:txBody>
      </p:sp>
      <p:sp>
        <p:nvSpPr>
          <p:cNvPr id="97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6190093" y="1383540"/>
            <a:ext cx="79491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Feb 25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3587986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a915fe38-2618-47b6-8303-829fb71466d5"/>
    <ds:schemaRef ds:uri="http://purl.org/dc/elements/1.1/"/>
    <ds:schemaRef ds:uri="http://schemas.microsoft.com/office/2006/metadata/properties"/>
    <ds:schemaRef ds:uri="23d77754-4ccc-4c57-9291-cab09e81894a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356116</TotalTime>
  <Words>683</Words>
  <Application>Microsoft Office PowerPoint</Application>
  <PresentationFormat>Widescreen</PresentationFormat>
  <Paragraphs>142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RAN4#102-e RRM session GTW schedule </vt:lpstr>
      <vt:lpstr>Email discussion procedures/timelines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RRM GTW schedule</dc:title>
  <dc:creator>Chervyakov, Andrey</dc:creator>
  <cp:keywords>CTPClassification=CTP_NT</cp:keywords>
  <cp:lastModifiedBy>Intel</cp:lastModifiedBy>
  <cp:revision>585</cp:revision>
  <cp:lastPrinted>2016-09-15T08:31:35Z</cp:lastPrinted>
  <dcterms:created xsi:type="dcterms:W3CDTF">2009-11-27T05:15:11Z</dcterms:created>
  <dcterms:modified xsi:type="dcterms:W3CDTF">2022-02-27T17:59:37Z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6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7" name="_2015_ms_pID_7253432">
    <vt:lpwstr>NA==</vt:lpwstr>
  </property>
</Properties>
</file>