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937" r:id="rId5"/>
    <p:sldId id="936" r:id="rId6"/>
    <p:sldId id="935" r:id="rId7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CC00CC"/>
    <a:srgbClr val="0000FF"/>
    <a:srgbClr val="FFCC00"/>
    <a:srgbClr val="FF3300"/>
    <a:srgbClr val="72AF2F"/>
    <a:srgbClr val="B1D254"/>
    <a:srgbClr val="72732F"/>
    <a:srgbClr val="C6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0B5B25-7261-4633-8F94-93A6D6B24A20}" v="57" dt="2021-05-16T17:37:46.6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73" autoAdjust="0"/>
    <p:restoredTop sz="95801" autoAdjust="0"/>
  </p:normalViewPr>
  <p:slideViewPr>
    <p:cSldViewPr snapToGrid="0">
      <p:cViewPr varScale="1">
        <p:scale>
          <a:sx n="157" d="100"/>
          <a:sy n="157" d="100"/>
        </p:scale>
        <p:origin x="104" y="2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vyakov, Andrey" userId="dbdfc4e7-c505-4785-a117-c03dfe609c52" providerId="ADAL" clId="{D80B5B25-7261-4633-8F94-93A6D6B24A20}"/>
    <pc:docChg chg="undo custSel addSld delSld modSld">
      <pc:chgData name="Chervyakov, Andrey" userId="dbdfc4e7-c505-4785-a117-c03dfe609c52" providerId="ADAL" clId="{D80B5B25-7261-4633-8F94-93A6D6B24A20}" dt="2021-05-16T17:38:21.816" v="734" actId="6549"/>
      <pc:docMkLst>
        <pc:docMk/>
      </pc:docMkLst>
      <pc:sldChg chg="addSp modSp mod">
        <pc:chgData name="Chervyakov, Andrey" userId="dbdfc4e7-c505-4785-a117-c03dfe609c52" providerId="ADAL" clId="{D80B5B25-7261-4633-8F94-93A6D6B24A20}" dt="2021-05-16T17:38:21.816" v="734" actId="6549"/>
        <pc:sldMkLst>
          <pc:docMk/>
          <pc:sldMk cId="2261567071" sldId="928"/>
        </pc:sldMkLst>
        <pc:spChg chg="mod">
          <ac:chgData name="Chervyakov, Andrey" userId="dbdfc4e7-c505-4785-a117-c03dfe609c52" providerId="ADAL" clId="{D80B5B25-7261-4633-8F94-93A6D6B24A20}" dt="2021-05-16T16:57:11.626" v="3" actId="20577"/>
          <ac:spMkLst>
            <pc:docMk/>
            <pc:sldMk cId="2261567071" sldId="928"/>
            <ac:spMk id="2" creationId="{4653FC17-6DDA-4C90-8331-B521BC2ADE4B}"/>
          </ac:spMkLst>
        </pc:spChg>
        <pc:spChg chg="add mod">
          <ac:chgData name="Chervyakov, Andrey" userId="dbdfc4e7-c505-4785-a117-c03dfe609c52" providerId="ADAL" clId="{D80B5B25-7261-4633-8F94-93A6D6B24A20}" dt="2021-05-16T17:10:47.608" v="716" actId="14100"/>
          <ac:spMkLst>
            <pc:docMk/>
            <pc:sldMk cId="2261567071" sldId="928"/>
            <ac:spMk id="3" creationId="{ECAC3BFE-4AFD-4151-BF68-35BBD0CB160E}"/>
          </ac:spMkLst>
        </pc:spChg>
        <pc:graphicFrameChg chg="mod modGraphic">
          <ac:chgData name="Chervyakov, Andrey" userId="dbdfc4e7-c505-4785-a117-c03dfe609c52" providerId="ADAL" clId="{D80B5B25-7261-4633-8F94-93A6D6B24A20}" dt="2021-05-16T17:38:21.816" v="734" actId="6549"/>
          <ac:graphicFrameMkLst>
            <pc:docMk/>
            <pc:sldMk cId="2261567071" sldId="928"/>
            <ac:graphicFrameMk id="6" creationId="{00000000-0000-0000-0000-000000000000}"/>
          </ac:graphicFrameMkLst>
        </pc:graphicFrameChg>
      </pc:sldChg>
      <pc:sldChg chg="add del">
        <pc:chgData name="Chervyakov, Andrey" userId="dbdfc4e7-c505-4785-a117-c03dfe609c52" providerId="ADAL" clId="{D80B5B25-7261-4633-8F94-93A6D6B24A20}" dt="2021-05-16T16:57:12.953" v="4" actId="47"/>
        <pc:sldMkLst>
          <pc:docMk/>
          <pc:sldMk cId="3330275766" sldId="92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717" y="349135"/>
            <a:ext cx="9263641" cy="856211"/>
          </a:xfrm>
        </p:spPr>
        <p:txBody>
          <a:bodyPr/>
          <a:lstStyle/>
          <a:p>
            <a:r>
              <a:rPr lang="en-US" sz="2000" b="1" dirty="0" err="1" smtClean="0"/>
              <a:t>RAN4#102-e</a:t>
            </a:r>
            <a:r>
              <a:rPr lang="en-US" sz="2000" b="1" dirty="0" smtClean="0"/>
              <a:t> </a:t>
            </a:r>
            <a:r>
              <a:rPr lang="en-US" altLang="zh-CN" sz="2000" b="1" dirty="0" err="1" smtClean="0"/>
              <a:t>BSRF_Demod_Test</a:t>
            </a:r>
            <a:r>
              <a:rPr lang="en-US" sz="2000" b="1" dirty="0" smtClean="0"/>
              <a:t> </a:t>
            </a:r>
            <a:r>
              <a:rPr lang="en-US" sz="2000" b="1" dirty="0"/>
              <a:t>session GTW schedule</a:t>
            </a:r>
            <a:r>
              <a:rPr lang="en-US" sz="2000" dirty="0"/>
              <a:t> </a:t>
            </a:r>
            <a:endParaRPr lang="ru-RU" sz="2000" dirty="0"/>
          </a:p>
        </p:txBody>
      </p:sp>
      <p:graphicFrame>
        <p:nvGraphicFramePr>
          <p:cNvPr id="4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7296859"/>
              </p:ext>
            </p:extLst>
          </p:nvPr>
        </p:nvGraphicFramePr>
        <p:xfrm>
          <a:off x="509717" y="1691639"/>
          <a:ext cx="11166634" cy="43136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1377">
                  <a:extLst>
                    <a:ext uri="{9D8B030D-6E8A-4147-A177-3AD203B41FA5}">
                      <a16:colId xmlns:a16="http://schemas.microsoft.com/office/drawing/2014/main" val="1312896614"/>
                    </a:ext>
                  </a:extLst>
                </a:gridCol>
                <a:gridCol w="8243935">
                  <a:extLst>
                    <a:ext uri="{9D8B030D-6E8A-4147-A177-3AD203B41FA5}">
                      <a16:colId xmlns:a16="http://schemas.microsoft.com/office/drawing/2014/main" val="1011818300"/>
                    </a:ext>
                  </a:extLst>
                </a:gridCol>
                <a:gridCol w="1301322">
                  <a:extLst>
                    <a:ext uri="{9D8B030D-6E8A-4147-A177-3AD203B41FA5}">
                      <a16:colId xmlns:a16="http://schemas.microsoft.com/office/drawing/2014/main" val="22595633"/>
                    </a:ext>
                  </a:extLst>
                </a:gridCol>
              </a:tblGrid>
              <a:tr h="353967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effectLst/>
                        </a:rPr>
                        <a:t>Week 1</a:t>
                      </a:r>
                      <a:endParaRPr lang="zh-CN" sz="1000" dirty="0">
                        <a:effectLst/>
                        <a:latin typeface="Calibri Light" panose="020F0302020204030204" pitchFamily="34" charset="0"/>
                        <a:ea typeface="微软雅黑" panose="020B0503020204020204" pitchFamily="34" charset="-122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506504"/>
                  </a:ext>
                </a:extLst>
              </a:tr>
              <a:tr h="241693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effectLst/>
                        </a:rPr>
                        <a:t>Monday Feb </a:t>
                      </a:r>
                      <a:r>
                        <a:rPr lang="en-US" altLang="zh-CN" sz="1000" kern="1200" dirty="0" err="1" smtClean="0">
                          <a:effectLst/>
                        </a:rPr>
                        <a:t>21</a:t>
                      </a:r>
                      <a:r>
                        <a:rPr lang="en-US" altLang="zh-CN" sz="1000" kern="1200" baseline="30000" dirty="0" err="1" smtClean="0">
                          <a:effectLst/>
                        </a:rPr>
                        <a:t>th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13:00 -16:00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UTC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(Repeater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RF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)</a:t>
                      </a: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effectLst/>
                        </a:rPr>
                        <a:t>[304] Repeater general: Co-location requirements</a:t>
                      </a:r>
                      <a:endParaRPr lang="zh-CN" altLang="zh-CN" sz="1000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60 minutes</a:t>
                      </a:r>
                      <a:endParaRPr lang="zh-CN" altLang="en-US" sz="10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754519334"/>
                  </a:ext>
                </a:extLst>
              </a:tr>
              <a:tr h="61351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effectLst/>
                        </a:rPr>
                        <a:t>[305]/[306] NR repeater </a:t>
                      </a:r>
                      <a:r>
                        <a:rPr lang="en-US" altLang="zh-CN" sz="1000" kern="1200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RF</a:t>
                      </a: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effectLst/>
                        </a:rPr>
                        <a:t>: </a:t>
                      </a:r>
                      <a:r>
                        <a:rPr lang="en-US" altLang="zh-CN" sz="1000" kern="1200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ACRR</a:t>
                      </a: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and </a:t>
                      </a:r>
                      <a:r>
                        <a:rPr lang="en-US" altLang="zh-CN" sz="1000" kern="1200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OOB</a:t>
                      </a: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gain; Others</a:t>
                      </a:r>
                      <a:endParaRPr lang="en-US" altLang="zh-CN" sz="1000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120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367868544"/>
                  </a:ext>
                </a:extLst>
              </a:tr>
              <a:tr h="1075771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effectLst/>
                        </a:rPr>
                        <a:t>Tuesday</a:t>
                      </a:r>
                      <a:r>
                        <a:rPr lang="en-US" sz="1000" kern="1200" dirty="0" smtClean="0">
                          <a:effectLst/>
                        </a:rPr>
                        <a:t> </a:t>
                      </a:r>
                      <a:r>
                        <a:rPr lang="en-US" altLang="zh-CN" sz="1000" kern="1200" dirty="0" smtClean="0">
                          <a:effectLst/>
                        </a:rPr>
                        <a:t>Feb </a:t>
                      </a:r>
                      <a:r>
                        <a:rPr lang="en-US" altLang="zh-CN" sz="1000" kern="1200" dirty="0" err="1" smtClean="0">
                          <a:effectLst/>
                        </a:rPr>
                        <a:t>22</a:t>
                      </a:r>
                      <a:r>
                        <a:rPr lang="en-US" altLang="zh-CN" sz="1000" kern="1200" baseline="30000" dirty="0" err="1" smtClean="0">
                          <a:effectLst/>
                        </a:rPr>
                        <a:t>th</a:t>
                      </a:r>
                      <a:r>
                        <a:rPr lang="en-US" altLang="zh-CN" sz="1000" kern="1200" dirty="0" smtClean="0">
                          <a:effectLst/>
                        </a:rPr>
                        <a:t> 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effectLst/>
                        </a:rPr>
                        <a:t>4:00</a:t>
                      </a:r>
                      <a:r>
                        <a:rPr lang="en-US" sz="1000" kern="1200" baseline="0" dirty="0" smtClean="0">
                          <a:effectLst/>
                        </a:rPr>
                        <a:t> 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-7:00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UTC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(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Demod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)</a:t>
                      </a: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[322] CRS-IM: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UE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feature list, NWA signaling,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30kHz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supporting </a:t>
                      </a:r>
                      <a:endParaRPr lang="en-US" altLang="zh-CN" sz="10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180 minutes</a:t>
                      </a:r>
                      <a:endParaRPr lang="zh-CN" altLang="en-US" sz="100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507627022"/>
                  </a:ext>
                </a:extLst>
              </a:tr>
              <a:tr h="309563">
                <a:tc rowSpan="3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kern="1200" baseline="0" dirty="0" smtClean="0">
                          <a:effectLst/>
                        </a:rPr>
                        <a:t>Wednesday 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Feb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23</a:t>
                      </a:r>
                      <a:r>
                        <a:rPr lang="en-US" altLang="zh-CN" sz="1000" kern="1200" baseline="30000" dirty="0" err="1" smtClean="0">
                          <a:effectLst/>
                        </a:rPr>
                        <a:t>th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kern="1200" baseline="0" dirty="0" smtClean="0">
                          <a:effectLst/>
                        </a:rPr>
                        <a:t>4:00 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-7:00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UTC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(NTN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RF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zh-CN" sz="1000" kern="1200" baseline="0" dirty="0" smtClean="0">
                        <a:effectLst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effectLst/>
                        </a:rPr>
                        <a:t>[308] NTN general : </a:t>
                      </a:r>
                      <a:r>
                        <a:rPr lang="en-US" altLang="zh-CN" sz="1000" kern="1200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UE</a:t>
                      </a: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feature list, SAN Class</a:t>
                      </a:r>
                      <a:endParaRPr lang="zh-CN" altLang="en-US" sz="1000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kern="1200" dirty="0" smtClean="0">
                          <a:effectLst/>
                        </a:rPr>
                        <a:t>30 minutes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Calibri Light" panose="020F0302020204030204" pitchFamily="34" charset="0"/>
                        <a:ea typeface="微软雅黑" panose="020B0503020204020204" pitchFamily="34" charset="-122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273852554"/>
                  </a:ext>
                </a:extLst>
              </a:tr>
              <a:tr h="15716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effectLst/>
                        </a:rPr>
                        <a:t>[309] NTN co-existence: case 6 handling, </a:t>
                      </a:r>
                      <a:r>
                        <a:rPr lang="en-US" altLang="zh-CN" sz="1000" kern="1200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ACLR</a:t>
                      </a: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effectLst/>
                        </a:rPr>
                        <a:t>/ACS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kern="1200" dirty="0" smtClean="0">
                          <a:effectLst/>
                        </a:rPr>
                        <a:t>30 minutes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788769526"/>
                  </a:ext>
                </a:extLst>
              </a:tr>
              <a:tr h="15716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effectLst/>
                        </a:rPr>
                        <a:t>[310]/[311] NTN </a:t>
                      </a:r>
                      <a:r>
                        <a:rPr lang="en-US" altLang="zh-CN" sz="1000" kern="1200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BSRF</a:t>
                      </a: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effectLst/>
                        </a:rPr>
                        <a:t>/ </a:t>
                      </a:r>
                      <a:r>
                        <a:rPr lang="en-US" altLang="zh-CN" sz="1000" kern="1200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UE</a:t>
                      </a: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altLang="zh-CN" sz="1000" kern="1200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RF</a:t>
                      </a:r>
                      <a:endParaRPr lang="en-US" altLang="zh-CN" sz="1000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 minutes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451763115"/>
                  </a:ext>
                </a:extLst>
              </a:tr>
              <a:tr h="265946">
                <a:tc rowSpan="3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Thursday Feb 24</a:t>
                      </a:r>
                      <a:r>
                        <a:rPr lang="en-US" altLang="zh-CN" sz="1000" kern="1200" baseline="30000" dirty="0" smtClean="0">
                          <a:effectLst/>
                        </a:rPr>
                        <a:t>th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4:00 -7:00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UTC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(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Demod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zh-CN" altLang="en-US" sz="10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[319]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FR1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HST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Demod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: Remaining issues</a:t>
                      </a:r>
                      <a:endParaRPr lang="zh-CN" altLang="zh-CN" sz="10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30 </a:t>
                      </a:r>
                      <a:r>
                        <a:rPr lang="en-US" altLang="zh-CN" sz="1000" kern="1200" dirty="0" smtClean="0">
                          <a:effectLst/>
                        </a:rPr>
                        <a:t>minutes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Calibri Light" panose="020F0302020204030204" pitchFamily="34" charset="0"/>
                        <a:ea typeface="微软雅黑" panose="020B0503020204020204" pitchFamily="34" charset="-122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517684108"/>
                  </a:ext>
                </a:extLst>
              </a:tr>
              <a:tr h="229727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[320/321]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FR2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HST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Demod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:</a:t>
                      </a:r>
                      <a:endParaRPr lang="zh-CN" altLang="zh-CN" sz="10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kern="1200" dirty="0" smtClean="0">
                          <a:effectLst/>
                        </a:rPr>
                        <a:t>60 minutes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Calibri Light" panose="020F0302020204030204" pitchFamily="34" charset="0"/>
                        <a:ea typeface="微软雅黑" panose="020B0503020204020204" pitchFamily="34" charset="-122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081922502"/>
                  </a:ext>
                </a:extLst>
              </a:tr>
              <a:tr h="22972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[323]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MMSE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-IRC: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UE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feature list, others</a:t>
                      </a:r>
                      <a:endParaRPr lang="zh-CN" altLang="zh-CN" sz="10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kern="1200" dirty="0" smtClean="0">
                          <a:effectLst/>
                        </a:rPr>
                        <a:t>90 minutes 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594607994"/>
                  </a:ext>
                </a:extLst>
              </a:tr>
              <a:tr h="297552"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Friday  Feb 25</a:t>
                      </a:r>
                      <a:r>
                        <a:rPr lang="en-US" altLang="zh-CN" sz="1000" kern="1200" baseline="30000" dirty="0" smtClean="0">
                          <a:effectLst/>
                        </a:rPr>
                        <a:t>th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4:00 -7:00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UTC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(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Rel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-17 BS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RF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)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en-US" altLang="zh-CN" sz="1000" kern="1200" baseline="0" dirty="0" smtClean="0">
                        <a:solidFill>
                          <a:srgbClr val="FFC000"/>
                        </a:solidFill>
                        <a:effectLst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[312] Above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52.6GHz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BSRF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: </a:t>
                      </a:r>
                      <a:endParaRPr lang="zh-CN" altLang="zh-CN" sz="10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kern="1200" dirty="0" smtClean="0">
                          <a:effectLst/>
                        </a:rPr>
                        <a:t>90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470264740"/>
                  </a:ext>
                </a:extLst>
              </a:tr>
              <a:tr h="211974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[309]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eIAB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BSRF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: </a:t>
                      </a:r>
                      <a:endParaRPr lang="zh-CN" altLang="zh-CN" sz="10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kern="1200" dirty="0" smtClean="0">
                          <a:effectLst/>
                        </a:rPr>
                        <a:t>90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9779792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9674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717" y="349135"/>
            <a:ext cx="9263641" cy="856211"/>
          </a:xfrm>
        </p:spPr>
        <p:txBody>
          <a:bodyPr/>
          <a:lstStyle/>
          <a:p>
            <a:r>
              <a:rPr lang="en-US" sz="2000" b="1" dirty="0" err="1" smtClean="0"/>
              <a:t>RAN4#102-e</a:t>
            </a:r>
            <a:r>
              <a:rPr lang="en-US" sz="2000" b="1" dirty="0" smtClean="0"/>
              <a:t> </a:t>
            </a:r>
            <a:r>
              <a:rPr lang="en-US" altLang="zh-CN" sz="2000" b="1" dirty="0" err="1" smtClean="0"/>
              <a:t>BSRF_Demod_Test</a:t>
            </a:r>
            <a:r>
              <a:rPr lang="en-US" sz="2000" b="1" dirty="0" smtClean="0"/>
              <a:t> </a:t>
            </a:r>
            <a:r>
              <a:rPr lang="en-US" sz="2000" b="1" dirty="0"/>
              <a:t>session GTW schedule</a:t>
            </a:r>
            <a:r>
              <a:rPr lang="en-US" sz="2000" dirty="0"/>
              <a:t> </a:t>
            </a:r>
            <a:endParaRPr lang="ru-RU" sz="2000" dirty="0"/>
          </a:p>
        </p:txBody>
      </p:sp>
      <p:graphicFrame>
        <p:nvGraphicFramePr>
          <p:cNvPr id="4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4112706"/>
              </p:ext>
            </p:extLst>
          </p:nvPr>
        </p:nvGraphicFramePr>
        <p:xfrm>
          <a:off x="509717" y="1708264"/>
          <a:ext cx="11166634" cy="35413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1377">
                  <a:extLst>
                    <a:ext uri="{9D8B030D-6E8A-4147-A177-3AD203B41FA5}">
                      <a16:colId xmlns:a16="http://schemas.microsoft.com/office/drawing/2014/main" val="1312896614"/>
                    </a:ext>
                  </a:extLst>
                </a:gridCol>
                <a:gridCol w="8243935">
                  <a:extLst>
                    <a:ext uri="{9D8B030D-6E8A-4147-A177-3AD203B41FA5}">
                      <a16:colId xmlns:a16="http://schemas.microsoft.com/office/drawing/2014/main" val="1011818300"/>
                    </a:ext>
                  </a:extLst>
                </a:gridCol>
                <a:gridCol w="1301322">
                  <a:extLst>
                    <a:ext uri="{9D8B030D-6E8A-4147-A177-3AD203B41FA5}">
                      <a16:colId xmlns:a16="http://schemas.microsoft.com/office/drawing/2014/main" val="22595633"/>
                    </a:ext>
                  </a:extLst>
                </a:gridCol>
              </a:tblGrid>
              <a:tr h="353967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effectLst/>
                        </a:rPr>
                        <a:t>Week 2</a:t>
                      </a:r>
                      <a:endParaRPr lang="zh-CN" sz="1000" dirty="0">
                        <a:effectLst/>
                        <a:latin typeface="Calibri Light" panose="020F0302020204030204" pitchFamily="34" charset="0"/>
                        <a:ea typeface="微软雅黑" panose="020B0503020204020204" pitchFamily="34" charset="-122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506504"/>
                  </a:ext>
                </a:extLst>
              </a:tr>
              <a:tr h="241693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effectLst/>
                        </a:rPr>
                        <a:t>Monday Feb 28</a:t>
                      </a:r>
                      <a:r>
                        <a:rPr lang="en-US" altLang="zh-CN" sz="1000" kern="1200" baseline="30000" dirty="0" smtClean="0">
                          <a:effectLst/>
                        </a:rPr>
                        <a:t>th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13:00 -16:00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UTC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(OTA)</a:t>
                      </a: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[334] </a:t>
                      </a:r>
                      <a:r>
                        <a:rPr lang="en-US" altLang="zh-CN" sz="10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MIMO</a:t>
                      </a:r>
                      <a:r>
                        <a:rPr lang="en-US" altLang="zh-CN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OTA: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60 minutes</a:t>
                      </a:r>
                      <a:endParaRPr lang="zh-CN" altLang="en-US" sz="10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754519334"/>
                  </a:ext>
                </a:extLst>
              </a:tr>
              <a:tr h="24169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[335]/[336]: </a:t>
                      </a:r>
                      <a:r>
                        <a:rPr lang="en-US" altLang="zh-CN" sz="10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TRP_TRS</a:t>
                      </a:r>
                      <a:r>
                        <a:rPr lang="en-US" altLang="zh-CN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60</a:t>
                      </a:r>
                      <a:r>
                        <a:rPr lang="en-US" altLang="zh-CN" sz="1000" baseline="0" dirty="0" smtClean="0"/>
                        <a:t> </a:t>
                      </a:r>
                      <a:r>
                        <a:rPr lang="en-US" altLang="zh-CN" sz="1000" dirty="0" smtClean="0"/>
                        <a:t>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367868544"/>
                  </a:ext>
                </a:extLst>
              </a:tr>
              <a:tr h="371821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[337] </a:t>
                      </a:r>
                      <a:r>
                        <a:rPr lang="en-US" altLang="zh-CN" sz="10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FR2Test</a:t>
                      </a:r>
                      <a:r>
                        <a:rPr lang="en-US" altLang="zh-CN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enhancement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60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497870004"/>
                  </a:ext>
                </a:extLst>
              </a:tr>
              <a:tr h="246480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effectLst/>
                        </a:rPr>
                        <a:t>Tuesday</a:t>
                      </a:r>
                      <a:r>
                        <a:rPr lang="en-US" sz="1000" kern="1200" dirty="0" smtClean="0">
                          <a:effectLst/>
                        </a:rPr>
                        <a:t> </a:t>
                      </a:r>
                      <a:r>
                        <a:rPr lang="en-US" altLang="zh-CN" sz="1000" kern="1200" smtClean="0">
                          <a:effectLst/>
                        </a:rPr>
                        <a:t>March 1st</a:t>
                      </a:r>
                      <a:endParaRPr lang="en-US" altLang="zh-CN" sz="1000" kern="1200" dirty="0" smtClean="0">
                        <a:effectLst/>
                      </a:endParaRP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13:00 -16:00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UTC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(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Rel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-17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RF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return to) </a:t>
                      </a: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Return to NTN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RF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60 minutes</a:t>
                      </a:r>
                      <a:endParaRPr lang="zh-CN" altLang="en-US" sz="10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507627022"/>
                  </a:ext>
                </a:extLst>
              </a:tr>
              <a:tr h="24169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Return to Repeater </a:t>
                      </a:r>
                      <a:r>
                        <a:rPr lang="en-US" altLang="zh-CN" sz="10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  <a:endParaRPr lang="en-US" altLang="zh-CN" sz="10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60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618509248"/>
                  </a:ext>
                </a:extLst>
              </a:tr>
              <a:tr h="32067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Return to </a:t>
                      </a:r>
                      <a:r>
                        <a:rPr lang="en-US" altLang="zh-CN" sz="10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eIAB</a:t>
                      </a:r>
                      <a:r>
                        <a:rPr lang="en-US" altLang="zh-CN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above </a:t>
                      </a:r>
                      <a:r>
                        <a:rPr lang="en-US" altLang="zh-CN" sz="10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52.6GHz</a:t>
                      </a:r>
                      <a:r>
                        <a:rPr lang="en-US" altLang="zh-CN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pending on available time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/>
                        <a:t>60 minutes</a:t>
                      </a:r>
                      <a:endParaRPr lang="zh-CN" altLang="en-US" sz="100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377558705"/>
                  </a:ext>
                </a:extLst>
              </a:tr>
              <a:tr h="279047"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kern="1200" baseline="0" dirty="0" smtClean="0">
                          <a:effectLst/>
                        </a:rPr>
                        <a:t>Wednesday 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March 2</a:t>
                      </a:r>
                      <a:r>
                        <a:rPr lang="en-US" altLang="zh-CN" sz="1000" kern="1200" baseline="30000" dirty="0" smtClean="0">
                          <a:effectLst/>
                        </a:rPr>
                        <a:t>nd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13:00 -16:00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UTC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Return to 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zh-CN" sz="1000" kern="1200" baseline="0" dirty="0" smtClean="0">
                        <a:effectLst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Reserved for return to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Rel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-17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RF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, 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Demod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topic areas (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UE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feature list, NWA signaling)</a:t>
                      </a:r>
                      <a:endParaRPr lang="zh-CN" altLang="zh-CN" sz="10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kern="1200" dirty="0" smtClean="0">
                          <a:effectLst/>
                        </a:rPr>
                        <a:t>180 minutes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Calibri Light" panose="020F0302020204030204" pitchFamily="34" charset="0"/>
                        <a:ea typeface="微软雅黑" panose="020B0503020204020204" pitchFamily="34" charset="-122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273852554"/>
                  </a:ext>
                </a:extLst>
              </a:tr>
              <a:tr h="725399"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Thursday March 3</a:t>
                      </a:r>
                      <a:r>
                        <a:rPr lang="en-US" altLang="zh-CN" sz="1000" kern="1200" baseline="30000" dirty="0" smtClean="0">
                          <a:effectLst/>
                        </a:rPr>
                        <a:t>rd</a:t>
                      </a:r>
                      <a:r>
                        <a:rPr lang="en-US" altLang="zh-CN" sz="1000" kern="1200" baseline="0" dirty="0" smtClean="0">
                          <a:effectLst/>
                        </a:rPr>
                        <a:t> 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13:00 -16:00 </a:t>
                      </a:r>
                      <a:r>
                        <a:rPr lang="en-US" altLang="zh-CN" sz="1000" kern="1200" baseline="0" dirty="0" err="1" smtClean="0">
                          <a:effectLst/>
                        </a:rPr>
                        <a:t>UTC</a:t>
                      </a:r>
                      <a:endParaRPr lang="en-US" altLang="zh-CN" sz="1000" kern="1200" baseline="0" dirty="0" smtClean="0">
                        <a:effectLst/>
                      </a:endParaRP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(final round checking)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zh-CN" altLang="en-US" sz="10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Final round checking..</a:t>
                      </a:r>
                      <a:endParaRPr lang="zh-CN" altLang="zh-CN" sz="1000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kern="1200" dirty="0" smtClean="0">
                          <a:effectLst/>
                        </a:rPr>
                        <a:t>180 minutes</a:t>
                      </a:r>
                      <a:endParaRPr lang="zh-CN" sz="1000" kern="1200" dirty="0">
                        <a:solidFill>
                          <a:schemeClr val="dk1"/>
                        </a:solidFill>
                        <a:effectLst/>
                        <a:latin typeface="Calibri Light" panose="020F0302020204030204" pitchFamily="34" charset="0"/>
                        <a:ea typeface="微软雅黑" panose="020B0503020204020204" pitchFamily="34" charset="-122"/>
                        <a:cs typeface="Calibri Light" panose="020F03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517684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4585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矩形 83"/>
          <p:cNvSpPr/>
          <p:nvPr/>
        </p:nvSpPr>
        <p:spPr bwMode="auto">
          <a:xfrm flipV="1">
            <a:off x="9515633" y="2081332"/>
            <a:ext cx="914400" cy="26601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" name="矩形 2"/>
          <p:cNvSpPr/>
          <p:nvPr/>
        </p:nvSpPr>
        <p:spPr bwMode="auto">
          <a:xfrm flipV="1">
            <a:off x="8679333" y="5578527"/>
            <a:ext cx="914400" cy="5101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6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85942" y="1882970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Thu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/>
              <a:t>Email discussion </a:t>
            </a:r>
            <a:r>
              <a:rPr lang="en-US" altLang="zh-CN" b="1" dirty="0" smtClean="0"/>
              <a:t>procedures/timelines</a:t>
            </a:r>
            <a:endParaRPr lang="ru-RU" dirty="0"/>
          </a:p>
        </p:txBody>
      </p:sp>
      <p:sp>
        <p:nvSpPr>
          <p:cNvPr id="209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781694" y="6182656"/>
            <a:ext cx="882000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Time</a:t>
            </a:r>
            <a:r>
              <a:rPr lang="en-US" altLang="zh-CN" sz="900" b="1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line for moderator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714917" y="6182656"/>
            <a:ext cx="882000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Deadline for comments and </a:t>
            </a:r>
            <a:r>
              <a:rPr lang="en-US" sz="900" b="1" kern="0" dirty="0" err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tdoc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11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651855" y="6182656"/>
            <a:ext cx="882000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GTW session</a:t>
            </a:r>
          </a:p>
        </p:txBody>
      </p:sp>
      <p:sp>
        <p:nvSpPr>
          <p:cNvPr id="213" name="TextBox 1">
            <a:extLst>
              <a:ext uri="{FF2B5EF4-FFF2-40B4-BE49-F238E27FC236}">
                <a16:creationId xmlns:a16="http://schemas.microsoft.com/office/drawing/2014/main" id="{E151FB97-9B3A-4312-805C-6B499B697A34}"/>
              </a:ext>
            </a:extLst>
          </p:cNvPr>
          <p:cNvSpPr txBox="1"/>
          <p:nvPr/>
        </p:nvSpPr>
        <p:spPr>
          <a:xfrm>
            <a:off x="408556" y="5895783"/>
            <a:ext cx="5927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1: Comments and </a:t>
            </a:r>
            <a:r>
              <a:rPr lang="en-US" sz="800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tdocs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submitted after the deadlines will not be considered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Note </a:t>
            </a: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sz="800" b="1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Basket WIs Email discussion procedures/timelines are not included. </a:t>
            </a:r>
          </a:p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 3: During</a:t>
            </a:r>
            <a:r>
              <a:rPr kumimoji="0" lang="en-US" sz="8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quiet periods, no email should be sent out.</a:t>
            </a:r>
          </a:p>
        </p:txBody>
      </p:sp>
      <p:sp>
        <p:nvSpPr>
          <p:cNvPr id="75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2265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Fri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6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96736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7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8120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Mo</a:t>
            </a:r>
            <a:r>
              <a:rPr lang="en-US" sz="800" kern="0" dirty="0" smtClean="0">
                <a:solidFill>
                  <a:srgbClr val="FFFFFF"/>
                </a:solidFill>
                <a:latin typeface="+mj-ea"/>
                <a:ea typeface="+mj-ea"/>
              </a:rPr>
              <a:t>n (Feb 21)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365679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Tue (Feb 22)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0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4501502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Wed (Feb 23)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1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5346213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Thu (Feb 24)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2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6190925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Fri (Feb 25)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3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035637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4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880348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Mon (Feb 28)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5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8725060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Tue (Mar 1)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6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9569771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Wed (Mar 2)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57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0414479" y="1877632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Thu (Mar 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158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203" y="205644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0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936171" y="204646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2787999" y="2053586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3632211" y="2060704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4484041" y="204218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5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5328251" y="204930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6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6172458" y="204787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7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016664" y="205499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8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860876" y="205357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9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8705086" y="206068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0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9549297" y="205071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1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0393141" y="205783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35641" y="2047863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直接连接符 19"/>
          <p:cNvCxnSpPr/>
          <p:nvPr/>
        </p:nvCxnSpPr>
        <p:spPr bwMode="auto">
          <a:xfrm>
            <a:off x="670431" y="2069587"/>
            <a:ext cx="10552050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直接连接符 172"/>
          <p:cNvCxnSpPr/>
          <p:nvPr/>
        </p:nvCxnSpPr>
        <p:spPr bwMode="auto">
          <a:xfrm>
            <a:off x="685665" y="5730028"/>
            <a:ext cx="11326783" cy="1425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直接连接符 173"/>
          <p:cNvCxnSpPr/>
          <p:nvPr/>
        </p:nvCxnSpPr>
        <p:spPr bwMode="auto">
          <a:xfrm>
            <a:off x="685664" y="3865831"/>
            <a:ext cx="11325838" cy="25315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直接连接符 174"/>
          <p:cNvCxnSpPr/>
          <p:nvPr/>
        </p:nvCxnSpPr>
        <p:spPr bwMode="auto">
          <a:xfrm>
            <a:off x="670431" y="4724575"/>
            <a:ext cx="11385926" cy="3804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6" name="直接连接符 175"/>
          <p:cNvCxnSpPr/>
          <p:nvPr/>
        </p:nvCxnSpPr>
        <p:spPr bwMode="auto">
          <a:xfrm flipV="1">
            <a:off x="676775" y="2965671"/>
            <a:ext cx="11366577" cy="1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7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269010" y="1383540"/>
            <a:ext cx="1655822" cy="44226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</a:rPr>
              <a:t>Pre-meeting</a:t>
            </a:r>
          </a:p>
        </p:txBody>
      </p:sp>
      <p:sp>
        <p:nvSpPr>
          <p:cNvPr id="178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2787999" y="1383540"/>
            <a:ext cx="3360391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1</a:t>
            </a:r>
            <a:r>
              <a:rPr lang="en-GB" sz="800" kern="0" baseline="30000" dirty="0">
                <a:solidFill>
                  <a:srgbClr val="FFFFFF"/>
                </a:solidFill>
                <a:latin typeface="+mj-ea"/>
                <a:ea typeface="+mj-ea"/>
              </a:rPr>
              <a:t>st</a:t>
            </a: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 round </a:t>
            </a:r>
            <a:r>
              <a:rPr lang="en-GB" sz="800" kern="0" dirty="0" smtClean="0">
                <a:solidFill>
                  <a:srgbClr val="FFFFFF"/>
                </a:solidFill>
                <a:latin typeface="+mj-ea"/>
                <a:ea typeface="+mj-ea"/>
              </a:rPr>
              <a:t>(Feb 21~24)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79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880347" y="1383540"/>
            <a:ext cx="4176009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+mj-ea"/>
                <a:ea typeface="+mj-ea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round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(Feb 28 ~ Mar 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180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035637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8585" y="2113860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00:00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1" name="文本框 180"/>
          <p:cNvSpPr txBox="1"/>
          <p:nvPr/>
        </p:nvSpPr>
        <p:spPr>
          <a:xfrm>
            <a:off x="52554" y="2760088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08:00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2" name="文本框 181"/>
          <p:cNvSpPr txBox="1"/>
          <p:nvPr/>
        </p:nvSpPr>
        <p:spPr>
          <a:xfrm>
            <a:off x="52554" y="3621792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12:00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3" name="文本框 182"/>
          <p:cNvSpPr txBox="1"/>
          <p:nvPr/>
        </p:nvSpPr>
        <p:spPr>
          <a:xfrm>
            <a:off x="52554" y="4509131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16:00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4" name="文本框 183"/>
          <p:cNvSpPr txBox="1"/>
          <p:nvPr/>
        </p:nvSpPr>
        <p:spPr>
          <a:xfrm>
            <a:off x="52554" y="5481926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24:00 UTC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8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4511748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4:00-7:00 UTC</a:t>
            </a:r>
          </a:p>
        </p:txBody>
      </p:sp>
      <p:sp>
        <p:nvSpPr>
          <p:cNvPr id="186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51882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4:00-7:00 UTC</a:t>
            </a:r>
          </a:p>
        </p:txBody>
      </p:sp>
      <p:sp>
        <p:nvSpPr>
          <p:cNvPr id="18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187795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4:00-7:00 UTC</a:t>
            </a:r>
          </a:p>
        </p:txBody>
      </p:sp>
      <p:sp>
        <p:nvSpPr>
          <p:cNvPr id="18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83367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13:00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-16:00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89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28739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GTW session 13:00-16:00 UTC</a:t>
            </a:r>
          </a:p>
        </p:txBody>
      </p:sp>
      <p:sp>
        <p:nvSpPr>
          <p:cNvPr id="191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814339" y="2965671"/>
            <a:ext cx="786133" cy="598781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Meeting starts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2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38032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Comments on initial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summary, checking agenda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52320" y="5584521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037724" y="2185116"/>
            <a:ext cx="786133" cy="3526396"/>
          </a:xfrm>
          <a:prstGeom prst="roundRect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Quiet period 3:00 Sat-23:00 Sun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96525" y="2968458"/>
            <a:ext cx="786133" cy="584038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Chair update report &amp;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number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before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8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99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890266" y="4809060"/>
            <a:ext cx="786133" cy="101009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initial drafts &amp;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revisions (deadline for new </a:t>
            </a:r>
            <a:r>
              <a:rPr lang="en-US" sz="800" b="1" kern="0" dirty="0" err="1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# request)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90787" y="4809060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Initial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963781" y="2175460"/>
            <a:ext cx="786133" cy="3526396"/>
          </a:xfrm>
          <a:prstGeom prst="roundRect">
            <a:avLst/>
          </a:prstGeom>
          <a:solidFill>
            <a:schemeClr val="accent3">
              <a:lumMod val="6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6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179009" y="2038122"/>
            <a:ext cx="786133" cy="277212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kicks off 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by 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4:00 UTC</a:t>
            </a:r>
          </a:p>
        </p:txBody>
      </p:sp>
      <p:sp>
        <p:nvSpPr>
          <p:cNvPr id="2" name="矩形标注 1"/>
          <p:cNvSpPr/>
          <p:nvPr/>
        </p:nvSpPr>
        <p:spPr bwMode="auto">
          <a:xfrm>
            <a:off x="5292543" y="4276117"/>
            <a:ext cx="815011" cy="612648"/>
          </a:xfrm>
          <a:prstGeom prst="wedgeRectCallout">
            <a:avLst>
              <a:gd name="adj1" fmla="val 76363"/>
              <a:gd name="adj2" fmla="val 20653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8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818614" y="3968256"/>
            <a:ext cx="786133" cy="572334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 UTC</a:t>
            </a:r>
          </a:p>
        </p:txBody>
      </p:sp>
      <p:sp>
        <p:nvSpPr>
          <p:cNvPr id="8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662899" y="2189327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</a:t>
            </a:r>
            <a:r>
              <a:rPr kumimoji="0" lang="en-US" sz="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sessio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 4: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00-7:00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9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257565" y="1877631"/>
            <a:ext cx="802177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Fri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cxnSp>
        <p:nvCxnSpPr>
          <p:cNvPr id="91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56357" y="2021910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33015" y="3968256"/>
            <a:ext cx="786133" cy="5760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3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33015" y="2965671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4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433015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Meeting closes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4809060"/>
            <a:ext cx="786133" cy="56369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round final formal </a:t>
            </a:r>
            <a:r>
              <a:rPr lang="en-US" sz="800" b="1" kern="0" dirty="0" err="1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submission</a:t>
            </a:r>
            <a:endParaRPr lang="en-US" sz="800" b="1" kern="0" dirty="0">
              <a:solidFill>
                <a:schemeClr val="bg1"/>
              </a:solidFill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17:00 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362673" y="2969163"/>
            <a:ext cx="786133" cy="577054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4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1944412" y="1383540"/>
            <a:ext cx="802177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+mj-ea"/>
                <a:ea typeface="+mj-ea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8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28739" y="4809060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2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728739" y="5457372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Share 2</a:t>
            </a:r>
            <a:r>
              <a:rPr lang="en-US" sz="800" b="1" kern="0" baseline="3000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round final 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draft </a:t>
            </a:r>
            <a:r>
              <a:rPr lang="en-US" sz="800" b="1" kern="0" dirty="0" err="1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19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408601" y="2464966"/>
            <a:ext cx="1119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check if final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Tdoc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is </a:t>
            </a:r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agreeable)</a:t>
            </a:r>
            <a:endParaRPr lang="en-US" altLang="zh-CN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Tue 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19:00 ~ </a:t>
            </a:r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Wed 16:00 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UTC   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3324599"/>
            <a:ext cx="786133" cy="5760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draft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11:59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84439" y="5456219"/>
            <a:ext cx="786133" cy="859123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Chair </a:t>
            </a:r>
            <a:r>
              <a:rPr lang="en-US" sz="800" b="1" kern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announce which topics will continue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 smtClean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3" name="文本框 82"/>
          <p:cNvSpPr txBox="1"/>
          <p:nvPr/>
        </p:nvSpPr>
        <p:spPr>
          <a:xfrm>
            <a:off x="3555475" y="4872513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comments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文本框 94"/>
          <p:cNvSpPr txBox="1"/>
          <p:nvPr/>
        </p:nvSpPr>
        <p:spPr>
          <a:xfrm>
            <a:off x="6121034" y="3974504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drafts &amp;  revisions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6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595722" y="4502902"/>
            <a:ext cx="763566" cy="36212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Window closes &amp;</a:t>
            </a: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final </a:t>
            </a: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comments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 smtClea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" name="圆角矩形标注 6"/>
          <p:cNvSpPr/>
          <p:nvPr/>
        </p:nvSpPr>
        <p:spPr bwMode="auto">
          <a:xfrm>
            <a:off x="310732" y="3785703"/>
            <a:ext cx="1656605" cy="721680"/>
          </a:xfrm>
          <a:prstGeom prst="wedgeRoundRectCallout">
            <a:avLst>
              <a:gd name="adj1" fmla="val 21984"/>
              <a:gd name="adj2" fmla="val 125647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Companies need feed back if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is submitted in wrong </a:t>
            </a:r>
            <a:r>
              <a:rPr lang="en-US" altLang="zh-CN" sz="800" b="1" dirty="0" smtClean="0">
                <a:latin typeface="+mj-ea"/>
              </a:rPr>
              <a:t>agenda or </a:t>
            </a:r>
            <a:r>
              <a:rPr lang="en-US" altLang="zh-CN" sz="800" b="1" dirty="0" err="1" smtClean="0">
                <a:latin typeface="+mj-ea"/>
              </a:rPr>
              <a:t>tdoc</a:t>
            </a:r>
            <a:r>
              <a:rPr lang="en-US" altLang="zh-CN" sz="800" b="1" dirty="0" smtClean="0">
                <a:latin typeface="+mj-ea"/>
              </a:rPr>
              <a:t> is missing from email summary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102" name="圆角矩形标注 101"/>
          <p:cNvSpPr/>
          <p:nvPr/>
        </p:nvSpPr>
        <p:spPr bwMode="auto">
          <a:xfrm>
            <a:off x="6336193" y="5749205"/>
            <a:ext cx="1460271" cy="360717"/>
          </a:xfrm>
          <a:prstGeom prst="wedgeRoundRectCallout">
            <a:avLst>
              <a:gd name="adj1" fmla="val 63546"/>
              <a:gd name="adj2" fmla="val -51073"/>
              <a:gd name="adj3" fmla="val 16667"/>
            </a:avLst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 smtClean="0">
                <a:latin typeface="+mj-ea"/>
              </a:rPr>
              <a:t>Strict deadline for new </a:t>
            </a:r>
            <a:r>
              <a:rPr lang="en-US" altLang="zh-CN" sz="800" b="1" dirty="0" err="1" smtClean="0">
                <a:latin typeface="+mj-ea"/>
              </a:rPr>
              <a:t>tdoc</a:t>
            </a:r>
            <a:r>
              <a:rPr lang="en-US" altLang="zh-CN" sz="800" b="1" dirty="0" smtClean="0">
                <a:latin typeface="+mj-ea"/>
              </a:rPr>
              <a:t> number request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598564" y="2085632"/>
            <a:ext cx="758921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Final checking window </a:t>
            </a:r>
            <a:endParaRPr lang="zh-CN" altLang="en-US" sz="2000" b="1" dirty="0"/>
          </a:p>
        </p:txBody>
      </p:sp>
      <p:sp>
        <p:nvSpPr>
          <p:cNvPr id="97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6190093" y="1383540"/>
            <a:ext cx="794919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+mj-ea"/>
                <a:ea typeface="+mj-ea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+mj-ea"/>
                <a:ea typeface="+mj-ea"/>
              </a:rPr>
              <a:t> round 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(</a:t>
            </a:r>
            <a:r>
              <a:rPr lang="en-US" sz="800" kern="0" dirty="0" smtClean="0">
                <a:solidFill>
                  <a:srgbClr val="FFFFFF"/>
                </a:solidFill>
                <a:latin typeface="+mj-ea"/>
                <a:ea typeface="+mj-ea"/>
              </a:rPr>
              <a:t>Feb 25</a:t>
            </a:r>
            <a:r>
              <a:rPr lang="en-GB" sz="800" kern="0" noProof="0" dirty="0" smtClean="0">
                <a:solidFill>
                  <a:srgbClr val="FFFFFF"/>
                </a:solidFill>
                <a:latin typeface="+mj-ea"/>
                <a:ea typeface="+mj-ea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9260553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C68143-B530-4487-9EA7-5BCC5970B48F}">
  <ds:schemaRefs>
    <ds:schemaRef ds:uri="a915fe38-2618-47b6-8303-829fb71466d5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23d77754-4ccc-4c57-9291-cab09e81894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346090</TotalTime>
  <Words>674</Words>
  <Application>Microsoft Office PowerPoint</Application>
  <PresentationFormat>宽屏</PresentationFormat>
  <Paragraphs>151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3" baseType="lpstr">
      <vt:lpstr>黑体</vt:lpstr>
      <vt:lpstr>宋体</vt:lpstr>
      <vt:lpstr>微软雅黑</vt:lpstr>
      <vt:lpstr>Arial</vt:lpstr>
      <vt:lpstr>Arial Black</vt:lpstr>
      <vt:lpstr>Calibri</vt:lpstr>
      <vt:lpstr>Calibri Light</vt:lpstr>
      <vt:lpstr>Times New Roman</vt:lpstr>
      <vt:lpstr>Wingdings</vt:lpstr>
      <vt:lpstr>3gpp</vt:lpstr>
      <vt:lpstr>RAN4#102-e BSRF_Demod_Test session GTW schedule </vt:lpstr>
      <vt:lpstr>RAN4#102-e BSRF_Demod_Test session GTW schedule </vt:lpstr>
      <vt:lpstr>Email discussion procedures/timelines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RAN4#94 E-meeting Arrangements and Guidelines</dc:title>
  <dc:creator>Administrator</dc:creator>
  <cp:keywords>CTPClassification=CTP_NT</cp:keywords>
  <cp:lastModifiedBy>Haijie Qiu_Samsung</cp:lastModifiedBy>
  <cp:revision>673</cp:revision>
  <cp:lastPrinted>2016-09-15T08:31:35Z</cp:lastPrinted>
  <dcterms:created xsi:type="dcterms:W3CDTF">2009-11-27T05:15:11Z</dcterms:created>
  <dcterms:modified xsi:type="dcterms:W3CDTF">2022-02-21T08:18:24Z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_readonly">
    <vt:lpwstr/>
  </property>
  <property fmtid="{D5CDD505-2E9C-101B-9397-08002B2CF9AE}" pid="4" name="_change">
    <vt:lpwstr/>
  </property>
  <property fmtid="{D5CDD505-2E9C-101B-9397-08002B2CF9AE}" pid="5" name="_full-control">
    <vt:lpwstr/>
  </property>
  <property fmtid="{D5CDD505-2E9C-101B-9397-08002B2CF9AE}" pid="6" name="sflag">
    <vt:lpwstr>1552620126</vt:lpwstr>
  </property>
  <property fmtid="{D5CDD505-2E9C-101B-9397-08002B2CF9AE}" pid="7" name="TitusGUID">
    <vt:lpwstr>6f9c0495-a83c-462b-8664-67016d5bf2d5</vt:lpwstr>
  </property>
  <property fmtid="{D5CDD505-2E9C-101B-9397-08002B2CF9AE}" pid="8" name="CTP_TimeStamp">
    <vt:lpwstr>2020-06-04 10:01:06Z</vt:lpwstr>
  </property>
  <property fmtid="{D5CDD505-2E9C-101B-9397-08002B2CF9AE}" pid="9" name="CTP_BU">
    <vt:lpwstr>NA</vt:lpwstr>
  </property>
  <property fmtid="{D5CDD505-2E9C-101B-9397-08002B2CF9AE}" pid="10" name="CTP_IDSID">
    <vt:lpwstr>NA</vt:lpwstr>
  </property>
  <property fmtid="{D5CDD505-2E9C-101B-9397-08002B2CF9AE}" pid="11" name="CTP_WWID">
    <vt:lpwstr>NA</vt:lpwstr>
  </property>
  <property fmtid="{D5CDD505-2E9C-101B-9397-08002B2CF9AE}" pid="12" name="CTPClassification">
    <vt:lpwstr>CTP_NT</vt:lpwstr>
  </property>
  <property fmtid="{D5CDD505-2E9C-101B-9397-08002B2CF9AE}" pid="13" name="ContentTypeId">
    <vt:lpwstr>0x010100F2552158F8185D44A8848B98AEA319AF</vt:lpwstr>
  </property>
  <property fmtid="{D5CDD505-2E9C-101B-9397-08002B2CF9AE}" pid="14" name="_2015_ms_pID_725343">
    <vt:lpwstr>(3)3uSfLaSabfEyGuv1zOGHK+RwlkfravTUcEfWqi0iTGWVPvow5LJeWSZx0l4apXozh5nghM5u
UjYmUvZ4KXISRBPsUjeZ8n/oCEXc3NVVHwH6p2pPqHxRBxPZrOV345rlmEFy2Rz0/6EIL/mC
Bqibo60bzlUkIHZZr8BxGqlyc1LG+sTsBGuFTqego5ivFhw1bst2YN9yhZuKGimoVy0wC8qp
5M7IpQWEOSidkJhLw6</vt:lpwstr>
  </property>
  <property fmtid="{D5CDD505-2E9C-101B-9397-08002B2CF9AE}" pid="15" name="_2015_ms_pID_7253431">
    <vt:lpwstr>b2oCiLP2GpSIltc69n9QAcv3Os6RCDr2qxyq6Y9nylDhW9Mei+H4iT
TbJ+vjxAUJGIG555wVd06uHRtBUqL7bX4Xm7RtzXCTuEUnbQYx+uYvaVFLPpsfJku6LxtB+c
g/Jwk5q4nKVGbPmkB7yFXfcGVbwmn2TmNAMLEZvsd8buFpyJ6+N3USuw5pzOX63uRC/UnIaX
UbCtnOfFdB8PDi+Y8Tbk4hLwfSnfgElhbZJ/</vt:lpwstr>
  </property>
  <property fmtid="{D5CDD505-2E9C-101B-9397-08002B2CF9AE}" pid="16" name="_2015_ms_pID_7253432">
    <vt:lpwstr>NA==</vt:lpwstr>
  </property>
</Properties>
</file>