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6"/>
  </p:notesMasterIdLst>
  <p:sldIdLst>
    <p:sldId id="340" r:id="rId2"/>
    <p:sldId id="341" r:id="rId3"/>
    <p:sldId id="342" r:id="rId4"/>
    <p:sldId id="339" r:id="rId5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C6C6CD4B-7291-094A-B136-129CBA320EF6}">
          <p14:sldIdLst>
            <p14:sldId id="340"/>
            <p14:sldId id="341"/>
            <p14:sldId id="342"/>
            <p14:sldId id="3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FF"/>
    <a:srgbClr val="FF00FF"/>
    <a:srgbClr val="FFCCFF"/>
    <a:srgbClr val="76D6FF"/>
    <a:srgbClr val="00B0F0"/>
    <a:srgbClr val="FF6600"/>
    <a:srgbClr val="CCECFF"/>
    <a:srgbClr val="FFFFCC"/>
    <a:srgbClr val="92D050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9"/>
    <p:restoredTop sz="98490" autoAdjust="0"/>
  </p:normalViewPr>
  <p:slideViewPr>
    <p:cSldViewPr snapToGrid="0" snapToObjects="1">
      <p:cViewPr varScale="1">
        <p:scale>
          <a:sx n="97" d="100"/>
          <a:sy n="97" d="100"/>
        </p:scale>
        <p:origin x="159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07F95-2F62-3946-A417-B56DBDA66AF1}" type="datetimeFigureOut">
              <a:t>2021/10/21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ACD5-9B95-DE47-B8D9-B85FEB2268E3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47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9819" y="5894457"/>
            <a:ext cx="257028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94"/>
            <a:ext cx="7772400" cy="2005874"/>
          </a:xfrm>
        </p:spPr>
        <p:txBody>
          <a:bodyPr tIns="45720" bIns="45720"/>
          <a:lstStyle>
            <a:lvl1pPr algn="ctr"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36368"/>
            <a:ext cx="6400800" cy="99926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5857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1463" indent="-271463">
              <a:tabLst/>
              <a:defRPr sz="2800">
                <a:solidFill>
                  <a:srgbClr val="0432FF"/>
                </a:solidFill>
              </a:defRPr>
            </a:lvl1pPr>
            <a:lvl2pPr marL="635000" indent="-273050">
              <a:tabLst/>
              <a:defRPr sz="2400"/>
            </a:lvl2pPr>
            <a:lvl3pPr marL="1022350" indent="-222250">
              <a:tabLst/>
              <a:defRPr sz="2400"/>
            </a:lvl3pPr>
            <a:lvl4pPr marL="1470025" indent="-303213">
              <a:tabLst/>
              <a:defRPr sz="2200"/>
            </a:lvl4pPr>
            <a:lvl5pPr marL="1787525" indent="-260350">
              <a:tabLst/>
              <a:defRPr sz="20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7028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15616" y="3068960"/>
            <a:ext cx="751098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16227" y="3068960"/>
            <a:ext cx="8110377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2400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396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9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435" y="4406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4521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294111" y="6553200"/>
            <a:ext cx="6652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297650" y="255588"/>
          <a:ext cx="1374531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Image" r:id="rId8" imgW="2711201" imgH="402133" progId="Photoshop.Image.9">
                  <p:embed/>
                </p:oleObj>
              </mc:Choice>
              <mc:Fallback>
                <p:oleObj name="Image" r:id="rId8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7650" y="255588"/>
                        <a:ext cx="1374531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58666" y="692150"/>
            <a:ext cx="8233996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 sz="2400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8697" y="185807"/>
            <a:ext cx="676128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00" y="788991"/>
            <a:ext cx="8226669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82676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7" r:id="rId4"/>
    <p:sldLayoutId id="2147483738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>
          <a:xfrm>
            <a:off x="238572" y="2130494"/>
            <a:ext cx="8575228" cy="2005874"/>
          </a:xfrm>
        </p:spPr>
        <p:txBody>
          <a:bodyPr/>
          <a:lstStyle/>
          <a:p>
            <a:r>
              <a:rPr lang="en-US" altLang="ja-JP" sz="3600" dirty="0"/>
              <a:t>Motivation on defining 8Rx performance requirements for NR</a:t>
            </a:r>
            <a:endParaRPr kumimoji="1" lang="ja-JP" altLang="en-US" sz="3600" dirty="0"/>
          </a:p>
        </p:txBody>
      </p:sp>
      <p:sp>
        <p:nvSpPr>
          <p:cNvPr id="7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4250668"/>
            <a:ext cx="6400800" cy="999263"/>
          </a:xfrm>
        </p:spPr>
        <p:txBody>
          <a:bodyPr/>
          <a:lstStyle/>
          <a:p>
            <a:r>
              <a:rPr kumimoji="1" lang="en-US" altLang="ja-JP"/>
              <a:t>SoftBank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238572" y="249158"/>
            <a:ext cx="7178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b="1" dirty="0"/>
              <a:t>3GPP TSG RAN WG4 Meeting #101-e		</a:t>
            </a:r>
          </a:p>
          <a:p>
            <a:r>
              <a:rPr lang="en-GB" altLang="ja-JP" sz="1600" b="1" dirty="0"/>
              <a:t>Electronic Meeting, November 1 - 12, 2021</a:t>
            </a:r>
          </a:p>
          <a:p>
            <a:r>
              <a:rPr lang="es-E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 </a:t>
            </a:r>
            <a:endParaRPr lang="en-US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it-IT" altLang="ja-JP" sz="1600" dirty="0">
                <a:latin typeface="HGP創英角ｺﾞｼｯｸUB"/>
                <a:ea typeface="HGP創英角ｺﾞｼｯｸUB"/>
                <a:cs typeface="HGP創英角ｺﾞｼｯｸUB"/>
              </a:rPr>
              <a:t>Agenda Item:	</a:t>
            </a:r>
            <a:r>
              <a:rPr lang="en-U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12.2.3</a:t>
            </a:r>
          </a:p>
          <a:p>
            <a:r>
              <a:rPr lang="en-U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Document for:	Discussion</a:t>
            </a:r>
            <a:endParaRPr lang="ja-JP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565288" y="188640"/>
            <a:ext cx="14750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lang="en-US" altLang="ja-JP" sz="1600" b="1" dirty="0"/>
              <a:t>R4-2117305</a:t>
            </a:r>
          </a:p>
        </p:txBody>
      </p:sp>
    </p:spTree>
    <p:extLst>
      <p:ext uri="{BB962C8B-B14F-4D97-AF65-F5344CB8AC3E}">
        <p14:creationId xmlns:p14="http://schemas.microsoft.com/office/powerpoint/2010/main" val="248330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E2C8F4C-F976-CC4D-AB25-79C6BAD11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369A253-8948-744D-BD36-8DCA0AEEC6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700" y="788991"/>
            <a:ext cx="8226669" cy="5682929"/>
          </a:xfrm>
        </p:spPr>
        <p:txBody>
          <a:bodyPr>
            <a:normAutofit fontScale="92500"/>
          </a:bodyPr>
          <a:lstStyle/>
          <a:p>
            <a:r>
              <a:rPr kumimoji="1" lang="en-US" altLang="ja-JP" dirty="0">
                <a:solidFill>
                  <a:srgbClr val="000000"/>
                </a:solidFill>
              </a:rPr>
              <a:t>LTE has DL 8-MIMO specifications from Rel-10, and its UE requirements have been specified in Rel-15</a:t>
            </a:r>
          </a:p>
          <a:p>
            <a:r>
              <a:rPr lang="en-US" altLang="ja-JP" dirty="0">
                <a:solidFill>
                  <a:srgbClr val="000000"/>
                </a:solidFill>
              </a:rPr>
              <a:t>On the other hand, the 8-Rx UE requirements for NR has not been defined yet so far </a:t>
            </a:r>
          </a:p>
          <a:p>
            <a:endParaRPr kumimoji="1" lang="en-US" altLang="ja-JP" dirty="0">
              <a:solidFill>
                <a:srgbClr val="000000"/>
              </a:solidFill>
            </a:endParaRPr>
          </a:p>
          <a:p>
            <a:endParaRPr kumimoji="1" lang="en-US" altLang="ja-JP" dirty="0">
              <a:solidFill>
                <a:srgbClr val="000000"/>
              </a:solidFill>
            </a:endParaRPr>
          </a:p>
          <a:p>
            <a:endParaRPr kumimoji="1" lang="en-US" altLang="ja-JP" dirty="0">
              <a:solidFill>
                <a:srgbClr val="000000"/>
              </a:solidFill>
            </a:endParaRPr>
          </a:p>
          <a:p>
            <a:r>
              <a:rPr lang="en-US" altLang="ja-JP" dirty="0">
                <a:solidFill>
                  <a:srgbClr val="000000"/>
                </a:solidFill>
              </a:rPr>
              <a:t>This means that </a:t>
            </a:r>
            <a:r>
              <a:rPr lang="en-US" altLang="ja-JP" dirty="0">
                <a:solidFill>
                  <a:srgbClr val="FF0000"/>
                </a:solidFill>
              </a:rPr>
              <a:t>NR underperforms LTE</a:t>
            </a:r>
            <a:r>
              <a:rPr lang="en-US" altLang="ja-JP" dirty="0">
                <a:solidFill>
                  <a:srgbClr val="000000"/>
                </a:solidFill>
              </a:rPr>
              <a:t> in terms of MIMO performance for certain bands</a:t>
            </a:r>
          </a:p>
          <a:p>
            <a:r>
              <a:rPr lang="en-US" altLang="ja-JP" dirty="0">
                <a:solidFill>
                  <a:srgbClr val="000000"/>
                </a:solidFill>
              </a:rPr>
              <a:t>Defining UE requirements for DL 8-Rx is an urgent matter</a:t>
            </a:r>
          </a:p>
          <a:p>
            <a:pPr lvl="1"/>
            <a:r>
              <a:rPr lang="en-US" altLang="ja-JP" dirty="0"/>
              <a:t>8-Rx has already been one of the key features for CPE use cases</a:t>
            </a:r>
          </a:p>
        </p:txBody>
      </p:sp>
      <p:sp>
        <p:nvSpPr>
          <p:cNvPr id="4" name="二等辺三角形 3"/>
          <p:cNvSpPr/>
          <p:nvPr/>
        </p:nvSpPr>
        <p:spPr>
          <a:xfrm rot="10800000">
            <a:off x="2915920" y="2946400"/>
            <a:ext cx="3698240" cy="497840"/>
          </a:xfrm>
          <a:prstGeom prst="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4134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58956AA-B0E7-D947-A34B-8ADD79B91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Proposal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690F2B9-E5CE-7148-81D0-26092139E1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Approve a RAN4 new WI on </a:t>
            </a:r>
            <a:r>
              <a:rPr lang="en-GB" altLang="ja-JP" dirty="0"/>
              <a:t>UE Requirements for NR DL 8Rx Antenna Ports for FR1</a:t>
            </a:r>
            <a:r>
              <a:rPr lang="ja-JP" altLang="ja-JP" dirty="0"/>
              <a:t> </a:t>
            </a:r>
            <a:endParaRPr kumimoji="1" lang="en-US" altLang="ja-JP" dirty="0"/>
          </a:p>
          <a:p>
            <a:pPr lvl="1"/>
            <a:endParaRPr lang="en-GB" altLang="ja-JP" dirty="0"/>
          </a:p>
          <a:p>
            <a:r>
              <a:rPr lang="en-GB" altLang="ja-JP" dirty="0"/>
              <a:t>It is requested to finish this WI as early as possible in Rel-18</a:t>
            </a:r>
          </a:p>
          <a:p>
            <a:pPr lvl="1"/>
            <a:r>
              <a:rPr lang="en-GB" altLang="ja-JP" dirty="0"/>
              <a:t>This WI should be finished earlier than Rel-18 closure timing in order to allow early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1095937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EOF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2150638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21310</TotalTime>
  <Words>137</Words>
  <Application>Microsoft Office PowerPoint</Application>
  <PresentationFormat>画面に合わせる (4:3)</PresentationFormat>
  <Paragraphs>23</Paragraphs>
  <Slides>4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2" baseType="lpstr">
      <vt:lpstr>HGP創英角ｺﾞｼｯｸUB</vt:lpstr>
      <vt:lpstr>ＭＳ Ｐゴシック</vt:lpstr>
      <vt:lpstr>Arial</vt:lpstr>
      <vt:lpstr>Calibri</vt:lpstr>
      <vt:lpstr>Verdana</vt:lpstr>
      <vt:lpstr>Wingdings</vt:lpstr>
      <vt:lpstr>4_SB PPT B</vt:lpstr>
      <vt:lpstr>Image</vt:lpstr>
      <vt:lpstr>Motivation on defining 8Rx performance requirements for NR</vt:lpstr>
      <vt:lpstr>Background</vt:lpstr>
      <vt:lpstr>Proposal</vt:lpstr>
      <vt:lpstr>EOF</vt:lpstr>
    </vt:vector>
  </TitlesOfParts>
  <Manager/>
  <Company>SoftBank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伏木 雅(SBM テクノロジーユニット)</dc:creator>
  <cp:keywords/>
  <dc:description/>
  <cp:lastModifiedBy>秋元 陽介(SB 渉外本部)</cp:lastModifiedBy>
  <cp:revision>943</cp:revision>
  <cp:lastPrinted>2016-03-03T23:05:15Z</cp:lastPrinted>
  <dcterms:created xsi:type="dcterms:W3CDTF">2015-10-29T23:05:14Z</dcterms:created>
  <dcterms:modified xsi:type="dcterms:W3CDTF">2021-10-21T01:50:01Z</dcterms:modified>
  <cp:category/>
</cp:coreProperties>
</file>