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omments/comment1.xml" ContentType="application/vnd.openxmlformats-officedocument.presentationml.comments+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6"/>
  </p:sldMasterIdLst>
  <p:notesMasterIdLst>
    <p:notesMasterId r:id="rId17"/>
  </p:notesMasterIdLst>
  <p:sldIdLst>
    <p:sldId id="256" r:id="rId7"/>
    <p:sldId id="267" r:id="rId8"/>
    <p:sldId id="304" r:id="rId9"/>
    <p:sldId id="305" r:id="rId10"/>
    <p:sldId id="306" r:id="rId11"/>
    <p:sldId id="298" r:id="rId12"/>
    <p:sldId id="299" r:id="rId13"/>
    <p:sldId id="300" r:id="rId14"/>
    <p:sldId id="301" r:id="rId15"/>
    <p:sldId id="302"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Qualcomm" initials="QC" lastIdx="2" clrIdx="0">
    <p:extLst>
      <p:ext uri="{19B8F6BF-5375-455C-9EA6-DF929625EA0E}">
        <p15:presenceInfo xmlns:p15="http://schemas.microsoft.com/office/powerpoint/2012/main" userId="Qualcomm" providerId="None"/>
      </p:ext>
    </p:extLst>
  </p:cmAuthor>
  <p:cmAuthor id="2" name="Kinnunen, Pasi Et. (Nokia - FI/Oulu)" initials="KPE(-F" lastIdx="1" clrIdx="1">
    <p:extLst>
      <p:ext uri="{19B8F6BF-5375-455C-9EA6-DF929625EA0E}">
        <p15:presenceInfo xmlns:p15="http://schemas.microsoft.com/office/powerpoint/2012/main" userId="S::pasi.et.kinnunen@nokia-bell-labs.com::42aaaa74-d45c-46e3-b414-24ca86dd62d8" providerId="AD"/>
      </p:ext>
    </p:extLst>
  </p:cmAuthor>
  <p:cmAuthor id="3" name="Peruga, Ismael (EXT - FI/Tampere)" initials="PF" lastIdx="2" clrIdx="2">
    <p:extLst>
      <p:ext uri="{19B8F6BF-5375-455C-9EA6-DF929625EA0E}">
        <p15:presenceInfo xmlns:p15="http://schemas.microsoft.com/office/powerpoint/2012/main" userId="S::ismael.peruga.ext@nokia.com::9e3ff055-ae24-458d-a602-45ccae57a47c"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1" d="100"/>
          <a:sy n="71" d="100"/>
        </p:scale>
        <p:origin x="460"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5" Type="http://schemas.openxmlformats.org/officeDocument/2006/relationships/customXml" Target="../customXml/item5.xml"/><Relationship Id="rId15" Type="http://schemas.openxmlformats.org/officeDocument/2006/relationships/slide" Target="slides/slide9.xml"/><Relationship Id="rId23"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etri" userId="45ab63b8-482e-4d1b-9753-9204e852db48" providerId="ADAL" clId="{81C0BD92-7B71-4FC8-AAFC-C8C854F04EF4}"/>
    <pc:docChg chg="modSld">
      <pc:chgData name="Petri" userId="45ab63b8-482e-4d1b-9753-9204e852db48" providerId="ADAL" clId="{81C0BD92-7B71-4FC8-AAFC-C8C854F04EF4}" dt="2021-08-06T08:10:54.086" v="4" actId="6549"/>
      <pc:docMkLst>
        <pc:docMk/>
      </pc:docMkLst>
      <pc:sldChg chg="modSp mod">
        <pc:chgData name="Petri" userId="45ab63b8-482e-4d1b-9753-9204e852db48" providerId="ADAL" clId="{81C0BD92-7B71-4FC8-AAFC-C8C854F04EF4}" dt="2021-08-06T08:10:54.086" v="4" actId="6549"/>
        <pc:sldMkLst>
          <pc:docMk/>
          <pc:sldMk cId="4150634243" sldId="302"/>
        </pc:sldMkLst>
        <pc:spChg chg="mod">
          <ac:chgData name="Petri" userId="45ab63b8-482e-4d1b-9753-9204e852db48" providerId="ADAL" clId="{81C0BD92-7B71-4FC8-AAFC-C8C854F04EF4}" dt="2021-08-06T08:10:54.086" v="4" actId="6549"/>
          <ac:spMkLst>
            <pc:docMk/>
            <pc:sldMk cId="4150634243" sldId="302"/>
            <ac:spMk id="3" creationId="{25560461-107E-4A92-BC59-105B6F428C99}"/>
          </ac:spMkLst>
        </pc:spChg>
      </pc:sld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3" dt="2021-08-05T09:26:10.691" idx="2">
    <p:pos x="7143" y="2223"/>
    <p:text>Update the TDOC numbers</p:text>
    <p:extLst>
      <p:ext uri="{C676402C-5697-4E1C-873F-D02D1690AC5C}">
        <p15:threadingInfo xmlns:p15="http://schemas.microsoft.com/office/powerpoint/2012/main" timeZoneBias="-18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C60252-6908-4DD9-87D2-501A27CEB095}" type="datetimeFigureOut">
              <a:rPr lang="zh-CN" altLang="en-US" smtClean="0"/>
              <a:t>2021/8/6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5C4724-7F04-4CDB-93C8-442B05B3BF4B}" type="slidenum">
              <a:rPr lang="zh-CN" altLang="en-US" smtClean="0"/>
              <a:t>‹#›</a:t>
            </a:fld>
            <a:endParaRPr lang="zh-CN" altLang="en-US"/>
          </a:p>
        </p:txBody>
      </p:sp>
    </p:spTree>
    <p:extLst>
      <p:ext uri="{BB962C8B-B14F-4D97-AF65-F5344CB8AC3E}">
        <p14:creationId xmlns:p14="http://schemas.microsoft.com/office/powerpoint/2010/main" val="3831377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8/6/2021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8/6/2021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8/6/2021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8/6/2021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DB8DB8-1775-4072-8A34-DCFB216D5579}" type="datetimeFigureOut">
              <a:rPr lang="en-US" smtClean="0"/>
              <a:pPr/>
              <a:t>8/6/2021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DB8DB8-1775-4072-8A34-DCFB216D5579}" type="datetimeFigureOut">
              <a:rPr lang="en-US" smtClean="0"/>
              <a:pPr/>
              <a:t>8/6/2021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DB8DB8-1775-4072-8A34-DCFB216D5579}" type="datetimeFigureOut">
              <a:rPr lang="en-US" smtClean="0"/>
              <a:pPr/>
              <a:t>8/6/2021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B8DB8-1775-4072-8A34-DCFB216D5579}" type="datetimeFigureOut">
              <a:rPr lang="en-US" smtClean="0"/>
              <a:pPr/>
              <a:t>8/6/2021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B8DB8-1775-4072-8A34-DCFB216D5579}" type="datetimeFigureOut">
              <a:rPr lang="en-US" smtClean="0"/>
              <a:pPr/>
              <a:t>8/6/2021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8/6/2021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8/6/2021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B8DB8-1775-4072-8A34-DCFB216D5579}" type="datetimeFigureOut">
              <a:rPr lang="en-US" smtClean="0"/>
              <a:pPr/>
              <a:t>8/6/2021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emf"/><Relationship Id="rId1" Type="http://schemas.openxmlformats.org/officeDocument/2006/relationships/slideLayout" Target="../slideLayouts/slideLayout2.xml"/><Relationship Id="rId6" Type="http://schemas.openxmlformats.org/officeDocument/2006/relationships/image" Target="../media/image6.emf"/><Relationship Id="rId5" Type="http://schemas.openxmlformats.org/officeDocument/2006/relationships/image" Target="../media/image5.emf"/><Relationship Id="rId4" Type="http://schemas.openxmlformats.org/officeDocument/2006/relationships/image" Target="../media/image4.emf"/></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slides/_rels/slide8.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2.xml"/><Relationship Id="rId6" Type="http://schemas.openxmlformats.org/officeDocument/2006/relationships/image" Target="../media/image16.emf"/><Relationship Id="rId5" Type="http://schemas.openxmlformats.org/officeDocument/2006/relationships/image" Target="../media/image15.emf"/><Relationship Id="rId4" Type="http://schemas.openxmlformats.org/officeDocument/2006/relationships/image" Target="../media/image14.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038616" y="1760294"/>
            <a:ext cx="9358604" cy="2387600"/>
          </a:xfrm>
        </p:spPr>
        <p:txBody>
          <a:bodyPr anchor="ctr">
            <a:normAutofit/>
          </a:bodyPr>
          <a:lstStyle/>
          <a:p>
            <a:r>
              <a:rPr lang="en-US" sz="4800"/>
              <a:t>Title: Shaping filter characteristics including transmitter and link performance</a:t>
            </a:r>
          </a:p>
        </p:txBody>
      </p:sp>
      <p:sp>
        <p:nvSpPr>
          <p:cNvPr id="4" name="Rectangle 3">
            <a:extLst>
              <a:ext uri="{FF2B5EF4-FFF2-40B4-BE49-F238E27FC236}">
                <a16:creationId xmlns:a16="http://schemas.microsoft.com/office/drawing/2014/main" id="{CAF91B6E-D88F-4F97-BE53-717C36EF5AED}"/>
              </a:ext>
            </a:extLst>
          </p:cNvPr>
          <p:cNvSpPr>
            <a:spLocks noChangeArrowheads="1"/>
          </p:cNvSpPr>
          <p:nvPr/>
        </p:nvSpPr>
        <p:spPr bwMode="auto">
          <a:xfrm>
            <a:off x="655320" y="342900"/>
            <a:ext cx="10942320" cy="13480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a:t>#100</a:t>
            </a:r>
            <a:r>
              <a:rPr lang="en-US" altLang="zh-CN" sz="2400" b="1" dirty="0"/>
              <a:t>-e</a:t>
            </a:r>
            <a:r>
              <a:rPr lang="en-US" altLang="sv-SE" sz="2400" b="1" dirty="0">
                <a:cs typeface="Arial" panose="020B0604020202020204" pitchFamily="34" charset="0"/>
              </a:rPr>
              <a:t> Meeting                                                              R4-2112807</a:t>
            </a:r>
          </a:p>
          <a:p>
            <a:pPr>
              <a:buNone/>
            </a:pPr>
            <a:endParaRPr lang="sv-SE" altLang="sv-SE" sz="2400" b="1" dirty="0">
              <a:highlight>
                <a:srgbClr val="FFFF00"/>
              </a:highlight>
              <a:cs typeface="Arial" panose="020B0604020202020204" pitchFamily="34" charset="0"/>
            </a:endParaRPr>
          </a:p>
          <a:p>
            <a:pPr>
              <a:buNone/>
            </a:pPr>
            <a:r>
              <a:rPr lang="en-US" altLang="zh-CN" sz="2400" b="1" dirty="0"/>
              <a:t>Electronic Meeting, 16</a:t>
            </a:r>
            <a:r>
              <a:rPr lang="en-US" altLang="zh-CN" sz="2400" b="1" baseline="30000" dirty="0"/>
              <a:t>th</a:t>
            </a:r>
            <a:r>
              <a:rPr lang="en-US" altLang="zh-CN" sz="2400" b="1" dirty="0"/>
              <a:t> –27</a:t>
            </a:r>
            <a:r>
              <a:rPr lang="en-US" altLang="zh-CN" sz="2400" b="1" baseline="30000" dirty="0"/>
              <a:t>th</a:t>
            </a:r>
            <a:r>
              <a:rPr lang="en-US" altLang="zh-CN" sz="2400" b="1" dirty="0"/>
              <a:t> August, 2021</a:t>
            </a:r>
            <a:endParaRPr lang="sv-SE" altLang="sv-SE" sz="2400" b="1" dirty="0">
              <a:cs typeface="Arial" panose="020B0604020202020204" pitchFamily="34" charset="0"/>
            </a:endParaRPr>
          </a:p>
        </p:txBody>
      </p:sp>
      <p:sp>
        <p:nvSpPr>
          <p:cNvPr id="5" name="Subtitle 2">
            <a:extLst>
              <a:ext uri="{FF2B5EF4-FFF2-40B4-BE49-F238E27FC236}">
                <a16:creationId xmlns:a16="http://schemas.microsoft.com/office/drawing/2014/main" id="{753DEC2C-A7F8-4C98-8E7E-7F9F9D747CF4}"/>
              </a:ext>
            </a:extLst>
          </p:cNvPr>
          <p:cNvSpPr>
            <a:spLocks noGrp="1"/>
          </p:cNvSpPr>
          <p:nvPr>
            <p:ph type="subTitle" idx="1"/>
          </p:nvPr>
        </p:nvSpPr>
        <p:spPr>
          <a:xfrm>
            <a:off x="1472485" y="4660425"/>
            <a:ext cx="9144000" cy="1280160"/>
          </a:xfrm>
        </p:spPr>
        <p:txBody>
          <a:bodyPr anchor="ctr">
            <a:normAutofit fontScale="92500" lnSpcReduction="20000"/>
          </a:bodyPr>
          <a:lstStyle/>
          <a:p>
            <a:pPr algn="l"/>
            <a:r>
              <a:rPr lang="en-US" altLang="zh-CN" sz="2800" dirty="0">
                <a:ea typeface="宋体"/>
              </a:rPr>
              <a:t>Source:		Nokia, Nokia Shanghai Bell</a:t>
            </a:r>
          </a:p>
          <a:p>
            <a:pPr algn="l"/>
            <a:r>
              <a:rPr lang="en-US" sz="2800" dirty="0"/>
              <a:t>Agenda item:		10.6.4</a:t>
            </a:r>
            <a:endParaRPr lang="en-US" sz="2800" dirty="0">
              <a:cs typeface="Calibri"/>
            </a:endParaRPr>
          </a:p>
          <a:p>
            <a:pPr algn="l"/>
            <a:r>
              <a:rPr lang="en-US" sz="2800" dirty="0"/>
              <a:t>Document for:	Approval</a:t>
            </a:r>
            <a:endParaRPr lang="en-US" sz="2800" dirty="0">
              <a:cs typeface="Calibri"/>
            </a:endParaRPr>
          </a:p>
        </p:txBody>
      </p:sp>
    </p:spTree>
    <p:extLst>
      <p:ext uri="{BB962C8B-B14F-4D97-AF65-F5344CB8AC3E}">
        <p14:creationId xmlns:p14="http://schemas.microsoft.com/office/powerpoint/2010/main" val="41689124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3714E4-4583-48A1-875E-9CA32C394798}"/>
              </a:ext>
            </a:extLst>
          </p:cNvPr>
          <p:cNvSpPr>
            <a:spLocks noGrp="1"/>
          </p:cNvSpPr>
          <p:nvPr>
            <p:ph type="title"/>
          </p:nvPr>
        </p:nvSpPr>
        <p:spPr/>
        <p:txBody>
          <a:bodyPr/>
          <a:lstStyle/>
          <a:p>
            <a:pPr algn="ctr"/>
            <a:r>
              <a:rPr lang="en-US"/>
              <a:t>References</a:t>
            </a:r>
          </a:p>
        </p:txBody>
      </p:sp>
      <p:sp>
        <p:nvSpPr>
          <p:cNvPr id="3" name="Content Placeholder 2">
            <a:extLst>
              <a:ext uri="{FF2B5EF4-FFF2-40B4-BE49-F238E27FC236}">
                <a16:creationId xmlns:a16="http://schemas.microsoft.com/office/drawing/2014/main" id="{25560461-107E-4A92-BC59-105B6F428C99}"/>
              </a:ext>
            </a:extLst>
          </p:cNvPr>
          <p:cNvSpPr>
            <a:spLocks noGrp="1"/>
          </p:cNvSpPr>
          <p:nvPr>
            <p:ph idx="1"/>
          </p:nvPr>
        </p:nvSpPr>
        <p:spPr/>
        <p:txBody>
          <a:bodyPr>
            <a:normAutofit lnSpcReduction="10000"/>
          </a:bodyPr>
          <a:lstStyle/>
          <a:p>
            <a:pPr marL="0" marR="0" indent="0">
              <a:spcBef>
                <a:spcPts val="0"/>
              </a:spcBef>
              <a:spcAft>
                <a:spcPts val="0"/>
              </a:spcAft>
              <a:buNone/>
            </a:pPr>
            <a:r>
              <a:rPr lang="en-US" dirty="0"/>
              <a:t>[1] RP-210910, Optimizations of pi/2 BPSK uplink power in NR, Moderator (Huawei) </a:t>
            </a:r>
          </a:p>
          <a:p>
            <a:pPr marL="0" marR="0" indent="0">
              <a:spcBef>
                <a:spcPts val="0"/>
              </a:spcBef>
              <a:spcAft>
                <a:spcPts val="0"/>
              </a:spcAft>
              <a:buNone/>
            </a:pPr>
            <a:endParaRPr lang="en-US" sz="2000" dirty="0">
              <a:latin typeface="Times New Roman" panose="02020603050405020304" pitchFamily="18" charset="0"/>
              <a:ea typeface="Times New Roman" panose="02020603050405020304" pitchFamily="18" charset="0"/>
            </a:endParaRPr>
          </a:p>
          <a:p>
            <a:pPr marL="0" marR="0" indent="0">
              <a:spcBef>
                <a:spcPts val="0"/>
              </a:spcBef>
              <a:spcAft>
                <a:spcPts val="0"/>
              </a:spcAft>
              <a:buNone/>
            </a:pPr>
            <a:r>
              <a:rPr lang="en-US" dirty="0"/>
              <a:t>[2] R4-2108018, WF on Waveform configuration, parameters for link simulations and agreements, Qualcomm </a:t>
            </a:r>
          </a:p>
          <a:p>
            <a:pPr marL="0" marR="0" indent="0">
              <a:spcBef>
                <a:spcPts val="0"/>
              </a:spcBef>
              <a:spcAft>
                <a:spcPts val="0"/>
              </a:spcAft>
              <a:buNone/>
            </a:pPr>
            <a:endParaRPr lang="en-US" sz="2000" dirty="0">
              <a:latin typeface="Times New Roman" panose="02020603050405020304" pitchFamily="18" charset="0"/>
              <a:ea typeface="Times New Roman" panose="02020603050405020304" pitchFamily="18" charset="0"/>
            </a:endParaRPr>
          </a:p>
          <a:p>
            <a:pPr marL="0" marR="0" indent="0">
              <a:spcBef>
                <a:spcPts val="0"/>
              </a:spcBef>
              <a:spcAft>
                <a:spcPts val="0"/>
              </a:spcAft>
              <a:buNone/>
            </a:pPr>
            <a:r>
              <a:rPr lang="en-US" dirty="0"/>
              <a:t>[3] R4-2112806, Transmitter performance for pi/2 BPSK with spectral shaping, Nokia, Nokia Shanghai Bell</a:t>
            </a:r>
          </a:p>
          <a:p>
            <a:pPr marL="0" marR="0" indent="0">
              <a:spcBef>
                <a:spcPts val="0"/>
              </a:spcBef>
              <a:spcAft>
                <a:spcPts val="0"/>
              </a:spcAft>
              <a:buNone/>
            </a:pPr>
            <a:endParaRPr lang="en-US" dirty="0">
              <a:latin typeface="Times New Roman" panose="02020603050405020304" pitchFamily="18" charset="0"/>
              <a:ea typeface="Times New Roman" panose="02020603050405020304" pitchFamily="18" charset="0"/>
            </a:endParaRPr>
          </a:p>
          <a:p>
            <a:pPr marL="0" indent="0">
              <a:spcBef>
                <a:spcPts val="0"/>
              </a:spcBef>
              <a:buNone/>
            </a:pPr>
            <a:r>
              <a:rPr lang="en-US" dirty="0"/>
              <a:t>[4] R4-2112805, </a:t>
            </a:r>
            <a:r>
              <a:rPr lang="en-GB" dirty="0"/>
              <a:t>Receiver performance for pi/2 BPSK with spectral shaping,</a:t>
            </a:r>
            <a:r>
              <a:rPr lang="en-GB" b="1" dirty="0"/>
              <a:t> </a:t>
            </a:r>
            <a:r>
              <a:rPr lang="en-US" dirty="0"/>
              <a:t>Nokia, Nokia Shanghai Bell</a:t>
            </a:r>
          </a:p>
          <a:p>
            <a:pPr marL="0" indent="0">
              <a:spcBef>
                <a:spcPts val="0"/>
              </a:spcBef>
              <a:buNone/>
            </a:pPr>
            <a:r>
              <a:rPr lang="en-US" sz="2000" dirty="0"/>
              <a:t> </a:t>
            </a:r>
          </a:p>
          <a:p>
            <a:pPr marL="0" marR="0" indent="0">
              <a:spcBef>
                <a:spcPts val="0"/>
              </a:spcBef>
              <a:spcAft>
                <a:spcPts val="0"/>
              </a:spcAft>
              <a:buNone/>
            </a:pPr>
            <a:endParaRPr lang="en-US" sz="2000" dirty="0">
              <a:latin typeface="Times New Roman" panose="02020603050405020304" pitchFamily="18" charset="0"/>
              <a:ea typeface="Times New Roman" panose="02020603050405020304" pitchFamily="18" charset="0"/>
            </a:endParaRPr>
          </a:p>
          <a:p>
            <a:endParaRPr lang="en-US" dirty="0"/>
          </a:p>
        </p:txBody>
      </p:sp>
    </p:spTree>
    <p:extLst>
      <p:ext uri="{BB962C8B-B14F-4D97-AF65-F5344CB8AC3E}">
        <p14:creationId xmlns:p14="http://schemas.microsoft.com/office/powerpoint/2010/main" val="41506342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1- Introduction</a:t>
            </a:r>
          </a:p>
        </p:txBody>
      </p:sp>
      <p:sp>
        <p:nvSpPr>
          <p:cNvPr id="4" name="Content Placeholder 3"/>
          <p:cNvSpPr>
            <a:spLocks noGrp="1"/>
          </p:cNvSpPr>
          <p:nvPr>
            <p:ph idx="1"/>
          </p:nvPr>
        </p:nvSpPr>
        <p:spPr>
          <a:xfrm>
            <a:off x="112559" y="1163768"/>
            <a:ext cx="11435276" cy="5369007"/>
          </a:xfrm>
        </p:spPr>
        <p:txBody>
          <a:bodyPr>
            <a:normAutofit/>
          </a:bodyPr>
          <a:lstStyle/>
          <a:p>
            <a:pPr marL="0" indent="0" algn="just" fontAlgn="base">
              <a:buNone/>
            </a:pPr>
            <a:r>
              <a:rPr lang="en-US"/>
              <a:t>This contribution relates to a study item agreed in RAN#91-e, namely “optimizations of pi/2 BPSK uplink power in NR” [1]. In this paper we characterize the net gain of different shaping filters considering transmitter and link level performance. This work is related to the following study item objective: </a:t>
            </a:r>
          </a:p>
          <a:p>
            <a:pPr algn="just" fontAlgn="base"/>
            <a:r>
              <a:rPr lang="en-US"/>
              <a:t>Identify shaping filter characteristics necessary to enable the new power capability while ensuring good and robust BS receiver performance. </a:t>
            </a:r>
          </a:p>
          <a:p>
            <a:pPr lvl="1" algn="just" fontAlgn="base"/>
            <a:r>
              <a:rPr lang="en-US"/>
              <a:t>Justify specification of a pulse shaping filter for this new identified UE power capability if it differs from filter impulse response specification in TS38.101-1 clause 6.4.2.4.1.E </a:t>
            </a:r>
          </a:p>
          <a:p>
            <a:pPr lvl="1" algn="just" fontAlgn="base"/>
            <a:r>
              <a:rPr lang="en-US"/>
              <a:t>Identify if necessary changes are needed to EVM equalizer flatness mask requirements to capture necessary filter shaping. Changes to the existing 14 dB p-p baseline to be assessed in relation to any potential gains in UL link performance while still ensuring robust BS receiver performance for all UEs in a cell. </a:t>
            </a:r>
          </a:p>
          <a:p>
            <a:pPr marL="457200" lvl="1" indent="0" algn="just" fontAlgn="base">
              <a:buNone/>
            </a:pPr>
            <a:endParaRPr lang="en-US"/>
          </a:p>
        </p:txBody>
      </p:sp>
    </p:spTree>
    <p:extLst>
      <p:ext uri="{BB962C8B-B14F-4D97-AF65-F5344CB8AC3E}">
        <p14:creationId xmlns:p14="http://schemas.microsoft.com/office/powerpoint/2010/main" val="3214404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2- Discussion</a:t>
            </a:r>
          </a:p>
        </p:txBody>
      </p:sp>
      <p:sp>
        <p:nvSpPr>
          <p:cNvPr id="4" name="Content Placeholder 3"/>
          <p:cNvSpPr>
            <a:spLocks noGrp="1"/>
          </p:cNvSpPr>
          <p:nvPr>
            <p:ph idx="1"/>
          </p:nvPr>
        </p:nvSpPr>
        <p:spPr>
          <a:xfrm>
            <a:off x="112559" y="1163768"/>
            <a:ext cx="11352599" cy="3579681"/>
          </a:xfrm>
        </p:spPr>
        <p:txBody>
          <a:bodyPr vert="horz" lIns="91440" tIns="45720" rIns="91440" bIns="45720" rtlCol="0" anchor="t">
            <a:normAutofit fontScale="92500" lnSpcReduction="10000"/>
          </a:bodyPr>
          <a:lstStyle/>
          <a:p>
            <a:pPr marL="0" indent="0" algn="just">
              <a:buNone/>
            </a:pPr>
            <a:endParaRPr lang="en-US" sz="1800">
              <a:ea typeface="+mn-lt"/>
              <a:cs typeface="+mn-lt"/>
            </a:endParaRPr>
          </a:p>
          <a:p>
            <a:pPr algn="just">
              <a:buNone/>
            </a:pPr>
            <a:r>
              <a:rPr lang="en-US" sz="1800">
                <a:cs typeface="Calibri"/>
              </a:rPr>
              <a:t>In this paper we characterize the net gain of different shaping filters considering transmitter and link level performance.</a:t>
            </a:r>
            <a:endParaRPr lang="en-US" sz="1800">
              <a:ea typeface="+mn-lt"/>
              <a:cs typeface="+mn-lt"/>
            </a:endParaRPr>
          </a:p>
          <a:p>
            <a:pPr algn="just">
              <a:buFont typeface="Arial"/>
              <a:buChar char="•"/>
            </a:pPr>
            <a:r>
              <a:rPr lang="en-US" sz="1800">
                <a:cs typeface="Calibri"/>
              </a:rPr>
              <a:t>Transmitter performance results used in this contribution are shown in [3]. </a:t>
            </a:r>
            <a:endParaRPr lang="en-US" sz="1800">
              <a:ea typeface="+mn-lt"/>
              <a:cs typeface="+mn-lt"/>
            </a:endParaRPr>
          </a:p>
          <a:p>
            <a:pPr algn="just">
              <a:buFont typeface="Arial"/>
              <a:buChar char="•"/>
            </a:pPr>
            <a:r>
              <a:rPr lang="en-US" sz="1800">
                <a:cs typeface="Calibri"/>
              </a:rPr>
              <a:t>Receiver performance results used in this contribution as shown in [4]. </a:t>
            </a:r>
            <a:endParaRPr lang="en-US"/>
          </a:p>
          <a:p>
            <a:pPr marL="0" indent="0" algn="just">
              <a:buNone/>
            </a:pPr>
            <a:endParaRPr lang="en-US" sz="1800"/>
          </a:p>
          <a:p>
            <a:pPr marL="0" indent="0" algn="just">
              <a:buNone/>
            </a:pPr>
            <a:r>
              <a:rPr lang="en-US" sz="1800"/>
              <a:t>According to the agreed way forward [2], different filters that conform to 38.101-1 Rel-16 are tested to study the transmitter performance. In this document, three different 3-tap filters (namely [-0.2 1 -0.2], [-0.28 1 -0.28] and [-0.335 1 -0.335]) are tested, as well as two triangular windows with different design parameters. For the filters mentioned, the DMRS are also shaped, following the assumption in the current specification that the spectral shaping is transparent to the </a:t>
            </a:r>
            <a:r>
              <a:rPr lang="en-US" sz="1800" err="1"/>
              <a:t>gNB</a:t>
            </a:r>
            <a:r>
              <a:rPr lang="en-US" sz="1800"/>
              <a:t> receiver.</a:t>
            </a:r>
            <a:endParaRPr lang="en-US"/>
          </a:p>
          <a:p>
            <a:pPr marL="0" indent="0" algn="just" fontAlgn="base">
              <a:buNone/>
            </a:pPr>
            <a:endParaRPr lang="en-US" sz="1800"/>
          </a:p>
          <a:p>
            <a:pPr marL="0" indent="0" algn="just" fontAlgn="base">
              <a:buNone/>
            </a:pPr>
            <a:r>
              <a:rPr lang="en-US" sz="1800"/>
              <a:t>Additionally, the [1+D] filter (which does not conform to 38.101-1 Rel-16) is included in the evaluations with DMRS not shaped (i.e., the filter shape is not transparent to the </a:t>
            </a:r>
            <a:r>
              <a:rPr lang="en-US" sz="1800" err="1"/>
              <a:t>gNB</a:t>
            </a:r>
            <a:r>
              <a:rPr lang="en-US" sz="1800"/>
              <a:t> receiver).</a:t>
            </a:r>
            <a:endParaRPr lang="en-US" sz="1800">
              <a:cs typeface="Calibri"/>
            </a:endParaRPr>
          </a:p>
          <a:p>
            <a:pPr marL="0" indent="0" algn="just">
              <a:buNone/>
            </a:pPr>
            <a:endParaRPr lang="en-US" sz="1800">
              <a:cs typeface="Calibri"/>
            </a:endParaRPr>
          </a:p>
          <a:p>
            <a:pPr algn="just"/>
            <a:endParaRPr lang="en-US" sz="1800">
              <a:cs typeface="Calibri"/>
            </a:endParaRPr>
          </a:p>
          <a:p>
            <a:pPr marL="0" indent="0" algn="just" fontAlgn="base">
              <a:buNone/>
            </a:pPr>
            <a:endParaRPr lang="en-US" sz="1800">
              <a:cs typeface="Calibri"/>
            </a:endParaRPr>
          </a:p>
          <a:p>
            <a:pPr marL="457200" lvl="1" indent="0" algn="just" fontAlgn="base">
              <a:buNone/>
            </a:pPr>
            <a:endParaRPr lang="en-US" sz="1800">
              <a:cs typeface="Calibri"/>
            </a:endParaRPr>
          </a:p>
        </p:txBody>
      </p:sp>
    </p:spTree>
    <p:extLst>
      <p:ext uri="{BB962C8B-B14F-4D97-AF65-F5344CB8AC3E}">
        <p14:creationId xmlns:p14="http://schemas.microsoft.com/office/powerpoint/2010/main" val="32330684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2- Discussion</a:t>
            </a:r>
          </a:p>
        </p:txBody>
      </p:sp>
      <p:pic>
        <p:nvPicPr>
          <p:cNvPr id="6" name="Picture 5">
            <a:extLst>
              <a:ext uri="{FF2B5EF4-FFF2-40B4-BE49-F238E27FC236}">
                <a16:creationId xmlns:a16="http://schemas.microsoft.com/office/drawing/2014/main" id="{200F4323-329F-4AFA-89F2-431D84FBBB31}"/>
              </a:ext>
            </a:extLst>
          </p:cNvPr>
          <p:cNvPicPr>
            <a:picLocks noChangeAspect="1"/>
          </p:cNvPicPr>
          <p:nvPr/>
        </p:nvPicPr>
        <p:blipFill>
          <a:blip r:embed="rId2"/>
          <a:stretch>
            <a:fillRect/>
          </a:stretch>
        </p:blipFill>
        <p:spPr>
          <a:xfrm>
            <a:off x="5651771" y="-155642"/>
            <a:ext cx="5734455" cy="4300841"/>
          </a:xfrm>
          <a:prstGeom prst="rect">
            <a:avLst/>
          </a:prstGeom>
        </p:spPr>
      </p:pic>
      <p:sp>
        <p:nvSpPr>
          <p:cNvPr id="7" name="Content Placeholder 3">
            <a:extLst>
              <a:ext uri="{FF2B5EF4-FFF2-40B4-BE49-F238E27FC236}">
                <a16:creationId xmlns:a16="http://schemas.microsoft.com/office/drawing/2014/main" id="{E5B172B9-0DBE-49EE-A72E-5B95047CEA3B}"/>
              </a:ext>
            </a:extLst>
          </p:cNvPr>
          <p:cNvSpPr>
            <a:spLocks noGrp="1"/>
          </p:cNvSpPr>
          <p:nvPr>
            <p:ph idx="1"/>
          </p:nvPr>
        </p:nvSpPr>
        <p:spPr>
          <a:xfrm>
            <a:off x="151470" y="843257"/>
            <a:ext cx="5500301" cy="5369007"/>
          </a:xfrm>
        </p:spPr>
        <p:txBody>
          <a:bodyPr>
            <a:normAutofit/>
          </a:bodyPr>
          <a:lstStyle/>
          <a:p>
            <a:pPr marL="0" indent="0" algn="just" fontAlgn="base">
              <a:buNone/>
            </a:pPr>
            <a:r>
              <a:rPr lang="en-US" sz="1800"/>
              <a:t>The figure shows the tested filters. The triangular filters are generated in such a way that the slope is the maximum slope that fits the maximum attenuation in the two frequency ranges that separate one half of the allocation (same frequency ranges as the EVM equalizer flatness mask). For the evaluations, the number in brackets corresponds to the attenuation (in dB) of the first and second frequency range. </a:t>
            </a:r>
          </a:p>
          <a:p>
            <a:pPr marL="0" indent="0" algn="just" fontAlgn="base">
              <a:buNone/>
            </a:pPr>
            <a:endParaRPr lang="en-US" sz="1800"/>
          </a:p>
          <a:p>
            <a:pPr marL="0" indent="0" algn="just" fontAlgn="base">
              <a:buNone/>
            </a:pPr>
            <a:r>
              <a:rPr lang="en-US" sz="1800"/>
              <a:t>In the continuation, the filters are referred as:</a:t>
            </a:r>
          </a:p>
          <a:p>
            <a:pPr marL="0" indent="0" algn="just" fontAlgn="base">
              <a:buNone/>
            </a:pPr>
            <a:r>
              <a:rPr lang="en-US" sz="1800"/>
              <a:t>[-0.2 1 -0.2] </a:t>
            </a:r>
            <a:r>
              <a:rPr lang="en-US" sz="1800">
                <a:sym typeface="Wingdings" panose="05000000000000000000" pitchFamily="2" charset="2"/>
              </a:rPr>
              <a:t> 0.2</a:t>
            </a:r>
            <a:endParaRPr lang="en-US" sz="1800"/>
          </a:p>
          <a:p>
            <a:pPr marL="0" indent="0" algn="just" fontAlgn="base">
              <a:buNone/>
            </a:pPr>
            <a:r>
              <a:rPr lang="en-US" sz="1800"/>
              <a:t>[-0.28 1 -0.28]  </a:t>
            </a:r>
            <a:r>
              <a:rPr lang="en-US" sz="1800">
                <a:sym typeface="Wingdings" panose="05000000000000000000" pitchFamily="2" charset="2"/>
              </a:rPr>
              <a:t> 0.28 </a:t>
            </a:r>
          </a:p>
          <a:p>
            <a:pPr marL="0" indent="0" algn="just" fontAlgn="base">
              <a:buNone/>
            </a:pPr>
            <a:r>
              <a:rPr lang="en-US" sz="1800"/>
              <a:t>[-0.335 1 -0.335] </a:t>
            </a:r>
            <a:r>
              <a:rPr lang="en-US" sz="1800">
                <a:sym typeface="Wingdings" panose="05000000000000000000" pitchFamily="2" charset="2"/>
              </a:rPr>
              <a:t> 0.335</a:t>
            </a:r>
          </a:p>
          <a:p>
            <a:pPr marL="0" indent="0" algn="just" fontAlgn="base">
              <a:buNone/>
            </a:pPr>
            <a:r>
              <a:rPr lang="en-US" sz="1800">
                <a:sym typeface="Wingdings" panose="05000000000000000000" pitchFamily="2" charset="2"/>
              </a:rPr>
              <a:t>[1+D]  [1+D]</a:t>
            </a:r>
          </a:p>
          <a:p>
            <a:pPr marL="0" indent="0" algn="just" fontAlgn="base">
              <a:buNone/>
            </a:pPr>
            <a:r>
              <a:rPr lang="en-US" sz="1800">
                <a:sym typeface="Wingdings" panose="05000000000000000000" pitchFamily="2" charset="2"/>
              </a:rPr>
              <a:t>Triangular window [6 14]  Triang A</a:t>
            </a:r>
          </a:p>
          <a:p>
            <a:pPr marL="0" indent="0" algn="just" fontAlgn="base">
              <a:buNone/>
            </a:pPr>
            <a:r>
              <a:rPr lang="en-US" sz="1800">
                <a:sym typeface="Wingdings" panose="05000000000000000000" pitchFamily="2" charset="2"/>
              </a:rPr>
              <a:t>Triangular window [6 8]  Triang B</a:t>
            </a:r>
            <a:endParaRPr lang="en-US" sz="1800"/>
          </a:p>
          <a:p>
            <a:pPr marL="0" indent="0" algn="just" fontAlgn="base">
              <a:buNone/>
            </a:pPr>
            <a:endParaRPr lang="en-US" sz="1800"/>
          </a:p>
          <a:p>
            <a:pPr marL="0" indent="0" algn="just" fontAlgn="base">
              <a:buNone/>
            </a:pPr>
            <a:endParaRPr lang="en-US" sz="1800"/>
          </a:p>
          <a:p>
            <a:pPr marL="457200" lvl="1" indent="0" algn="just" fontAlgn="base">
              <a:buNone/>
            </a:pPr>
            <a:endParaRPr lang="en-US" sz="1600"/>
          </a:p>
        </p:txBody>
      </p:sp>
      <p:sp>
        <p:nvSpPr>
          <p:cNvPr id="8" name="TextBox 7">
            <a:extLst>
              <a:ext uri="{FF2B5EF4-FFF2-40B4-BE49-F238E27FC236}">
                <a16:creationId xmlns:a16="http://schemas.microsoft.com/office/drawing/2014/main" id="{CAB2B6B7-3D12-43B7-8B42-AE039DF96693}"/>
              </a:ext>
            </a:extLst>
          </p:cNvPr>
          <p:cNvSpPr txBox="1"/>
          <p:nvPr/>
        </p:nvSpPr>
        <p:spPr>
          <a:xfrm>
            <a:off x="6096000" y="4150161"/>
            <a:ext cx="5296306" cy="2308324"/>
          </a:xfrm>
          <a:prstGeom prst="rect">
            <a:avLst/>
          </a:prstGeom>
          <a:noFill/>
        </p:spPr>
        <p:txBody>
          <a:bodyPr wrap="square" rtlCol="0">
            <a:spAutoFit/>
          </a:bodyPr>
          <a:lstStyle/>
          <a:p>
            <a:r>
              <a:rPr lang="en-US"/>
              <a:t>0.335 is the most aggressive 3-tap filter that meets the current spectral flatness requirements, less aggressive 3-tap filters are included too (0.2 and 0.28).</a:t>
            </a:r>
          </a:p>
          <a:p>
            <a:endParaRPr lang="en-US"/>
          </a:p>
          <a:p>
            <a:r>
              <a:rPr lang="en-US"/>
              <a:t>Triang A is the most aggressive triangular window that meets the current spectral flatness requirements, and Triang B is a less aggressive triangular window, with similar frequency shape as the 0.2 3-tap filter.</a:t>
            </a:r>
          </a:p>
        </p:txBody>
      </p:sp>
    </p:spTree>
    <p:extLst>
      <p:ext uri="{BB962C8B-B14F-4D97-AF65-F5344CB8AC3E}">
        <p14:creationId xmlns:p14="http://schemas.microsoft.com/office/powerpoint/2010/main" val="23511354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4850" y="208257"/>
            <a:ext cx="10515600" cy="635000"/>
          </a:xfrm>
        </p:spPr>
        <p:txBody>
          <a:bodyPr>
            <a:normAutofit fontScale="90000"/>
          </a:bodyPr>
          <a:lstStyle/>
          <a:p>
            <a:r>
              <a:rPr lang="en-US"/>
              <a:t>2- Discussion</a:t>
            </a:r>
          </a:p>
        </p:txBody>
      </p:sp>
      <mc:AlternateContent xmlns:mc="http://schemas.openxmlformats.org/markup-compatibility/2006" xmlns:a14="http://schemas.microsoft.com/office/drawing/2010/main">
        <mc:Choice Requires="a14">
          <p:sp>
            <p:nvSpPr>
              <p:cNvPr id="7" name="Content Placeholder 3">
                <a:extLst>
                  <a:ext uri="{FF2B5EF4-FFF2-40B4-BE49-F238E27FC236}">
                    <a16:creationId xmlns:a16="http://schemas.microsoft.com/office/drawing/2014/main" id="{E5B172B9-0DBE-49EE-A72E-5B95047CEA3B}"/>
                  </a:ext>
                </a:extLst>
              </p:cNvPr>
              <p:cNvSpPr>
                <a:spLocks noGrp="1"/>
              </p:cNvSpPr>
              <p:nvPr>
                <p:ph idx="1"/>
              </p:nvPr>
            </p:nvSpPr>
            <p:spPr>
              <a:xfrm>
                <a:off x="124377" y="843257"/>
                <a:ext cx="11681543" cy="5369007"/>
              </a:xfrm>
            </p:spPr>
            <p:txBody>
              <a:bodyPr>
                <a:noAutofit/>
              </a:bodyPr>
              <a:lstStyle/>
              <a:p>
                <a:pPr marL="0" indent="0" algn="just" fontAlgn="base">
                  <a:buNone/>
                </a:pPr>
                <a:r>
                  <a:rPr lang="en-US" sz="1800"/>
                  <a:t>It must be noted that the [1+D] filter tested requires specifying the shaping filter function when the DMRS are not shaped.</a:t>
                </a:r>
              </a:p>
              <a:p>
                <a:pPr marL="0" indent="0" algn="just" fontAlgn="base">
                  <a:buNone/>
                </a:pPr>
                <a:r>
                  <a:rPr lang="en-US" sz="1800"/>
                  <a:t>In order to characterize the filters, it is needed to consider both the transmitter performance (i.e., the achievable output power) from our paper [3], and the link level performance obtained in [4]. With that information, it is possible to compute the net gain with respect to a reference filter as:</a:t>
                </a:r>
                <a:endParaRPr lang="en-US" sz="1800" b="0" i="1">
                  <a:latin typeface="Cambria Math" panose="02040503050406030204" pitchFamily="18" charset="0"/>
                </a:endParaRPr>
              </a:p>
              <a:p>
                <a:pPr marL="0" indent="0" algn="just" fontAlgn="base">
                  <a:buNone/>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𝑁𝑒𝑡</m:t>
                      </m:r>
                      <m:r>
                        <a:rPr lang="en-US" sz="1800" b="0" i="1" smtClean="0">
                          <a:latin typeface="Cambria Math" panose="02040503050406030204" pitchFamily="18" charset="0"/>
                        </a:rPr>
                        <m:t> </m:t>
                      </m:r>
                      <m:r>
                        <a:rPr lang="en-US" sz="1800" b="0" i="1" smtClean="0">
                          <a:latin typeface="Cambria Math" panose="02040503050406030204" pitchFamily="18" charset="0"/>
                        </a:rPr>
                        <m:t>𝐺𝑎𝑖𝑛</m:t>
                      </m:r>
                      <m:r>
                        <a:rPr lang="en-US" sz="1800" b="0" i="1" smtClean="0">
                          <a:latin typeface="Cambria Math" panose="02040503050406030204" pitchFamily="18" charset="0"/>
                        </a:rPr>
                        <m:t> </m:t>
                      </m:r>
                      <m:d>
                        <m:dPr>
                          <m:begChr m:val="["/>
                          <m:endChr m:val="]"/>
                          <m:ctrlPr>
                            <a:rPr lang="en-US" sz="1800" b="0" i="1" smtClean="0">
                              <a:latin typeface="Cambria Math" panose="02040503050406030204" pitchFamily="18" charset="0"/>
                            </a:rPr>
                          </m:ctrlPr>
                        </m:dPr>
                        <m:e>
                          <m:r>
                            <a:rPr lang="en-US" sz="1800" b="0" i="1" smtClean="0">
                              <a:latin typeface="Cambria Math" panose="02040503050406030204" pitchFamily="18" charset="0"/>
                            </a:rPr>
                            <m:t>𝑑𝐵</m:t>
                          </m:r>
                        </m:e>
                      </m:d>
                      <m:r>
                        <a:rPr lang="en-US" sz="1800" b="0" i="1" smtClean="0">
                          <a:latin typeface="Cambria Math" panose="02040503050406030204" pitchFamily="18" charset="0"/>
                        </a:rPr>
                        <m:t>=</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𝑃𝑜𝑢</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𝑡</m:t>
                              </m:r>
                            </m:e>
                            <m:sub>
                              <m:r>
                                <a:rPr lang="en-US" sz="1800" b="0" i="1" smtClean="0">
                                  <a:latin typeface="Cambria Math" panose="02040503050406030204" pitchFamily="18" charset="0"/>
                                </a:rPr>
                                <m:t>𝐹𝑖𝑙𝑡𝑒𝑟</m:t>
                              </m:r>
                              <m:r>
                                <a:rPr lang="en-US" sz="1800" b="0" i="1" smtClean="0">
                                  <a:latin typeface="Cambria Math" panose="02040503050406030204" pitchFamily="18" charset="0"/>
                                </a:rPr>
                                <m:t> </m:t>
                              </m:r>
                              <m:r>
                                <a:rPr lang="en-US" sz="1800" b="0" i="1" smtClean="0">
                                  <a:latin typeface="Cambria Math" panose="02040503050406030204" pitchFamily="18" charset="0"/>
                                </a:rPr>
                                <m:t>𝑖</m:t>
                              </m:r>
                            </m:sub>
                          </m:sSub>
                          <m:r>
                            <a:rPr lang="en-US" sz="1800" b="0" i="1" smtClean="0">
                              <a:latin typeface="Cambria Math" panose="02040503050406030204" pitchFamily="18" charset="0"/>
                            </a:rPr>
                            <m:t>−</m:t>
                          </m:r>
                          <m:r>
                            <a:rPr lang="en-US" sz="1800" b="0" i="1" smtClean="0">
                              <a:latin typeface="Cambria Math" panose="02040503050406030204" pitchFamily="18" charset="0"/>
                            </a:rPr>
                            <m:t>𝑃𝑜𝑢</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𝑡</m:t>
                              </m:r>
                            </m:e>
                            <m:sub>
                              <m:r>
                                <a:rPr lang="en-US" sz="1800" b="0" i="1" smtClean="0">
                                  <a:latin typeface="Cambria Math" panose="02040503050406030204" pitchFamily="18" charset="0"/>
                                </a:rPr>
                                <m:t>𝑅𝑒𝑓</m:t>
                              </m:r>
                              <m:r>
                                <a:rPr lang="en-US" sz="1800" b="0" i="1" smtClean="0">
                                  <a:latin typeface="Cambria Math" panose="02040503050406030204" pitchFamily="18" charset="0"/>
                                </a:rPr>
                                <m:t>. </m:t>
                              </m:r>
                              <m:r>
                                <a:rPr lang="en-US" sz="1800" b="0" i="1" smtClean="0">
                                  <a:latin typeface="Cambria Math" panose="02040503050406030204" pitchFamily="18" charset="0"/>
                                </a:rPr>
                                <m:t>𝑓𝑖𝑙𝑡𝑒𝑟</m:t>
                              </m:r>
                            </m:sub>
                          </m:sSub>
                        </m:e>
                      </m:d>
                      <m:r>
                        <a:rPr lang="en-US" sz="1800" b="0" i="1" smtClean="0">
                          <a:latin typeface="Cambria Math" panose="02040503050406030204" pitchFamily="18" charset="0"/>
                        </a:rPr>
                        <m:t>+</m:t>
                      </m:r>
                      <m:d>
                        <m:dPr>
                          <m:ctrlPr>
                            <a:rPr lang="en-US" sz="1800" b="0" i="1" smtClean="0">
                              <a:latin typeface="Cambria Math" panose="02040503050406030204" pitchFamily="18" charset="0"/>
                            </a:rPr>
                          </m:ctrlPr>
                        </m:dPr>
                        <m:e>
                          <m:r>
                            <a:rPr lang="en-US" sz="1800" b="0" i="1" smtClean="0">
                              <a:latin typeface="Cambria Math" panose="02040503050406030204" pitchFamily="18" charset="0"/>
                            </a:rPr>
                            <m:t>𝑆𝑁𝑅</m:t>
                          </m:r>
                          <m:r>
                            <a:rPr lang="en-US" sz="1800" b="0" i="1" smtClean="0">
                              <a:latin typeface="Cambria Math" panose="02040503050406030204" pitchFamily="18" charset="0"/>
                            </a:rPr>
                            <m:t>10</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m:t>
                              </m:r>
                            </m:e>
                            <m:sub>
                              <m:r>
                                <a:rPr lang="en-US" sz="1800" b="0" i="1" smtClean="0">
                                  <a:latin typeface="Cambria Math" panose="02040503050406030204" pitchFamily="18" charset="0"/>
                                </a:rPr>
                                <m:t>𝑅𝑒𝑓</m:t>
                              </m:r>
                              <m:r>
                                <a:rPr lang="en-US" sz="1800" b="0" i="1" smtClean="0">
                                  <a:latin typeface="Cambria Math" panose="02040503050406030204" pitchFamily="18" charset="0"/>
                                </a:rPr>
                                <m:t>. </m:t>
                              </m:r>
                              <m:r>
                                <a:rPr lang="en-US" sz="1800" b="0" i="1" smtClean="0">
                                  <a:latin typeface="Cambria Math" panose="02040503050406030204" pitchFamily="18" charset="0"/>
                                </a:rPr>
                                <m:t>𝑓𝑖𝑙𝑡𝑒𝑟</m:t>
                              </m:r>
                            </m:sub>
                          </m:sSub>
                          <m:r>
                            <a:rPr lang="en-US" sz="1800" b="0" i="1" smtClean="0">
                              <a:latin typeface="Cambria Math" panose="02040503050406030204" pitchFamily="18" charset="0"/>
                            </a:rPr>
                            <m:t>−</m:t>
                          </m:r>
                          <m:r>
                            <a:rPr lang="en-US" sz="1800" b="0" i="1" smtClean="0">
                              <a:latin typeface="Cambria Math" panose="02040503050406030204" pitchFamily="18" charset="0"/>
                            </a:rPr>
                            <m:t>𝑆𝑁𝑅</m:t>
                          </m:r>
                          <m:r>
                            <a:rPr lang="en-US" sz="1800" b="0" i="1" smtClean="0">
                              <a:latin typeface="Cambria Math" panose="02040503050406030204" pitchFamily="18" charset="0"/>
                            </a:rPr>
                            <m:t>10</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m:t>
                              </m:r>
                            </m:e>
                            <m:sub>
                              <m:r>
                                <a:rPr lang="en-US" sz="1800" b="0" i="1" smtClean="0">
                                  <a:latin typeface="Cambria Math" panose="02040503050406030204" pitchFamily="18" charset="0"/>
                                </a:rPr>
                                <m:t>𝐹𝑖𝑙𝑡𝑒𝑟</m:t>
                              </m:r>
                              <m:r>
                                <a:rPr lang="en-US" sz="1800" b="0" i="1" smtClean="0">
                                  <a:latin typeface="Cambria Math" panose="02040503050406030204" pitchFamily="18" charset="0"/>
                                </a:rPr>
                                <m:t> </m:t>
                              </m:r>
                              <m:r>
                                <a:rPr lang="en-US" sz="1800" b="0" i="1" smtClean="0">
                                  <a:latin typeface="Cambria Math" panose="02040503050406030204" pitchFamily="18" charset="0"/>
                                </a:rPr>
                                <m:t>𝑖</m:t>
                              </m:r>
                            </m:sub>
                          </m:sSub>
                        </m:e>
                      </m:d>
                      <m:r>
                        <a:rPr lang="en-US" sz="1800" b="0" i="1" smtClean="0">
                          <a:latin typeface="Cambria Math" panose="02040503050406030204" pitchFamily="18" charset="0"/>
                        </a:rPr>
                        <m:t> </m:t>
                      </m:r>
                    </m:oMath>
                  </m:oMathPara>
                </a14:m>
                <a:endParaRPr lang="en-US" sz="1800"/>
              </a:p>
              <a:p>
                <a:pPr marL="0" indent="0" algn="just" fontAlgn="base">
                  <a:buNone/>
                </a:pPr>
                <a:r>
                  <a:rPr lang="en-US" sz="1800"/>
                  <a:t>Where </a:t>
                </a:r>
                <a14:m>
                  <m:oMath xmlns:m="http://schemas.openxmlformats.org/officeDocument/2006/math">
                    <m:r>
                      <a:rPr lang="en-US" sz="1800" i="1">
                        <a:latin typeface="Cambria Math" panose="02040503050406030204" pitchFamily="18" charset="0"/>
                      </a:rPr>
                      <m:t>𝑃𝑜𝑢</m:t>
                    </m:r>
                    <m:sSub>
                      <m:sSubPr>
                        <m:ctrlPr>
                          <a:rPr lang="en-US" sz="1800" i="1">
                            <a:latin typeface="Cambria Math" panose="02040503050406030204" pitchFamily="18" charset="0"/>
                          </a:rPr>
                        </m:ctrlPr>
                      </m:sSubPr>
                      <m:e>
                        <m:r>
                          <a:rPr lang="en-US" sz="1800" i="1">
                            <a:latin typeface="Cambria Math" panose="02040503050406030204" pitchFamily="18" charset="0"/>
                          </a:rPr>
                          <m:t>𝑡</m:t>
                        </m:r>
                      </m:e>
                      <m:sub>
                        <m:r>
                          <a:rPr lang="en-US" sz="1800" i="1">
                            <a:latin typeface="Cambria Math" panose="02040503050406030204" pitchFamily="18" charset="0"/>
                          </a:rPr>
                          <m:t>𝐹𝑖𝑙𝑡𝑒𝑟</m:t>
                        </m:r>
                        <m:r>
                          <a:rPr lang="en-US" sz="1800" i="1">
                            <a:latin typeface="Cambria Math" panose="02040503050406030204" pitchFamily="18" charset="0"/>
                          </a:rPr>
                          <m:t> </m:t>
                        </m:r>
                        <m:r>
                          <a:rPr lang="en-US" sz="1800" i="1">
                            <a:latin typeface="Cambria Math" panose="02040503050406030204" pitchFamily="18" charset="0"/>
                          </a:rPr>
                          <m:t>𝑖</m:t>
                        </m:r>
                      </m:sub>
                    </m:sSub>
                  </m:oMath>
                </a14:m>
                <a:r>
                  <a:rPr lang="en-US" sz="1800"/>
                  <a:t> is the output power of the filter being compared against the reference filter, </a:t>
                </a:r>
                <a14:m>
                  <m:oMath xmlns:m="http://schemas.openxmlformats.org/officeDocument/2006/math">
                    <m:r>
                      <a:rPr lang="en-US" sz="1800" i="1">
                        <a:latin typeface="Cambria Math" panose="02040503050406030204" pitchFamily="18" charset="0"/>
                      </a:rPr>
                      <m:t>𝑃𝑜𝑢</m:t>
                    </m:r>
                    <m:sSub>
                      <m:sSubPr>
                        <m:ctrlPr>
                          <a:rPr lang="en-US" sz="1800" i="1">
                            <a:latin typeface="Cambria Math" panose="02040503050406030204" pitchFamily="18" charset="0"/>
                          </a:rPr>
                        </m:ctrlPr>
                      </m:sSubPr>
                      <m:e>
                        <m:r>
                          <a:rPr lang="en-US" sz="1800" i="1">
                            <a:latin typeface="Cambria Math" panose="02040503050406030204" pitchFamily="18" charset="0"/>
                          </a:rPr>
                          <m:t>𝑡</m:t>
                        </m:r>
                      </m:e>
                      <m:sub>
                        <m:r>
                          <a:rPr lang="en-US" sz="1800" i="1">
                            <a:latin typeface="Cambria Math" panose="02040503050406030204" pitchFamily="18" charset="0"/>
                          </a:rPr>
                          <m:t>𝑅𝑒𝑓</m:t>
                        </m:r>
                        <m:r>
                          <a:rPr lang="en-US" sz="1800" i="1">
                            <a:latin typeface="Cambria Math" panose="02040503050406030204" pitchFamily="18" charset="0"/>
                          </a:rPr>
                          <m:t>. </m:t>
                        </m:r>
                        <m:r>
                          <a:rPr lang="en-US" sz="1800" i="1">
                            <a:latin typeface="Cambria Math" panose="02040503050406030204" pitchFamily="18" charset="0"/>
                          </a:rPr>
                          <m:t>𝑓𝑖𝑙𝑡𝑒𝑟</m:t>
                        </m:r>
                      </m:sub>
                    </m:sSub>
                  </m:oMath>
                </a14:m>
                <a:r>
                  <a:rPr lang="en-US" sz="1800"/>
                  <a:t> is the output power of the reference filter, </a:t>
                </a:r>
                <a14:m>
                  <m:oMath xmlns:m="http://schemas.openxmlformats.org/officeDocument/2006/math">
                    <m:r>
                      <a:rPr lang="en-US" sz="1800" i="1">
                        <a:latin typeface="Cambria Math" panose="02040503050406030204" pitchFamily="18" charset="0"/>
                      </a:rPr>
                      <m:t>𝑆𝑁𝑅</m:t>
                    </m:r>
                    <m:r>
                      <a:rPr lang="en-US" sz="1800" i="1">
                        <a:latin typeface="Cambria Math" panose="02040503050406030204" pitchFamily="18" charset="0"/>
                      </a:rPr>
                      <m:t>10</m:t>
                    </m:r>
                    <m:sSub>
                      <m:sSubPr>
                        <m:ctrlPr>
                          <a:rPr lang="en-US" sz="1800" i="1">
                            <a:latin typeface="Cambria Math" panose="02040503050406030204" pitchFamily="18" charset="0"/>
                          </a:rPr>
                        </m:ctrlPr>
                      </m:sSubPr>
                      <m:e>
                        <m:r>
                          <a:rPr lang="en-US" sz="1800" i="1">
                            <a:latin typeface="Cambria Math" panose="02040503050406030204" pitchFamily="18" charset="0"/>
                          </a:rPr>
                          <m:t>%</m:t>
                        </m:r>
                      </m:e>
                      <m:sub>
                        <m:r>
                          <a:rPr lang="en-US" sz="1800" i="1">
                            <a:latin typeface="Cambria Math" panose="02040503050406030204" pitchFamily="18" charset="0"/>
                          </a:rPr>
                          <m:t>𝑅𝑒𝑓</m:t>
                        </m:r>
                        <m:r>
                          <a:rPr lang="en-US" sz="1800" i="1">
                            <a:latin typeface="Cambria Math" panose="02040503050406030204" pitchFamily="18" charset="0"/>
                          </a:rPr>
                          <m:t>. </m:t>
                        </m:r>
                        <m:r>
                          <a:rPr lang="en-US" sz="1800" i="1">
                            <a:latin typeface="Cambria Math" panose="02040503050406030204" pitchFamily="18" charset="0"/>
                          </a:rPr>
                          <m:t>𝑓𝑖𝑙𝑡𝑒𝑟</m:t>
                        </m:r>
                      </m:sub>
                    </m:sSub>
                  </m:oMath>
                </a14:m>
                <a:r>
                  <a:rPr lang="en-US" sz="1800"/>
                  <a:t> is the required SNR to achieve 10% BLER of the reference filter, and </a:t>
                </a:r>
                <a14:m>
                  <m:oMath xmlns:m="http://schemas.openxmlformats.org/officeDocument/2006/math">
                    <m:r>
                      <a:rPr lang="en-US" sz="1800" i="1">
                        <a:latin typeface="Cambria Math" panose="02040503050406030204" pitchFamily="18" charset="0"/>
                      </a:rPr>
                      <m:t>𝑆𝑁𝑅</m:t>
                    </m:r>
                    <m:r>
                      <a:rPr lang="en-US" sz="1800" i="1">
                        <a:latin typeface="Cambria Math" panose="02040503050406030204" pitchFamily="18" charset="0"/>
                      </a:rPr>
                      <m:t>10</m:t>
                    </m:r>
                    <m:sSub>
                      <m:sSubPr>
                        <m:ctrlPr>
                          <a:rPr lang="en-US" sz="1800" i="1">
                            <a:latin typeface="Cambria Math" panose="02040503050406030204" pitchFamily="18" charset="0"/>
                          </a:rPr>
                        </m:ctrlPr>
                      </m:sSubPr>
                      <m:e>
                        <m:r>
                          <a:rPr lang="en-US" sz="1800" i="1">
                            <a:latin typeface="Cambria Math" panose="02040503050406030204" pitchFamily="18" charset="0"/>
                          </a:rPr>
                          <m:t>%</m:t>
                        </m:r>
                      </m:e>
                      <m:sub>
                        <m:r>
                          <a:rPr lang="en-US" sz="1800" i="1">
                            <a:latin typeface="Cambria Math" panose="02040503050406030204" pitchFamily="18" charset="0"/>
                          </a:rPr>
                          <m:t>𝐹𝑖𝑙𝑡𝑒𝑟</m:t>
                        </m:r>
                        <m:r>
                          <a:rPr lang="en-US" sz="1800" i="1">
                            <a:latin typeface="Cambria Math" panose="02040503050406030204" pitchFamily="18" charset="0"/>
                          </a:rPr>
                          <m:t> </m:t>
                        </m:r>
                        <m:r>
                          <a:rPr lang="en-US" sz="1800" i="1">
                            <a:latin typeface="Cambria Math" panose="02040503050406030204" pitchFamily="18" charset="0"/>
                          </a:rPr>
                          <m:t>𝑖</m:t>
                        </m:r>
                      </m:sub>
                    </m:sSub>
                  </m:oMath>
                </a14:m>
                <a:r>
                  <a:rPr lang="en-US" sz="1800"/>
                  <a:t> is the required SNR to achieve 10% BLER of the filter being compared against the reference filter.</a:t>
                </a:r>
              </a:p>
              <a:p>
                <a:pPr marL="0" indent="0" algn="just">
                  <a:buNone/>
                </a:pPr>
                <a:r>
                  <a:rPr lang="en-US" sz="1800"/>
                  <a:t>The following slides show the net gain of the filters with respect to the [1+D] filter with DMRS not shaped, for pi/2 BPSK considering the transmitter [3] and link level [4] performance for the following allocations and channels:</a:t>
                </a:r>
              </a:p>
              <a:p>
                <a:pPr marL="0" indent="0" algn="just">
                  <a:buNone/>
                </a:pPr>
                <a:r>
                  <a:rPr lang="en-US" sz="1800"/>
                  <a:t>	2, 4, 8, 16 and 64 PRB</a:t>
                </a:r>
              </a:p>
              <a:p>
                <a:pPr marL="0" indent="0" algn="just">
                  <a:buNone/>
                </a:pPr>
                <a:r>
                  <a:rPr lang="en-US" sz="1800"/>
                  <a:t>	TDL-C 300 ns, TDL-A 30 ns and TDL-D 30 ns</a:t>
                </a:r>
              </a:p>
              <a:p>
                <a:pPr marL="0" indent="0" algn="just">
                  <a:buNone/>
                </a:pPr>
                <a:r>
                  <a:rPr lang="en-US" sz="1800"/>
                  <a:t>Filters tested:</a:t>
                </a:r>
              </a:p>
              <a:p>
                <a:pPr marL="0" indent="0" algn="just">
                  <a:buNone/>
                </a:pPr>
                <a:r>
                  <a:rPr lang="en-US" sz="1800"/>
                  <a:t>	[-0.2 1 -0.2], [-0.28 1 -0.28], [-0.335 1 -0.335], </a:t>
                </a:r>
                <a:r>
                  <a:rPr lang="en-US" sz="1800" err="1"/>
                  <a:t>Triang</a:t>
                </a:r>
                <a:r>
                  <a:rPr lang="en-US" sz="1800"/>
                  <a:t> A [6 14] and </a:t>
                </a:r>
                <a:r>
                  <a:rPr lang="en-US" sz="1800" err="1"/>
                  <a:t>Triang</a:t>
                </a:r>
                <a:r>
                  <a:rPr lang="en-US" sz="1800"/>
                  <a:t> B [6 8]</a:t>
                </a:r>
              </a:p>
              <a:p>
                <a:pPr marL="0" indent="0" algn="just">
                  <a:buNone/>
                </a:pPr>
                <a:r>
                  <a:rPr lang="en-US" sz="1800">
                    <a:cs typeface="Calibri"/>
                  </a:rPr>
                  <a:t>The tested filters assume that the filter is transparent to the </a:t>
                </a:r>
                <a:r>
                  <a:rPr lang="en-US" sz="1800" err="1">
                    <a:cs typeface="Calibri"/>
                  </a:rPr>
                  <a:t>gNB</a:t>
                </a:r>
                <a:r>
                  <a:rPr lang="en-US" sz="1800">
                    <a:cs typeface="Calibri"/>
                  </a:rPr>
                  <a:t>, and the DMRS are shaped. For the [1+D], matched filter is used in reception.</a:t>
                </a:r>
              </a:p>
              <a:p>
                <a:pPr marL="0" indent="0" algn="just" fontAlgn="base">
                  <a:buNone/>
                </a:pPr>
                <a:endParaRPr lang="en-US" sz="1800"/>
              </a:p>
              <a:p>
                <a:pPr marL="0" indent="0" algn="just" fontAlgn="base">
                  <a:buNone/>
                </a:pPr>
                <a:endParaRPr lang="en-US" sz="1800"/>
              </a:p>
              <a:p>
                <a:pPr marL="0" indent="0" algn="just" fontAlgn="base">
                  <a:buNone/>
                </a:pPr>
                <a:endParaRPr lang="en-US" sz="1800"/>
              </a:p>
              <a:p>
                <a:pPr marL="0" indent="0" algn="just" fontAlgn="base">
                  <a:buNone/>
                </a:pPr>
                <a:endParaRPr lang="en-US" sz="1800"/>
              </a:p>
              <a:p>
                <a:pPr marL="457200" lvl="1" indent="0" algn="just" fontAlgn="base">
                  <a:buNone/>
                </a:pPr>
                <a:endParaRPr lang="en-US" sz="1800"/>
              </a:p>
            </p:txBody>
          </p:sp>
        </mc:Choice>
        <mc:Fallback xmlns="">
          <p:sp>
            <p:nvSpPr>
              <p:cNvPr id="7" name="Content Placeholder 3">
                <a:extLst>
                  <a:ext uri="{FF2B5EF4-FFF2-40B4-BE49-F238E27FC236}">
                    <a16:creationId xmlns:a16="http://schemas.microsoft.com/office/drawing/2014/main" id="{E5B172B9-0DBE-49EE-A72E-5B95047CEA3B}"/>
                  </a:ext>
                </a:extLst>
              </p:cNvPr>
              <p:cNvSpPr>
                <a:spLocks noGrp="1" noRot="1" noChangeAspect="1" noMove="1" noResize="1" noEditPoints="1" noAdjustHandles="1" noChangeArrowheads="1" noChangeShapeType="1" noTextEdit="1"/>
              </p:cNvSpPr>
              <p:nvPr>
                <p:ph idx="1"/>
              </p:nvPr>
            </p:nvSpPr>
            <p:spPr>
              <a:xfrm>
                <a:off x="124377" y="843257"/>
                <a:ext cx="11681543" cy="5369007"/>
              </a:xfrm>
              <a:blipFill>
                <a:blip r:embed="rId2"/>
                <a:stretch>
                  <a:fillRect l="-417" t="-1022" r="-417"/>
                </a:stretch>
              </a:blipFill>
            </p:spPr>
            <p:txBody>
              <a:bodyPr/>
              <a:lstStyle/>
              <a:p>
                <a:r>
                  <a:rPr lang="en-US">
                    <a:noFill/>
                  </a:rPr>
                  <a:t> </a:t>
                </a:r>
              </a:p>
            </p:txBody>
          </p:sp>
        </mc:Fallback>
      </mc:AlternateContent>
    </p:spTree>
    <p:extLst>
      <p:ext uri="{BB962C8B-B14F-4D97-AF65-F5344CB8AC3E}">
        <p14:creationId xmlns:p14="http://schemas.microsoft.com/office/powerpoint/2010/main" val="2093672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BAFD8-A8CA-49B2-89D3-812D8943BB9A}"/>
              </a:ext>
            </a:extLst>
          </p:cNvPr>
          <p:cNvSpPr>
            <a:spLocks noGrp="1"/>
          </p:cNvSpPr>
          <p:nvPr>
            <p:ph type="title"/>
          </p:nvPr>
        </p:nvSpPr>
        <p:spPr>
          <a:xfrm>
            <a:off x="266700" y="91794"/>
            <a:ext cx="10238740" cy="434975"/>
          </a:xfrm>
        </p:spPr>
        <p:txBody>
          <a:bodyPr>
            <a:normAutofit fontScale="90000"/>
          </a:bodyPr>
          <a:lstStyle/>
          <a:p>
            <a:r>
              <a:rPr lang="en-US"/>
              <a:t>2.1- Discussion. Net gain. TDL-C 300 ns</a:t>
            </a:r>
          </a:p>
        </p:txBody>
      </p:sp>
      <p:sp>
        <p:nvSpPr>
          <p:cNvPr id="10" name="TextBox 9">
            <a:extLst>
              <a:ext uri="{FF2B5EF4-FFF2-40B4-BE49-F238E27FC236}">
                <a16:creationId xmlns:a16="http://schemas.microsoft.com/office/drawing/2014/main" id="{C24AC37A-1A4D-41CE-B014-BA7A86E81507}"/>
              </a:ext>
            </a:extLst>
          </p:cNvPr>
          <p:cNvSpPr txBox="1"/>
          <p:nvPr/>
        </p:nvSpPr>
        <p:spPr>
          <a:xfrm>
            <a:off x="63948" y="957313"/>
            <a:ext cx="5783580" cy="2308324"/>
          </a:xfrm>
          <a:prstGeom prst="rect">
            <a:avLst/>
          </a:prstGeom>
          <a:noFill/>
        </p:spPr>
        <p:txBody>
          <a:bodyPr wrap="square" rtlCol="0">
            <a:spAutoFit/>
          </a:bodyPr>
          <a:lstStyle/>
          <a:p>
            <a:pPr algn="just"/>
            <a:r>
              <a:rPr lang="en-US"/>
              <a:t>For 2 and 4 PRB, [1+D] without DMRS shaped performs better than all the filters in center allocations (0.1-0.2 dB better than the 0.2 filter and 0-0.1 dB better than Triang B).</a:t>
            </a:r>
          </a:p>
          <a:p>
            <a:pPr algn="just"/>
            <a:endParaRPr lang="en-US"/>
          </a:p>
          <a:p>
            <a:pPr algn="just"/>
            <a:r>
              <a:rPr lang="en-US"/>
              <a:t>For 8 and 16 PRB, [1+D] without DMRS shaped is never the best for any allocation. Triang B is the best filter, providing gain for most of the possible allocations within the channel.</a:t>
            </a:r>
          </a:p>
          <a:p>
            <a:pPr algn="just"/>
            <a:endParaRPr lang="en-US"/>
          </a:p>
        </p:txBody>
      </p:sp>
      <p:sp>
        <p:nvSpPr>
          <p:cNvPr id="13" name="Rectangle 12">
            <a:extLst>
              <a:ext uri="{FF2B5EF4-FFF2-40B4-BE49-F238E27FC236}">
                <a16:creationId xmlns:a16="http://schemas.microsoft.com/office/drawing/2014/main" id="{B51A48D7-30D0-464C-9E40-CB9F2BBED502}"/>
              </a:ext>
            </a:extLst>
          </p:cNvPr>
          <p:cNvSpPr/>
          <p:nvPr/>
        </p:nvSpPr>
        <p:spPr>
          <a:xfrm>
            <a:off x="17831" y="3114680"/>
            <a:ext cx="3359498" cy="3139321"/>
          </a:xfrm>
          <a:prstGeom prst="rect">
            <a:avLst/>
          </a:prstGeom>
        </p:spPr>
        <p:txBody>
          <a:bodyPr wrap="square">
            <a:spAutoFit/>
          </a:bodyPr>
          <a:lstStyle/>
          <a:p>
            <a:pPr algn="just"/>
            <a:r>
              <a:rPr lang="en-US"/>
              <a:t>For 64 PRB, in central allocations, the performance is the same as </a:t>
            </a:r>
            <a:r>
              <a:rPr lang="en-US" err="1"/>
              <a:t>Triang</a:t>
            </a:r>
            <a:r>
              <a:rPr lang="en-US"/>
              <a:t> B. In edge band allocations, the 0.335 filter provides up to 0.9 dB gain.</a:t>
            </a:r>
          </a:p>
          <a:p>
            <a:pPr algn="just"/>
            <a:endParaRPr lang="en-US"/>
          </a:p>
          <a:p>
            <a:pPr algn="just"/>
            <a:r>
              <a:rPr lang="en-US"/>
              <a:t>For small allocation sizes, it must be noted that less aggressive filters perform better than aggressive filters in central band allocations.</a:t>
            </a:r>
          </a:p>
        </p:txBody>
      </p:sp>
      <p:pic>
        <p:nvPicPr>
          <p:cNvPr id="3" name="Picture 2">
            <a:extLst>
              <a:ext uri="{FF2B5EF4-FFF2-40B4-BE49-F238E27FC236}">
                <a16:creationId xmlns:a16="http://schemas.microsoft.com/office/drawing/2014/main" id="{C295F5F2-F476-446D-B430-185D103D73D6}"/>
              </a:ext>
            </a:extLst>
          </p:cNvPr>
          <p:cNvPicPr>
            <a:picLocks noChangeAspect="1"/>
          </p:cNvPicPr>
          <p:nvPr/>
        </p:nvPicPr>
        <p:blipFill>
          <a:blip r:embed="rId2"/>
          <a:stretch>
            <a:fillRect/>
          </a:stretch>
        </p:blipFill>
        <p:spPr>
          <a:xfrm>
            <a:off x="9025466" y="3351185"/>
            <a:ext cx="3291840" cy="2468880"/>
          </a:xfrm>
          <a:prstGeom prst="rect">
            <a:avLst/>
          </a:prstGeom>
        </p:spPr>
      </p:pic>
      <p:pic>
        <p:nvPicPr>
          <p:cNvPr id="4" name="Picture 3">
            <a:extLst>
              <a:ext uri="{FF2B5EF4-FFF2-40B4-BE49-F238E27FC236}">
                <a16:creationId xmlns:a16="http://schemas.microsoft.com/office/drawing/2014/main" id="{4D7E7AEF-D810-4C1C-9607-9AED5D10494D}"/>
              </a:ext>
            </a:extLst>
          </p:cNvPr>
          <p:cNvPicPr>
            <a:picLocks noChangeAspect="1"/>
          </p:cNvPicPr>
          <p:nvPr/>
        </p:nvPicPr>
        <p:blipFill>
          <a:blip r:embed="rId3"/>
          <a:stretch>
            <a:fillRect/>
          </a:stretch>
        </p:blipFill>
        <p:spPr>
          <a:xfrm>
            <a:off x="6096000" y="3351185"/>
            <a:ext cx="3291839" cy="2468880"/>
          </a:xfrm>
          <a:prstGeom prst="rect">
            <a:avLst/>
          </a:prstGeom>
        </p:spPr>
      </p:pic>
      <p:pic>
        <p:nvPicPr>
          <p:cNvPr id="5" name="Picture 4">
            <a:extLst>
              <a:ext uri="{FF2B5EF4-FFF2-40B4-BE49-F238E27FC236}">
                <a16:creationId xmlns:a16="http://schemas.microsoft.com/office/drawing/2014/main" id="{FD746799-E3B1-4173-857D-CC52E2D311D5}"/>
              </a:ext>
            </a:extLst>
          </p:cNvPr>
          <p:cNvPicPr>
            <a:picLocks noChangeAspect="1"/>
          </p:cNvPicPr>
          <p:nvPr/>
        </p:nvPicPr>
        <p:blipFill>
          <a:blip r:embed="rId4"/>
          <a:stretch>
            <a:fillRect/>
          </a:stretch>
        </p:blipFill>
        <p:spPr>
          <a:xfrm>
            <a:off x="3166533" y="3265637"/>
            <a:ext cx="3291840" cy="2468880"/>
          </a:xfrm>
          <a:prstGeom prst="rect">
            <a:avLst/>
          </a:prstGeom>
        </p:spPr>
      </p:pic>
      <p:pic>
        <p:nvPicPr>
          <p:cNvPr id="11" name="Picture 10">
            <a:extLst>
              <a:ext uri="{FF2B5EF4-FFF2-40B4-BE49-F238E27FC236}">
                <a16:creationId xmlns:a16="http://schemas.microsoft.com/office/drawing/2014/main" id="{4B2ED2D2-9FCB-4C7E-9A72-2CC5917C1FD1}"/>
              </a:ext>
            </a:extLst>
          </p:cNvPr>
          <p:cNvPicPr>
            <a:picLocks noChangeAspect="1"/>
          </p:cNvPicPr>
          <p:nvPr/>
        </p:nvPicPr>
        <p:blipFill>
          <a:blip r:embed="rId5"/>
          <a:stretch>
            <a:fillRect/>
          </a:stretch>
        </p:blipFill>
        <p:spPr>
          <a:xfrm>
            <a:off x="9025466" y="653100"/>
            <a:ext cx="3291840" cy="2468880"/>
          </a:xfrm>
          <a:prstGeom prst="rect">
            <a:avLst/>
          </a:prstGeom>
        </p:spPr>
      </p:pic>
      <p:pic>
        <p:nvPicPr>
          <p:cNvPr id="14" name="Picture 13">
            <a:extLst>
              <a:ext uri="{FF2B5EF4-FFF2-40B4-BE49-F238E27FC236}">
                <a16:creationId xmlns:a16="http://schemas.microsoft.com/office/drawing/2014/main" id="{9DFCE202-B7CD-4BD7-AB07-C6574F7C7DDE}"/>
              </a:ext>
            </a:extLst>
          </p:cNvPr>
          <p:cNvPicPr>
            <a:picLocks noChangeAspect="1"/>
          </p:cNvPicPr>
          <p:nvPr/>
        </p:nvPicPr>
        <p:blipFill>
          <a:blip r:embed="rId6"/>
          <a:stretch>
            <a:fillRect/>
          </a:stretch>
        </p:blipFill>
        <p:spPr>
          <a:xfrm>
            <a:off x="5944422" y="704537"/>
            <a:ext cx="3291840" cy="2468880"/>
          </a:xfrm>
          <a:prstGeom prst="rect">
            <a:avLst/>
          </a:prstGeom>
        </p:spPr>
      </p:pic>
      <p:sp>
        <p:nvSpPr>
          <p:cNvPr id="7" name="Rectangle 6">
            <a:extLst>
              <a:ext uri="{FF2B5EF4-FFF2-40B4-BE49-F238E27FC236}">
                <a16:creationId xmlns:a16="http://schemas.microsoft.com/office/drawing/2014/main" id="{01C6643D-4E7C-4487-91CB-AE82079800C7}"/>
              </a:ext>
            </a:extLst>
          </p:cNvPr>
          <p:cNvSpPr/>
          <p:nvPr/>
        </p:nvSpPr>
        <p:spPr>
          <a:xfrm>
            <a:off x="3511549" y="6049270"/>
            <a:ext cx="8046669" cy="646331"/>
          </a:xfrm>
          <a:prstGeom prst="rect">
            <a:avLst/>
          </a:prstGeom>
        </p:spPr>
        <p:txBody>
          <a:bodyPr wrap="square" lIns="91440" tIns="45720" rIns="91440" bIns="45720" anchor="t">
            <a:spAutoFit/>
          </a:bodyPr>
          <a:lstStyle/>
          <a:p>
            <a:pPr algn="just"/>
            <a:r>
              <a:rPr lang="en-US" b="1" i="1" dirty="0"/>
              <a:t>Observation</a:t>
            </a:r>
            <a:r>
              <a:rPr lang="en-US" dirty="0"/>
              <a:t>: For allocation sizes ≤ 16 PRB, less aggressive filters perform better than aggressive filters in central band allocations.</a:t>
            </a:r>
          </a:p>
        </p:txBody>
      </p:sp>
    </p:spTree>
    <p:extLst>
      <p:ext uri="{BB962C8B-B14F-4D97-AF65-F5344CB8AC3E}">
        <p14:creationId xmlns:p14="http://schemas.microsoft.com/office/powerpoint/2010/main" val="10760147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BAFD8-A8CA-49B2-89D3-812D8943BB9A}"/>
              </a:ext>
            </a:extLst>
          </p:cNvPr>
          <p:cNvSpPr>
            <a:spLocks noGrp="1"/>
          </p:cNvSpPr>
          <p:nvPr>
            <p:ph type="title"/>
          </p:nvPr>
        </p:nvSpPr>
        <p:spPr>
          <a:xfrm>
            <a:off x="165847" y="129803"/>
            <a:ext cx="9858686" cy="529104"/>
          </a:xfrm>
        </p:spPr>
        <p:txBody>
          <a:bodyPr>
            <a:normAutofit fontScale="90000"/>
          </a:bodyPr>
          <a:lstStyle/>
          <a:p>
            <a:r>
              <a:rPr lang="en-US"/>
              <a:t>2.1- Discussion. Net gain. TDL-A 30 ns</a:t>
            </a:r>
          </a:p>
        </p:txBody>
      </p:sp>
      <p:sp>
        <p:nvSpPr>
          <p:cNvPr id="11" name="TextBox 10">
            <a:extLst>
              <a:ext uri="{FF2B5EF4-FFF2-40B4-BE49-F238E27FC236}">
                <a16:creationId xmlns:a16="http://schemas.microsoft.com/office/drawing/2014/main" id="{4D57B223-E798-4FEB-B472-FADFB2036B4B}"/>
              </a:ext>
            </a:extLst>
          </p:cNvPr>
          <p:cNvSpPr txBox="1"/>
          <p:nvPr/>
        </p:nvSpPr>
        <p:spPr>
          <a:xfrm>
            <a:off x="153471" y="877204"/>
            <a:ext cx="5783580" cy="2308324"/>
          </a:xfrm>
          <a:prstGeom prst="rect">
            <a:avLst/>
          </a:prstGeom>
          <a:noFill/>
        </p:spPr>
        <p:txBody>
          <a:bodyPr wrap="square" rtlCol="0">
            <a:spAutoFit/>
          </a:bodyPr>
          <a:lstStyle/>
          <a:p>
            <a:r>
              <a:rPr lang="en-US"/>
              <a:t>For 2 and 4 PRB, [1+D] without DMRS shaped performs better than all the filters in all allocations (0.1-0.2 dB better than the Triang B filter).</a:t>
            </a:r>
          </a:p>
          <a:p>
            <a:endParaRPr lang="en-US"/>
          </a:p>
          <a:p>
            <a:r>
              <a:rPr lang="en-US"/>
              <a:t>For 8 and 16 PRB, [1+D] without DMRS shaped is never the best for any allocation position. </a:t>
            </a:r>
          </a:p>
          <a:p>
            <a:endParaRPr lang="en-US"/>
          </a:p>
          <a:p>
            <a:endParaRPr lang="en-US"/>
          </a:p>
        </p:txBody>
      </p:sp>
      <p:sp>
        <p:nvSpPr>
          <p:cNvPr id="12" name="Rectangle 11">
            <a:extLst>
              <a:ext uri="{FF2B5EF4-FFF2-40B4-BE49-F238E27FC236}">
                <a16:creationId xmlns:a16="http://schemas.microsoft.com/office/drawing/2014/main" id="{AF443088-EADD-45A7-A874-7FD264A56159}"/>
              </a:ext>
            </a:extLst>
          </p:cNvPr>
          <p:cNvSpPr/>
          <p:nvPr/>
        </p:nvSpPr>
        <p:spPr>
          <a:xfrm>
            <a:off x="160294" y="3080227"/>
            <a:ext cx="5783580" cy="923330"/>
          </a:xfrm>
          <a:prstGeom prst="rect">
            <a:avLst/>
          </a:prstGeom>
        </p:spPr>
        <p:txBody>
          <a:bodyPr wrap="square">
            <a:spAutoFit/>
          </a:bodyPr>
          <a:lstStyle/>
          <a:p>
            <a:r>
              <a:rPr lang="en-US"/>
              <a:t>For 64 PRB, in central allocations, the performance is the same as </a:t>
            </a:r>
            <a:r>
              <a:rPr lang="en-US" err="1"/>
              <a:t>Triang</a:t>
            </a:r>
            <a:r>
              <a:rPr lang="en-US"/>
              <a:t> B. In edge band allocations, the 0.335 filter provides up to 0.8-0.9 dB gain.</a:t>
            </a:r>
          </a:p>
        </p:txBody>
      </p:sp>
      <p:pic>
        <p:nvPicPr>
          <p:cNvPr id="6" name="Picture 5">
            <a:extLst>
              <a:ext uri="{FF2B5EF4-FFF2-40B4-BE49-F238E27FC236}">
                <a16:creationId xmlns:a16="http://schemas.microsoft.com/office/drawing/2014/main" id="{6ABC6218-275E-423D-8F76-9E8F1A00BC31}"/>
              </a:ext>
            </a:extLst>
          </p:cNvPr>
          <p:cNvPicPr>
            <a:picLocks noChangeAspect="1"/>
          </p:cNvPicPr>
          <p:nvPr/>
        </p:nvPicPr>
        <p:blipFill>
          <a:blip r:embed="rId2"/>
          <a:stretch>
            <a:fillRect/>
          </a:stretch>
        </p:blipFill>
        <p:spPr>
          <a:xfrm>
            <a:off x="6096000" y="3957137"/>
            <a:ext cx="3291840" cy="2468880"/>
          </a:xfrm>
          <a:prstGeom prst="rect">
            <a:avLst/>
          </a:prstGeom>
        </p:spPr>
      </p:pic>
      <p:pic>
        <p:nvPicPr>
          <p:cNvPr id="7" name="Picture 6">
            <a:extLst>
              <a:ext uri="{FF2B5EF4-FFF2-40B4-BE49-F238E27FC236}">
                <a16:creationId xmlns:a16="http://schemas.microsoft.com/office/drawing/2014/main" id="{16658374-AA3C-48A2-B236-6B2766488B2E}"/>
              </a:ext>
            </a:extLst>
          </p:cNvPr>
          <p:cNvPicPr>
            <a:picLocks noChangeAspect="1"/>
          </p:cNvPicPr>
          <p:nvPr/>
        </p:nvPicPr>
        <p:blipFill>
          <a:blip r:embed="rId3"/>
          <a:stretch>
            <a:fillRect/>
          </a:stretch>
        </p:blipFill>
        <p:spPr>
          <a:xfrm>
            <a:off x="3116582" y="3957137"/>
            <a:ext cx="3291840" cy="2468880"/>
          </a:xfrm>
          <a:prstGeom prst="rect">
            <a:avLst/>
          </a:prstGeom>
        </p:spPr>
      </p:pic>
      <p:pic>
        <p:nvPicPr>
          <p:cNvPr id="13" name="Picture 12">
            <a:extLst>
              <a:ext uri="{FF2B5EF4-FFF2-40B4-BE49-F238E27FC236}">
                <a16:creationId xmlns:a16="http://schemas.microsoft.com/office/drawing/2014/main" id="{C5CF0FC5-5381-445F-A4C2-09080915E263}"/>
              </a:ext>
            </a:extLst>
          </p:cNvPr>
          <p:cNvPicPr>
            <a:picLocks noChangeAspect="1"/>
          </p:cNvPicPr>
          <p:nvPr/>
        </p:nvPicPr>
        <p:blipFill>
          <a:blip r:embed="rId4"/>
          <a:stretch>
            <a:fillRect/>
          </a:stretch>
        </p:blipFill>
        <p:spPr>
          <a:xfrm>
            <a:off x="9029700" y="648095"/>
            <a:ext cx="3291840" cy="2468880"/>
          </a:xfrm>
          <a:prstGeom prst="rect">
            <a:avLst/>
          </a:prstGeom>
        </p:spPr>
      </p:pic>
      <p:pic>
        <p:nvPicPr>
          <p:cNvPr id="14" name="Picture 13">
            <a:extLst>
              <a:ext uri="{FF2B5EF4-FFF2-40B4-BE49-F238E27FC236}">
                <a16:creationId xmlns:a16="http://schemas.microsoft.com/office/drawing/2014/main" id="{E9B0D686-0194-43D1-AD49-BB97628B8C58}"/>
              </a:ext>
            </a:extLst>
          </p:cNvPr>
          <p:cNvPicPr>
            <a:picLocks noChangeAspect="1"/>
          </p:cNvPicPr>
          <p:nvPr/>
        </p:nvPicPr>
        <p:blipFill>
          <a:blip r:embed="rId5"/>
          <a:stretch>
            <a:fillRect/>
          </a:stretch>
        </p:blipFill>
        <p:spPr>
          <a:xfrm>
            <a:off x="5938321" y="658907"/>
            <a:ext cx="3291840" cy="2468880"/>
          </a:xfrm>
          <a:prstGeom prst="rect">
            <a:avLst/>
          </a:prstGeom>
        </p:spPr>
      </p:pic>
      <p:pic>
        <p:nvPicPr>
          <p:cNvPr id="15" name="Picture 14">
            <a:extLst>
              <a:ext uri="{FF2B5EF4-FFF2-40B4-BE49-F238E27FC236}">
                <a16:creationId xmlns:a16="http://schemas.microsoft.com/office/drawing/2014/main" id="{61DD2CF8-22AB-4CBB-BE0B-9467CDC3A37D}"/>
              </a:ext>
            </a:extLst>
          </p:cNvPr>
          <p:cNvPicPr>
            <a:picLocks noChangeAspect="1"/>
          </p:cNvPicPr>
          <p:nvPr/>
        </p:nvPicPr>
        <p:blipFill>
          <a:blip r:embed="rId6"/>
          <a:stretch>
            <a:fillRect/>
          </a:stretch>
        </p:blipFill>
        <p:spPr>
          <a:xfrm>
            <a:off x="9075418" y="3879850"/>
            <a:ext cx="3291840" cy="2468880"/>
          </a:xfrm>
          <a:prstGeom prst="rect">
            <a:avLst/>
          </a:prstGeom>
        </p:spPr>
      </p:pic>
      <p:sp>
        <p:nvSpPr>
          <p:cNvPr id="3" name="Rectangle 2">
            <a:extLst>
              <a:ext uri="{FF2B5EF4-FFF2-40B4-BE49-F238E27FC236}">
                <a16:creationId xmlns:a16="http://schemas.microsoft.com/office/drawing/2014/main" id="{1B20EEFA-06D7-4522-AC6D-B3758CA41B9F}"/>
              </a:ext>
            </a:extLst>
          </p:cNvPr>
          <p:cNvSpPr/>
          <p:nvPr/>
        </p:nvSpPr>
        <p:spPr>
          <a:xfrm>
            <a:off x="68582" y="4120479"/>
            <a:ext cx="3157218" cy="1477328"/>
          </a:xfrm>
          <a:prstGeom prst="rect">
            <a:avLst/>
          </a:prstGeom>
        </p:spPr>
        <p:txBody>
          <a:bodyPr wrap="square">
            <a:spAutoFit/>
          </a:bodyPr>
          <a:lstStyle/>
          <a:p>
            <a:pPr algn="just"/>
            <a:r>
              <a:rPr lang="en-US"/>
              <a:t>For small allocation sizes, it must be noted that less aggressive filters perform better than aggressive filters in central band allocations.</a:t>
            </a:r>
          </a:p>
        </p:txBody>
      </p:sp>
    </p:spTree>
    <p:extLst>
      <p:ext uri="{BB962C8B-B14F-4D97-AF65-F5344CB8AC3E}">
        <p14:creationId xmlns:p14="http://schemas.microsoft.com/office/powerpoint/2010/main" val="2248954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BAFD8-A8CA-49B2-89D3-812D8943BB9A}"/>
              </a:ext>
            </a:extLst>
          </p:cNvPr>
          <p:cNvSpPr>
            <a:spLocks noGrp="1"/>
          </p:cNvSpPr>
          <p:nvPr>
            <p:ph type="title"/>
          </p:nvPr>
        </p:nvSpPr>
        <p:spPr>
          <a:xfrm>
            <a:off x="154093" y="23950"/>
            <a:ext cx="8630920" cy="454448"/>
          </a:xfrm>
        </p:spPr>
        <p:txBody>
          <a:bodyPr>
            <a:normAutofit fontScale="90000"/>
          </a:bodyPr>
          <a:lstStyle/>
          <a:p>
            <a:r>
              <a:rPr lang="en-US"/>
              <a:t>2.1- Discussion. Net gain. TDL-D 30 ns</a:t>
            </a:r>
          </a:p>
        </p:txBody>
      </p:sp>
      <p:sp>
        <p:nvSpPr>
          <p:cNvPr id="9" name="TextBox 8">
            <a:extLst>
              <a:ext uri="{FF2B5EF4-FFF2-40B4-BE49-F238E27FC236}">
                <a16:creationId xmlns:a16="http://schemas.microsoft.com/office/drawing/2014/main" id="{02135347-995D-42E9-A80F-FC16AF2184B9}"/>
              </a:ext>
            </a:extLst>
          </p:cNvPr>
          <p:cNvSpPr txBox="1"/>
          <p:nvPr/>
        </p:nvSpPr>
        <p:spPr>
          <a:xfrm>
            <a:off x="154093" y="937559"/>
            <a:ext cx="5783580" cy="3970318"/>
          </a:xfrm>
          <a:prstGeom prst="rect">
            <a:avLst/>
          </a:prstGeom>
          <a:noFill/>
        </p:spPr>
        <p:txBody>
          <a:bodyPr wrap="square" rtlCol="0">
            <a:spAutoFit/>
          </a:bodyPr>
          <a:lstStyle/>
          <a:p>
            <a:r>
              <a:rPr lang="en-US"/>
              <a:t>For 2 and 4 PRB, [1+D] without DMRS shaped performs better than all the filters in all allocations (0.1-0.2 dB better than the </a:t>
            </a:r>
            <a:r>
              <a:rPr lang="en-US" err="1"/>
              <a:t>Triang</a:t>
            </a:r>
            <a:r>
              <a:rPr lang="en-US"/>
              <a:t> B filter)</a:t>
            </a:r>
          </a:p>
          <a:p>
            <a:endParaRPr lang="en-US"/>
          </a:p>
          <a:p>
            <a:r>
              <a:rPr lang="en-US"/>
              <a:t>For 8 and 16 PRB, [1+D] without DMRS shaped is never the best for any allocation. In central band allocations, </a:t>
            </a:r>
            <a:r>
              <a:rPr lang="en-US" err="1"/>
              <a:t>Triang</a:t>
            </a:r>
            <a:r>
              <a:rPr lang="en-US"/>
              <a:t> B provides gain. 0.335 filter provides up to 1 dB gain in edge band allocations.</a:t>
            </a:r>
          </a:p>
          <a:p>
            <a:endParaRPr lang="en-US"/>
          </a:p>
          <a:p>
            <a:r>
              <a:rPr lang="en-US"/>
              <a:t>For 64 PRB, in central band allocations </a:t>
            </a:r>
            <a:r>
              <a:rPr lang="en-US" err="1"/>
              <a:t>Triang</a:t>
            </a:r>
            <a:r>
              <a:rPr lang="en-US"/>
              <a:t> B provides gain. In edge allocations, </a:t>
            </a:r>
            <a:r>
              <a:rPr lang="en-US" err="1"/>
              <a:t>Triang</a:t>
            </a:r>
            <a:r>
              <a:rPr lang="en-US"/>
              <a:t> A, 0.28 and 0.335 filters provide up to 0.8 dB gain.</a:t>
            </a:r>
          </a:p>
          <a:p>
            <a:endParaRPr lang="en-US"/>
          </a:p>
          <a:p>
            <a:endParaRPr lang="en-US"/>
          </a:p>
        </p:txBody>
      </p:sp>
      <p:pic>
        <p:nvPicPr>
          <p:cNvPr id="7" name="Picture 6">
            <a:extLst>
              <a:ext uri="{FF2B5EF4-FFF2-40B4-BE49-F238E27FC236}">
                <a16:creationId xmlns:a16="http://schemas.microsoft.com/office/drawing/2014/main" id="{F99E1EA2-93C8-42F0-AFD3-D91E410357DB}"/>
              </a:ext>
            </a:extLst>
          </p:cNvPr>
          <p:cNvPicPr>
            <a:picLocks noChangeAspect="1"/>
          </p:cNvPicPr>
          <p:nvPr/>
        </p:nvPicPr>
        <p:blipFill>
          <a:blip r:embed="rId2"/>
          <a:stretch>
            <a:fillRect/>
          </a:stretch>
        </p:blipFill>
        <p:spPr>
          <a:xfrm>
            <a:off x="8900161" y="3941762"/>
            <a:ext cx="3291839" cy="2468880"/>
          </a:xfrm>
          <a:prstGeom prst="rect">
            <a:avLst/>
          </a:prstGeom>
        </p:spPr>
      </p:pic>
      <p:pic>
        <p:nvPicPr>
          <p:cNvPr id="11" name="Picture 10">
            <a:extLst>
              <a:ext uri="{FF2B5EF4-FFF2-40B4-BE49-F238E27FC236}">
                <a16:creationId xmlns:a16="http://schemas.microsoft.com/office/drawing/2014/main" id="{73028FA3-5E2A-4BB3-9CFD-E046EF04008D}"/>
              </a:ext>
            </a:extLst>
          </p:cNvPr>
          <p:cNvPicPr>
            <a:picLocks noChangeAspect="1"/>
          </p:cNvPicPr>
          <p:nvPr/>
        </p:nvPicPr>
        <p:blipFill>
          <a:blip r:embed="rId3"/>
          <a:stretch>
            <a:fillRect/>
          </a:stretch>
        </p:blipFill>
        <p:spPr>
          <a:xfrm>
            <a:off x="5833746" y="4000362"/>
            <a:ext cx="3291839" cy="2468880"/>
          </a:xfrm>
          <a:prstGeom prst="rect">
            <a:avLst/>
          </a:prstGeom>
        </p:spPr>
      </p:pic>
      <p:pic>
        <p:nvPicPr>
          <p:cNvPr id="13" name="Picture 12">
            <a:extLst>
              <a:ext uri="{FF2B5EF4-FFF2-40B4-BE49-F238E27FC236}">
                <a16:creationId xmlns:a16="http://schemas.microsoft.com/office/drawing/2014/main" id="{DCCB554E-EF2F-4804-BA45-B24442857E8B}"/>
              </a:ext>
            </a:extLst>
          </p:cNvPr>
          <p:cNvPicPr>
            <a:picLocks noChangeAspect="1"/>
          </p:cNvPicPr>
          <p:nvPr/>
        </p:nvPicPr>
        <p:blipFill>
          <a:blip r:embed="rId4"/>
          <a:stretch>
            <a:fillRect/>
          </a:stretch>
        </p:blipFill>
        <p:spPr>
          <a:xfrm>
            <a:off x="2914877" y="4000362"/>
            <a:ext cx="3291839" cy="2468880"/>
          </a:xfrm>
          <a:prstGeom prst="rect">
            <a:avLst/>
          </a:prstGeom>
        </p:spPr>
      </p:pic>
      <p:pic>
        <p:nvPicPr>
          <p:cNvPr id="14" name="Picture 13">
            <a:extLst>
              <a:ext uri="{FF2B5EF4-FFF2-40B4-BE49-F238E27FC236}">
                <a16:creationId xmlns:a16="http://schemas.microsoft.com/office/drawing/2014/main" id="{F1E60823-8779-40F0-A3C0-A417002FE030}"/>
              </a:ext>
            </a:extLst>
          </p:cNvPr>
          <p:cNvPicPr>
            <a:picLocks noChangeAspect="1"/>
          </p:cNvPicPr>
          <p:nvPr/>
        </p:nvPicPr>
        <p:blipFill>
          <a:blip r:embed="rId5"/>
          <a:stretch>
            <a:fillRect/>
          </a:stretch>
        </p:blipFill>
        <p:spPr>
          <a:xfrm>
            <a:off x="8974044" y="988359"/>
            <a:ext cx="3291840" cy="2468880"/>
          </a:xfrm>
          <a:prstGeom prst="rect">
            <a:avLst/>
          </a:prstGeom>
        </p:spPr>
      </p:pic>
      <p:pic>
        <p:nvPicPr>
          <p:cNvPr id="15" name="Picture 14">
            <a:extLst>
              <a:ext uri="{FF2B5EF4-FFF2-40B4-BE49-F238E27FC236}">
                <a16:creationId xmlns:a16="http://schemas.microsoft.com/office/drawing/2014/main" id="{75DF5EA1-A088-438E-BBE6-77E3929458A5}"/>
              </a:ext>
            </a:extLst>
          </p:cNvPr>
          <p:cNvPicPr>
            <a:picLocks noChangeAspect="1"/>
          </p:cNvPicPr>
          <p:nvPr/>
        </p:nvPicPr>
        <p:blipFill>
          <a:blip r:embed="rId6"/>
          <a:stretch>
            <a:fillRect/>
          </a:stretch>
        </p:blipFill>
        <p:spPr>
          <a:xfrm>
            <a:off x="5985286" y="1004940"/>
            <a:ext cx="3291840" cy="2468880"/>
          </a:xfrm>
          <a:prstGeom prst="rect">
            <a:avLst/>
          </a:prstGeom>
        </p:spPr>
      </p:pic>
      <p:sp>
        <p:nvSpPr>
          <p:cNvPr id="3" name="Rectangle 2">
            <a:extLst>
              <a:ext uri="{FF2B5EF4-FFF2-40B4-BE49-F238E27FC236}">
                <a16:creationId xmlns:a16="http://schemas.microsoft.com/office/drawing/2014/main" id="{2ADE6B39-4974-4F5C-830B-1D3B165BE933}"/>
              </a:ext>
            </a:extLst>
          </p:cNvPr>
          <p:cNvSpPr/>
          <p:nvPr/>
        </p:nvSpPr>
        <p:spPr>
          <a:xfrm>
            <a:off x="110716" y="4326939"/>
            <a:ext cx="2756548" cy="1754326"/>
          </a:xfrm>
          <a:prstGeom prst="rect">
            <a:avLst/>
          </a:prstGeom>
        </p:spPr>
        <p:txBody>
          <a:bodyPr wrap="square">
            <a:spAutoFit/>
          </a:bodyPr>
          <a:lstStyle/>
          <a:p>
            <a:pPr algn="just"/>
            <a:r>
              <a:rPr lang="en-US"/>
              <a:t>For small allocation sizes, it must be noted that less aggressive filters perform better than aggressive filters in central band allocations.</a:t>
            </a:r>
          </a:p>
        </p:txBody>
      </p:sp>
    </p:spTree>
    <p:extLst>
      <p:ext uri="{BB962C8B-B14F-4D97-AF65-F5344CB8AC3E}">
        <p14:creationId xmlns:p14="http://schemas.microsoft.com/office/powerpoint/2010/main" val="117671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CBAFD8-A8CA-49B2-89D3-812D8943BB9A}"/>
              </a:ext>
            </a:extLst>
          </p:cNvPr>
          <p:cNvSpPr>
            <a:spLocks noGrp="1"/>
          </p:cNvSpPr>
          <p:nvPr>
            <p:ph type="title"/>
          </p:nvPr>
        </p:nvSpPr>
        <p:spPr>
          <a:xfrm>
            <a:off x="312843" y="277950"/>
            <a:ext cx="8630920" cy="454448"/>
          </a:xfrm>
        </p:spPr>
        <p:txBody>
          <a:bodyPr>
            <a:normAutofit fontScale="90000"/>
          </a:bodyPr>
          <a:lstStyle/>
          <a:p>
            <a:r>
              <a:rPr lang="en-US"/>
              <a:t>3- Conclusions</a:t>
            </a:r>
          </a:p>
        </p:txBody>
      </p:sp>
      <p:sp>
        <p:nvSpPr>
          <p:cNvPr id="9" name="TextBox 8">
            <a:extLst>
              <a:ext uri="{FF2B5EF4-FFF2-40B4-BE49-F238E27FC236}">
                <a16:creationId xmlns:a16="http://schemas.microsoft.com/office/drawing/2014/main" id="{02135347-995D-42E9-A80F-FC16AF2184B9}"/>
              </a:ext>
            </a:extLst>
          </p:cNvPr>
          <p:cNvSpPr txBox="1"/>
          <p:nvPr/>
        </p:nvSpPr>
        <p:spPr>
          <a:xfrm>
            <a:off x="312843" y="1204259"/>
            <a:ext cx="11197814" cy="5078313"/>
          </a:xfrm>
          <a:prstGeom prst="rect">
            <a:avLst/>
          </a:prstGeom>
          <a:noFill/>
        </p:spPr>
        <p:txBody>
          <a:bodyPr wrap="square" lIns="91440" tIns="45720" rIns="91440" bIns="45720" rtlCol="0" anchor="t">
            <a:spAutoFit/>
          </a:bodyPr>
          <a:lstStyle/>
          <a:p>
            <a:r>
              <a:rPr lang="en-US" sz="1600">
                <a:cs typeface="Calibri"/>
              </a:rPr>
              <a:t>In most of the simulated cases, Rel-15 approach with suitable shaping filter outperforms [1+D] w/o DMRS shaping with a clear margin. The gain potential for [1+D] w/o DMRS shaping is expected to be </a:t>
            </a:r>
            <a:r>
              <a:rPr lang="en-US" sz="1600">
                <a:ea typeface="+mn-lt"/>
                <a:cs typeface="+mn-lt"/>
              </a:rPr>
              <a:t>negligible compared to the current solution.</a:t>
            </a:r>
          </a:p>
          <a:p>
            <a:pPr algn="just"/>
            <a:r>
              <a:rPr lang="en-US" sz="1600">
                <a:cs typeface="Calibri"/>
              </a:rPr>
              <a:t>Different filters have very different performance in the evaluation cases depending on allocation configuration. The most aggressive filters have up to 0.6-0.8 dB loss with respect to the less aggressive filters in the small allocations (2, 4 PRB in the evaluation) and central band allocations. </a:t>
            </a:r>
            <a:r>
              <a:rPr lang="en-US" sz="1600">
                <a:ea typeface="+mn-lt"/>
                <a:cs typeface="+mn-lt"/>
              </a:rPr>
              <a:t>These results suggest that there should be different spectral flatness requirements for the filters based on the allocation within the channel band. </a:t>
            </a:r>
            <a:r>
              <a:rPr lang="en-US" sz="1600">
                <a:cs typeface="Calibri"/>
              </a:rPr>
              <a:t>It would be beneficial to have tighter spectral flatness requirements for small allocations in the center of the channel band to optimize the net gain.</a:t>
            </a:r>
          </a:p>
          <a:p>
            <a:endParaRPr lang="en-US" sz="1600">
              <a:cs typeface="Calibri"/>
            </a:endParaRPr>
          </a:p>
          <a:p>
            <a:r>
              <a:rPr lang="en-US" sz="1600" b="1" i="1">
                <a:ea typeface="+mn-lt"/>
                <a:cs typeface="+mn-lt"/>
              </a:rPr>
              <a:t>Observation 1</a:t>
            </a:r>
            <a:r>
              <a:rPr lang="en-US" sz="1600">
                <a:ea typeface="+mn-lt"/>
                <a:cs typeface="+mn-lt"/>
              </a:rPr>
              <a:t>: </a:t>
            </a:r>
            <a:r>
              <a:rPr lang="en-US" sz="1600" i="1">
                <a:ea typeface="+mn-lt"/>
                <a:cs typeface="+mn-lt"/>
              </a:rPr>
              <a:t>In most of the simulated cases, Rel-15 approach with suitable shaping filter outperforms [1+D] w/o DMRS shaping with a clear margin. The gain potential for [1+D] w/o DMRS shaping is expected to be </a:t>
            </a:r>
            <a:r>
              <a:rPr lang="en-US" sz="1600" i="1">
                <a:cs typeface="Calibri"/>
              </a:rPr>
              <a:t>negligible.</a:t>
            </a:r>
            <a:endParaRPr lang="en-US" sz="1600">
              <a:cs typeface="Calibri"/>
            </a:endParaRPr>
          </a:p>
          <a:p>
            <a:r>
              <a:rPr lang="en-US" sz="1600" b="1" i="1"/>
              <a:t>Observation 2</a:t>
            </a:r>
            <a:r>
              <a:rPr lang="en-US" sz="1600"/>
              <a:t>: </a:t>
            </a:r>
            <a:r>
              <a:rPr lang="en-US" sz="1600" i="1">
                <a:ea typeface="+mn-lt"/>
                <a:cs typeface="+mn-lt"/>
              </a:rPr>
              <a:t>For allocation sizes ≤ 16 PRB, less aggressive filters perform better than aggressive filters in central band allocations.</a:t>
            </a:r>
            <a:endParaRPr lang="en-US" sz="1600">
              <a:cs typeface="Calibri"/>
            </a:endParaRPr>
          </a:p>
          <a:p>
            <a:r>
              <a:rPr lang="en-US" sz="1600" b="1" i="1">
                <a:ea typeface="+mn-lt"/>
                <a:cs typeface="+mn-lt"/>
              </a:rPr>
              <a:t>Observation 3</a:t>
            </a:r>
            <a:r>
              <a:rPr lang="en-US" sz="1600">
                <a:ea typeface="+mn-lt"/>
                <a:cs typeface="+mn-lt"/>
              </a:rPr>
              <a:t>: </a:t>
            </a:r>
            <a:r>
              <a:rPr lang="en-US" sz="1600" i="1">
                <a:ea typeface="+mn-lt"/>
                <a:cs typeface="+mn-lt"/>
              </a:rPr>
              <a:t>There is not a single solution for all the evaluated cases. Depending on the allocation configuration, different filters (i.e., more or less aggressive) perform differently.</a:t>
            </a:r>
          </a:p>
          <a:p>
            <a:endParaRPr lang="en-US" sz="1600">
              <a:cs typeface="Calibri"/>
            </a:endParaRPr>
          </a:p>
          <a:p>
            <a:pPr lvl="0"/>
            <a:r>
              <a:rPr lang="en-GB" sz="1600" b="1" i="1"/>
              <a:t>Proposal 1: </a:t>
            </a:r>
            <a:r>
              <a:rPr lang="en-GB" sz="1600" i="1"/>
              <a:t>Keep the Rel-15 approach (i.e. transparent spectral shaping to </a:t>
            </a:r>
            <a:r>
              <a:rPr lang="en-GB" sz="1600" i="1" err="1"/>
              <a:t>gNB</a:t>
            </a:r>
            <a:r>
              <a:rPr lang="en-GB" sz="1600" i="1"/>
              <a:t> receiver) in Rel-17 where both DMRS and data are shaped and the actual pulse shaping filter is left for UE implementation</a:t>
            </a:r>
            <a:endParaRPr lang="en-US" sz="1600">
              <a:cs typeface="Calibri"/>
            </a:endParaRPr>
          </a:p>
          <a:p>
            <a:pPr lvl="0"/>
            <a:r>
              <a:rPr lang="en-GB" sz="1600" b="1" i="1"/>
              <a:t>Proposal 2: </a:t>
            </a:r>
            <a:r>
              <a:rPr lang="en-GB" sz="1600" i="1"/>
              <a:t>Keep the current spectral flatness requirements for large PRB allocations (e.g. ≥ 16 PRBs)</a:t>
            </a:r>
            <a:endParaRPr lang="en-US" sz="1600">
              <a:cs typeface="Calibri"/>
            </a:endParaRPr>
          </a:p>
          <a:p>
            <a:r>
              <a:rPr lang="en-GB" sz="1600" b="1" i="1"/>
              <a:t>Proposal 3: </a:t>
            </a:r>
            <a:r>
              <a:rPr lang="en-GB" sz="1600" i="1"/>
              <a:t>Consider tighter spectral flatness requirements for small PRB allocations (e.g. &lt;16 PRBs) to optimize the net gain</a:t>
            </a:r>
            <a:endParaRPr lang="en-US" sz="1600">
              <a:cs typeface="Calibri"/>
            </a:endParaRPr>
          </a:p>
          <a:p>
            <a:endParaRPr lang="en-US"/>
          </a:p>
          <a:p>
            <a:endParaRPr lang="en-US"/>
          </a:p>
        </p:txBody>
      </p:sp>
    </p:spTree>
    <p:extLst>
      <p:ext uri="{BB962C8B-B14F-4D97-AF65-F5344CB8AC3E}">
        <p14:creationId xmlns:p14="http://schemas.microsoft.com/office/powerpoint/2010/main" val="21220057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dlc_DocId xmlns="71c5aaf6-e6ce-465b-b873-5148d2a4c105">5AIRPNAIUNRU-1328258698-5729</_dlc_DocId>
    <_dlc_DocIdUrl xmlns="71c5aaf6-e6ce-465b-b873-5148d2a4c105">
      <Url>https://nokia.sharepoint.com/sites/c5g/5gradio/_layouts/15/DocIdRedir.aspx?ID=5AIRPNAIUNRU-1328258698-5729</Url>
      <Description>5AIRPNAIUNRU-1328258698-5729</Description>
    </_dlc_DocIdUrl>
    <Information xmlns="3b34c8f0-1ef5-4d1e-bb66-517ce7fe7356" xsi:nil="true"/>
    <Associated_x0020_Task xmlns="3b34c8f0-1ef5-4d1e-bb66-517ce7fe7356"/>
  </documentManagement>
</p:properties>
</file>

<file path=customXml/item3.xml><?xml version="1.0" encoding="utf-8"?>
<?mso-contentType ?>
<SharedContentType xmlns="Microsoft.SharePoint.Taxonomy.ContentTypeSync" SourceId="34c87397-5fc1-491e-85e7-d6110dbe9cbd" ContentTypeId="0x0101" PreviousValue="false"/>
</file>

<file path=customXml/item4.xml><?xml version="1.0" encoding="utf-8"?>
<ct:contentTypeSchema xmlns:ct="http://schemas.microsoft.com/office/2006/metadata/contentType" xmlns:ma="http://schemas.microsoft.com/office/2006/metadata/properties/metaAttributes" ct:_="" ma:_="" ma:contentTypeName="Document" ma:contentTypeID="0x01010000E5007003D3004E92B8EDD86D20E8CD" ma:contentTypeVersion="29" ma:contentTypeDescription="Create a new document." ma:contentTypeScope="" ma:versionID="9832116a38278d3212cd0c00ef512d66">
  <xsd:schema xmlns:xsd="http://www.w3.org/2001/XMLSchema" xmlns:xs="http://www.w3.org/2001/XMLSchema" xmlns:p="http://schemas.microsoft.com/office/2006/metadata/properties" xmlns:ns2="71c5aaf6-e6ce-465b-b873-5148d2a4c105" xmlns:ns3="3b34c8f0-1ef5-4d1e-bb66-517ce7fe7356" xmlns:ns4="0b6aed8e-0313-4d17-80ff-d0e5da4931c5" targetNamespace="http://schemas.microsoft.com/office/2006/metadata/properties" ma:root="true" ma:fieldsID="dfd6e8093643db0eface87a5eeff0d72" ns2:_="" ns3:_="" ns4:_="">
    <xsd:import namespace="71c5aaf6-e6ce-465b-b873-5148d2a4c105"/>
    <xsd:import namespace="3b34c8f0-1ef5-4d1e-bb66-517ce7fe7356"/>
    <xsd:import namespace="0b6aed8e-0313-4d17-80ff-d0e5da4931c5"/>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Information" minOccurs="0"/>
                <xsd:element ref="ns3:Associated_x0020_Task" minOccurs="0"/>
                <xsd:element ref="ns4:MediaServiceMetadata" minOccurs="0"/>
                <xsd:element ref="ns4:MediaServiceFastMetadata" minOccurs="0"/>
                <xsd:element ref="ns3:SharedWithUsers" minOccurs="0"/>
                <xsd:element ref="ns3:SharedWithDetails" minOccurs="0"/>
                <xsd:element ref="ns4:MediaServiceAutoKeyPoints" minOccurs="0"/>
                <xsd:element ref="ns4:MediaServiceKeyPoints" minOccurs="0"/>
                <xsd:element ref="ns4:MediaServiceAutoTags" minOccurs="0"/>
                <xsd:element ref="ns4:MediaServiceOCR" minOccurs="0"/>
                <xsd:element ref="ns4:MediaServiceGenerationTime" minOccurs="0"/>
                <xsd:element ref="ns4: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b34c8f0-1ef5-4d1e-bb66-517ce7fe7356" elementFormDefault="qualified">
    <xsd:import namespace="http://schemas.microsoft.com/office/2006/documentManagement/types"/>
    <xsd:import namespace="http://schemas.microsoft.com/office/infopath/2007/PartnerControls"/>
    <xsd:element name="Information" ma:index="12" nillable="true" ma:displayName="Information" ma:description="Add here comments or additional information about the file" ma:internalName="Information">
      <xsd:simpleType>
        <xsd:restriction base="dms:Note">
          <xsd:maxLength value="255"/>
        </xsd:restriction>
      </xsd:simpleType>
    </xsd:element>
    <xsd:element name="Associated_x0020_Task" ma:index="13" nillable="true" ma:displayName="C5G Task" ma:description="Task working on topic" ma:internalName="Associated_x0020_Task">
      <xsd:complexType>
        <xsd:complexContent>
          <xsd:extension base="dms:MultiChoice">
            <xsd:sequence>
              <xsd:element name="Value" maxOccurs="unbounded" minOccurs="0" nillable="true">
                <xsd:simpleType>
                  <xsd:restriction base="dms:Choice">
                    <xsd:enumeration value="E2E Arch and Prot"/>
                    <xsd:enumeration value="5G Radio"/>
                    <xsd:enumeration value="LTE Radio"/>
                    <xsd:enumeration value="E2E CIoT"/>
                    <xsd:enumeration value="E2E Verticals"/>
                    <xsd:enumeration value="EPC"/>
                    <xsd:enumeration value="IMS"/>
                    <xsd:enumeration value="SEC"/>
                    <xsd:enumeration value="Network Management"/>
                    <xsd:enumeration value="Virtualization"/>
                    <xsd:enumeration value="MEC"/>
                    <xsd:enumeration value="None (handled in delegation)"/>
                  </xsd:restriction>
                </xsd:simpleType>
              </xsd:element>
            </xsd:sequence>
          </xsd:extension>
        </xsd:complexContent>
      </xsd:complexType>
    </xsd:element>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b6aed8e-0313-4d17-80ff-d0e5da4931c5"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AutoTags" ma:index="20" nillable="true" ma:displayName="Tags" ma:internalName="MediaServiceAutoTags"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EventHashCode" ma:index="23"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Props1.xml><?xml version="1.0" encoding="utf-8"?>
<ds:datastoreItem xmlns:ds="http://schemas.openxmlformats.org/officeDocument/2006/customXml" ds:itemID="{2B3268F8-267B-4DC1-832A-6C4C97839620}">
  <ds:schemaRefs>
    <ds:schemaRef ds:uri="http://schemas.microsoft.com/sharepoint/v3/contenttype/forms"/>
  </ds:schemaRefs>
</ds:datastoreItem>
</file>

<file path=customXml/itemProps2.xml><?xml version="1.0" encoding="utf-8"?>
<ds:datastoreItem xmlns:ds="http://schemas.openxmlformats.org/officeDocument/2006/customXml" ds:itemID="{03890521-FF2A-4C09-BE8E-6D0D576D3702}">
  <ds:schemaRefs>
    <ds:schemaRef ds:uri="3b34c8f0-1ef5-4d1e-bb66-517ce7fe7356"/>
    <ds:schemaRef ds:uri="71c5aaf6-e6ce-465b-b873-5148d2a4c105"/>
    <ds:schemaRef ds:uri="d499e888-b648-4639-a12e-124bf1d657b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CDE3713A-4CC8-4243-B1B8-C9845289F5E7}">
  <ds:schemaRefs>
    <ds:schemaRef ds:uri="Microsoft.SharePoint.Taxonomy.ContentTypeSync"/>
  </ds:schemaRefs>
</ds:datastoreItem>
</file>

<file path=customXml/itemProps4.xml><?xml version="1.0" encoding="utf-8"?>
<ds:datastoreItem xmlns:ds="http://schemas.openxmlformats.org/officeDocument/2006/customXml" ds:itemID="{B9FD81CE-EB4C-4351-979C-A42F016B8750}">
  <ds:schemaRefs>
    <ds:schemaRef ds:uri="0b6aed8e-0313-4d17-80ff-d0e5da4931c5"/>
    <ds:schemaRef ds:uri="3b34c8f0-1ef5-4d1e-bb66-517ce7fe7356"/>
    <ds:schemaRef ds:uri="71c5aaf6-e6ce-465b-b873-5148d2a4c10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5.xml><?xml version="1.0" encoding="utf-8"?>
<ds:datastoreItem xmlns:ds="http://schemas.openxmlformats.org/officeDocument/2006/customXml" ds:itemID="{7159E7B1-C3DF-44CF-9CB0-E0AF023C9F89}">
  <ds:schemaRefs>
    <ds:schemaRef ds:uri="http://schemas.microsoft.com/sharepoint/events"/>
  </ds:schemaRefs>
</ds:datastoreItem>
</file>

<file path=docProps/app.xml><?xml version="1.0" encoding="utf-8"?>
<Properties xmlns="http://schemas.openxmlformats.org/officeDocument/2006/extended-properties" xmlns:vt="http://schemas.openxmlformats.org/officeDocument/2006/docPropsVTypes">
  <TotalTime>1</TotalTime>
  <Words>1765</Words>
  <Application>Microsoft Office PowerPoint</Application>
  <PresentationFormat>Widescreen</PresentationFormat>
  <Paragraphs>92</Paragraphs>
  <Slides>10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Calibri Light</vt:lpstr>
      <vt:lpstr>Cambria Math</vt:lpstr>
      <vt:lpstr>Times New Roman</vt:lpstr>
      <vt:lpstr>Office Theme</vt:lpstr>
      <vt:lpstr>Title: Shaping filter characteristics including transmitter and link performance</vt:lpstr>
      <vt:lpstr>1- Introduction</vt:lpstr>
      <vt:lpstr>2- Discussion</vt:lpstr>
      <vt:lpstr>2- Discussion</vt:lpstr>
      <vt:lpstr>2- Discussion</vt:lpstr>
      <vt:lpstr>2.1- Discussion. Net gain. TDL-C 300 ns</vt:lpstr>
      <vt:lpstr>2.1- Discussion. Net gain. TDL-A 30 ns</vt:lpstr>
      <vt:lpstr>2.1- Discussion. Net gain. TDL-D 30 ns</vt:lpstr>
      <vt:lpstr>3- Conclusions</vt:lpstr>
      <vt:lpstr>References</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Suhwan Lim</dc:creator>
  <cp:lastModifiedBy>Petri</cp:lastModifiedBy>
  <cp:revision>7</cp:revision>
  <dcterms:created xsi:type="dcterms:W3CDTF">2017-01-18T06:26:21Z</dcterms:created>
  <dcterms:modified xsi:type="dcterms:W3CDTF">2021-08-06T08:11:02Z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0x01010000E5007003D3004E92B8EDD86D20E8CD</vt:lpwstr>
  </property>
  <property fmtid="{D5CDD505-2E9C-101B-9397-08002B2CF9AE}" pid="4" name="_2015_ms_pID_725343">
    <vt:lpwstr>(2)8WrdSW/LC68qyRvh22Kn7mZQxNEj8H55fMJ0QfOqQuWttASrV0EQAv2VJd1+dcxdJ1vNIQy4
0aN/Q6e+9wyJh3GKgmNnfWloFihAHhQCatwuNhn8arggIV+acNMN7ml4aR8OJIbtYCuiAlIp
wLKvkaKUf7+Sd9U/rQ0WeR8HIkrWkFG0zvt23I2nFW8QqIYctS5doynAyNdXyPmY5kCTKn8P
GBmBf8TX5D/b3tB3nh</vt:lpwstr>
  </property>
  <property fmtid="{D5CDD505-2E9C-101B-9397-08002B2CF9AE}" pid="5" name="_2015_ms_pID_7253431">
    <vt:lpwstr>tpQt0284hICX8HcInK6eE2fNj/Z3pCgH00bMwlSjXj2CCKXgmfsrsT
WGnlP0Vq4A5N5ClqEnj6w4lZbUqvteSL9niRLJY2luhomny9+56AcqjKrFpb7q+Pu1iwt7MS
gVrhYYyISaqc5woNOEKwqVkCx/U0+4nrj8+xe2GDdW1BC5M3U97f54DMKWYEfXW4dX4dvOWf
+UlgoZJ6X+dS/zlT</vt:lpwstr>
  </property>
  <property fmtid="{D5CDD505-2E9C-101B-9397-08002B2CF9AE}" pid="6" name="_dlc_DocIdItemGuid">
    <vt:lpwstr>982f7730-5583-4285-bcae-7583cf592e45</vt:lpwstr>
  </property>
</Properties>
</file>