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E871E-2B1C-4E49-976A-EC4966EA68FE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CBA57-6849-4F4D-B9A3-9CC2F52EA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3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CBA57-6849-4F4D-B9A3-9CC2F52EAF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28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078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2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693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68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87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48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8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75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831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115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12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3A290-0A42-498C-814D-40B122CFAB7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BC375-81D1-4FF0-AEE0-988942879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9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 smtClean="0"/>
              <a:t>Way Forward on LTE CU DU Aspects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Agenda Item</a:t>
            </a:r>
            <a:r>
              <a:rPr lang="zh-CN" altLang="en-US" sz="3200" dirty="0" smtClean="0"/>
              <a:t>：</a:t>
            </a:r>
            <a:r>
              <a:rPr lang="en-US" altLang="zh-CN" sz="3200" smtClean="0"/>
              <a:t>12.3</a:t>
            </a:r>
            <a:endParaRPr lang="en-US" altLang="zh-CN" sz="3200" dirty="0" smtClean="0"/>
          </a:p>
          <a:p>
            <a:pPr algn="l"/>
            <a:r>
              <a:rPr lang="en-US" altLang="zh-CN" sz="3200" dirty="0" smtClean="0"/>
              <a:t>Source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Orange, Huawei </a:t>
            </a:r>
          </a:p>
          <a:p>
            <a:pPr algn="l"/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03200" y="114300"/>
            <a:ext cx="11671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3GPP TSG-RAN WG3 NR </a:t>
            </a:r>
            <a:r>
              <a:rPr lang="en-GB" sz="2400" b="1" dirty="0" err="1"/>
              <a:t>AdHoc</a:t>
            </a:r>
            <a:r>
              <a:rPr lang="en-GB" sz="2400" b="1" dirty="0"/>
              <a:t> 1801	</a:t>
            </a:r>
            <a:r>
              <a:rPr lang="en-GB" sz="2400" b="1" dirty="0" smtClean="0"/>
              <a:t>					</a:t>
            </a:r>
            <a:r>
              <a:rPr lang="en-GB" sz="2400" b="1" dirty="0" smtClean="0"/>
              <a:t>R3-18</a:t>
            </a:r>
            <a:r>
              <a:rPr lang="en-US" altLang="zh-CN" sz="2400" b="1" smtClean="0"/>
              <a:t>0602</a:t>
            </a:r>
            <a:endParaRPr lang="en-US" sz="2400" dirty="0"/>
          </a:p>
          <a:p>
            <a:r>
              <a:rPr lang="en-US" sz="2400" b="1" dirty="0"/>
              <a:t>Sophia </a:t>
            </a:r>
            <a:r>
              <a:rPr lang="en-US" sz="2400" b="1" dirty="0" err="1"/>
              <a:t>Antipolis</a:t>
            </a:r>
            <a:r>
              <a:rPr lang="en-US" sz="2400" b="1" dirty="0"/>
              <a:t>, France, 22-26 January 2018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73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440267"/>
            <a:ext cx="11353800" cy="573669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3600" b="1" dirty="0" smtClean="0">
                <a:solidFill>
                  <a:srgbClr val="FF0000"/>
                </a:solidFill>
              </a:rPr>
              <a:t>Way Forward</a:t>
            </a:r>
          </a:p>
          <a:p>
            <a:endParaRPr lang="en-GB" sz="1050" dirty="0" smtClean="0"/>
          </a:p>
          <a:p>
            <a:r>
              <a:rPr lang="en-GB" dirty="0" smtClean="0"/>
              <a:t>Design new V1 </a:t>
            </a:r>
            <a:r>
              <a:rPr lang="en-GB" dirty="0"/>
              <a:t>interface to support LTE</a:t>
            </a:r>
            <a:r>
              <a:rPr lang="en-US" dirty="0"/>
              <a:t> CU DU architecture, </a:t>
            </a:r>
            <a:r>
              <a:rPr lang="en-US" dirty="0" smtClean="0"/>
              <a:t>align with F1 interface for the applicable functions/procedures.</a:t>
            </a:r>
            <a:endParaRPr lang="en-US" dirty="0"/>
          </a:p>
          <a:p>
            <a:r>
              <a:rPr lang="en-US" dirty="0"/>
              <a:t>V1 interface supports the features applying to both </a:t>
            </a:r>
            <a:r>
              <a:rPr lang="en-US" dirty="0" err="1"/>
              <a:t>eNB</a:t>
            </a:r>
            <a:r>
              <a:rPr lang="en-US" dirty="0"/>
              <a:t> connected to EPC and to </a:t>
            </a:r>
            <a:r>
              <a:rPr lang="en-US" dirty="0" err="1"/>
              <a:t>ng-eNB</a:t>
            </a:r>
            <a:r>
              <a:rPr lang="en-US" dirty="0"/>
              <a:t> connected to 5GC.</a:t>
            </a:r>
            <a:endParaRPr lang="en-US" dirty="0" smtClean="0"/>
          </a:p>
          <a:p>
            <a:pPr lvl="1"/>
            <a:r>
              <a:rPr lang="en-US" dirty="0"/>
              <a:t>V1 interface </a:t>
            </a:r>
            <a:r>
              <a:rPr lang="en-US" dirty="0" smtClean="0"/>
              <a:t>align with </a:t>
            </a:r>
            <a:r>
              <a:rPr lang="en-US" dirty="0"/>
              <a:t>the F1 interface when the </a:t>
            </a:r>
            <a:r>
              <a:rPr lang="en-US" dirty="0" err="1"/>
              <a:t>ng-eNB</a:t>
            </a:r>
            <a:r>
              <a:rPr lang="en-US" dirty="0"/>
              <a:t> is connected to </a:t>
            </a:r>
            <a:r>
              <a:rPr lang="en-US" dirty="0" smtClean="0"/>
              <a:t>5GC</a:t>
            </a:r>
          </a:p>
          <a:p>
            <a:pPr lvl="1"/>
            <a:r>
              <a:rPr lang="en-US" dirty="0" smtClean="0"/>
              <a:t>V1 </a:t>
            </a:r>
            <a:r>
              <a:rPr lang="en-US" dirty="0"/>
              <a:t>interface also supports the following LTE features when the </a:t>
            </a:r>
            <a:r>
              <a:rPr lang="en-US" dirty="0" err="1"/>
              <a:t>eNB</a:t>
            </a:r>
            <a:r>
              <a:rPr lang="en-US" dirty="0"/>
              <a:t> is connected to EPC:</a:t>
            </a:r>
          </a:p>
          <a:p>
            <a:pPr lvl="2"/>
            <a:r>
              <a:rPr lang="en-US" sz="1600" dirty="0"/>
              <a:t>NB-</a:t>
            </a:r>
            <a:r>
              <a:rPr lang="en-US" sz="1600" dirty="0" err="1"/>
              <a:t>IoT</a:t>
            </a:r>
            <a:r>
              <a:rPr lang="en-US" sz="1600" dirty="0"/>
              <a:t>, </a:t>
            </a:r>
            <a:r>
              <a:rPr lang="en-US" sz="1600" dirty="0" err="1"/>
              <a:t>eMTC</a:t>
            </a:r>
            <a:endParaRPr lang="en-US" sz="1600" dirty="0"/>
          </a:p>
          <a:p>
            <a:pPr lvl="2"/>
            <a:r>
              <a:rPr lang="en-US" sz="1600" dirty="0" err="1" smtClean="0"/>
              <a:t>eDRX</a:t>
            </a:r>
            <a:r>
              <a:rPr lang="en-US" sz="1600" dirty="0"/>
              <a:t>, Coverage Enhancements</a:t>
            </a:r>
          </a:p>
          <a:p>
            <a:pPr lvl="2"/>
            <a:r>
              <a:rPr lang="en-US" sz="1600" dirty="0" smtClean="0"/>
              <a:t>MDT/SON </a:t>
            </a:r>
            <a:r>
              <a:rPr lang="en-GB" sz="1600" dirty="0"/>
              <a:t>for network optimization</a:t>
            </a:r>
            <a:endParaRPr lang="en-US" sz="1600" dirty="0"/>
          </a:p>
          <a:p>
            <a:pPr lvl="2"/>
            <a:r>
              <a:rPr lang="en-US" sz="1600" dirty="0" smtClean="0"/>
              <a:t>Access </a:t>
            </a:r>
            <a:r>
              <a:rPr lang="en-US" sz="1600" dirty="0"/>
              <a:t>Control: </a:t>
            </a:r>
            <a:r>
              <a:rPr lang="en-GB" sz="1600" dirty="0"/>
              <a:t>ACB/EAB/SSAC and ACDC</a:t>
            </a:r>
            <a:endParaRPr lang="en-US" sz="1600" dirty="0"/>
          </a:p>
          <a:p>
            <a:pPr lvl="2"/>
            <a:r>
              <a:rPr lang="en-GB" sz="1600" dirty="0" smtClean="0"/>
              <a:t>V2X</a:t>
            </a:r>
            <a:endParaRPr lang="en-US" sz="1600" dirty="0"/>
          </a:p>
          <a:p>
            <a:pPr lvl="2"/>
            <a:r>
              <a:rPr lang="en-GB" sz="1600" dirty="0" smtClean="0"/>
              <a:t>Inter </a:t>
            </a:r>
            <a:r>
              <a:rPr lang="en-GB" sz="1600" dirty="0"/>
              <a:t>RAT Mobility, including mobility to/from UTRAN/ GERAN/CDMA (CSFB/SRVVC/Handover, etc.)</a:t>
            </a:r>
            <a:endParaRPr lang="en-US" sz="1600" dirty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GB" b="1" dirty="0" smtClean="0"/>
          </a:p>
          <a:p>
            <a:pPr lvl="0"/>
            <a:endParaRPr lang="en-GB" b="1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20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127</Words>
  <Application>Microsoft Office PowerPoint</Application>
  <PresentationFormat>Widescreen</PresentationFormat>
  <Paragraphs>21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Theme</vt:lpstr>
      <vt:lpstr>Way Forward on LTE CU DU Aspects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LTE CU DU Aspects</dc:title>
  <dc:creator>Huawei</dc:creator>
  <cp:lastModifiedBy>Huawei</cp:lastModifiedBy>
  <cp:revision>7</cp:revision>
  <dcterms:created xsi:type="dcterms:W3CDTF">2018-01-25T07:19:20Z</dcterms:created>
  <dcterms:modified xsi:type="dcterms:W3CDTF">2018-01-25T15:47:45Z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(2)R9nUx7VeVUi52VuG6wYUPRvpo8vtC7vkhrVfI1UMgk8RjxWF4z73363jlXegYjHb55gVaoRV
IuFWIC6sGOznCHJtN/R9bFqmQDywT8LKdE7LIWvBDO59DIdIglns8YosyHKkroISSaPyWb1l
myarvAc4YkUia+e4QIbUpug4758BO8uNuS+qKMJ1dtIaZk7Bz/sZJg0fCmn4tShEH8hWkjj9
EVaDOy+23OYFu1ckqW</vt:lpwstr>
  </property>
  <property fmtid="{D5CDD505-2E9C-101B-9397-08002B2CF9AE}" pid="3" name="_2015_ms_pID_7253431">
    <vt:lpwstr>quDy7OR4SRf+IsV7gke+32qwCy3gNO3pmb2i1n54gjVJw//KfIPg5R
jaTdMyTFnhcA5t6BTtzfs1uYwWJrFQcZUJ5ohpinmQQE4a+t2ZgEPZsbUHaBfAz5ylKeDwrP
mFxvNrGl0aBdfw34xDOn6qdIlQc9ySoqwnYjipH+FB8dGTvnEJRP74NBXcxSd8GWuPd7V4lS
gyq07ae8qtUiVDzi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1516894379</vt:lpwstr>
  </property>
</Properties>
</file>