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4855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74352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148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1838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579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01171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3145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659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3103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7245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2101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71649B-CC91-4089-970A-D2E85541FAC8}" type="datetimeFigureOut">
              <a:rPr kumimoji="1" lang="ja-JP" altLang="en-US" smtClean="0"/>
              <a:t>2018/1/25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034AEF-4B5C-4D69-BCA1-D4997D7D98C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76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Meetings_3GPP_SYNC/RAN3/Inbox/Docs/R3-18056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Way forward on</a:t>
            </a:r>
            <a:br>
              <a:rPr kumimoji="1" lang="en-US" altLang="ja-JP" dirty="0" smtClean="0"/>
            </a:br>
            <a:r>
              <a:rPr kumimoji="1" lang="en-US" altLang="ja-JP" dirty="0" smtClean="0"/>
              <a:t>Mobility with</a:t>
            </a:r>
            <a:r>
              <a:rPr lang="en-US" altLang="ja-JP" dirty="0" smtClean="0"/>
              <a:t> NW slicing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08304" y="4462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R3-180562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5496" y="44624"/>
            <a:ext cx="4968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3GPP TSG RAN WG3 NR </a:t>
            </a:r>
            <a:r>
              <a:rPr kumimoji="1" lang="en-US" altLang="ja-JP" dirty="0" err="1" smtClean="0"/>
              <a:t>Adhoc</a:t>
            </a:r>
            <a:r>
              <a:rPr kumimoji="1" lang="en-US" altLang="ja-JP" dirty="0" smtClean="0"/>
              <a:t> meeting</a:t>
            </a:r>
          </a:p>
          <a:p>
            <a:r>
              <a:rPr kumimoji="1" lang="en-US" altLang="ja-JP" dirty="0" smtClean="0"/>
              <a:t>January 22</a:t>
            </a:r>
            <a:r>
              <a:rPr kumimoji="1" lang="en-US" altLang="ja-JP" baseline="30000" dirty="0" smtClean="0"/>
              <a:t>nd</a:t>
            </a:r>
            <a:r>
              <a:rPr kumimoji="1" lang="en-US" altLang="ja-JP" dirty="0" smtClean="0"/>
              <a:t> – 25</a:t>
            </a:r>
            <a:r>
              <a:rPr kumimoji="1" lang="en-US" altLang="ja-JP" baseline="30000" dirty="0" smtClean="0"/>
              <a:t>th</a:t>
            </a:r>
            <a:r>
              <a:rPr kumimoji="1" lang="en-US" altLang="ja-JP" dirty="0" smtClean="0"/>
              <a:t>, 2018   Sophia </a:t>
            </a:r>
            <a:r>
              <a:rPr kumimoji="1" lang="en-US" altLang="ja-JP" dirty="0" err="1" smtClean="0"/>
              <a:t>Antipolis</a:t>
            </a:r>
            <a:r>
              <a:rPr kumimoji="1" lang="en-US" altLang="ja-JP" dirty="0" smtClean="0"/>
              <a:t>, France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24521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Tasked work for come back</a:t>
            </a:r>
            <a:endParaRPr kumimoji="1" lang="ja-JP" altLang="en-US" sz="32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CB: # 28_Mobility4Slices</a:t>
            </a:r>
            <a:endParaRPr lang="ja-JP" altLang="ja-JP" sz="2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 capture agreements</a:t>
            </a:r>
            <a:endParaRPr lang="ja-JP" altLang="ja-JP" sz="2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Whether to signal from target RAN node list of slices associated with failed PDU sessions?</a:t>
            </a:r>
            <a:endParaRPr lang="ja-JP" altLang="ja-JP" sz="2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b="1" dirty="0">
                <a:solidFill>
                  <a:srgbClr val="FF00FF"/>
                </a:solidFill>
                <a:ea typeface="ＭＳ 明朝"/>
                <a:cs typeface="Times New Roman"/>
              </a:rPr>
              <a:t>- Need for explicit indication of non-supported PDU sessions?</a:t>
            </a:r>
            <a:endParaRPr lang="ja-JP" altLang="ja-JP" sz="2400" dirty="0">
              <a:ea typeface="ＭＳ 明朝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en-US" altLang="ja-JP" sz="2400" dirty="0">
                <a:solidFill>
                  <a:srgbClr val="000000"/>
                </a:solidFill>
                <a:ea typeface="ＭＳ 明朝"/>
                <a:cs typeface="Times New Roman"/>
              </a:rPr>
              <a:t>(NTT)</a:t>
            </a:r>
            <a:endParaRPr lang="ja-JP" altLang="ja-JP" sz="2400" dirty="0">
              <a:ea typeface="ＭＳ 明朝"/>
              <a:cs typeface="Times New Roman"/>
            </a:endParaRPr>
          </a:p>
          <a:p>
            <a:pPr marL="0" indent="0">
              <a:buNone/>
            </a:pPr>
            <a:r>
              <a:rPr lang="en-US" altLang="ja-JP" sz="2400" dirty="0">
                <a:solidFill>
                  <a:srgbClr val="000000"/>
                </a:solidFill>
                <a:ea typeface="ＭＳ 明朝"/>
                <a:cs typeface="Times New Roman"/>
              </a:rPr>
              <a:t>WF </a:t>
            </a:r>
            <a:r>
              <a:rPr lang="en-US" altLang="ja-JP" sz="2400" u="sng" dirty="0">
                <a:solidFill>
                  <a:srgbClr val="000000"/>
                </a:solidFill>
                <a:ea typeface="ＭＳ 明朝"/>
                <a:cs typeface="Times New Roman"/>
                <a:hlinkClick r:id="rId2"/>
              </a:rPr>
              <a:t>R3-180562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975114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sz="3200" dirty="0">
                <a:solidFill>
                  <a:srgbClr val="FF00FF"/>
                </a:solidFill>
              </a:rPr>
              <a:t>c</a:t>
            </a:r>
            <a:r>
              <a:rPr kumimoji="1" lang="en-US" altLang="ja-JP" sz="3200" dirty="0" smtClean="0">
                <a:solidFill>
                  <a:srgbClr val="FF00FF"/>
                </a:solidFill>
              </a:rPr>
              <a:t>apture agreements</a:t>
            </a:r>
            <a:endParaRPr kumimoji="1" lang="ja-JP" altLang="en-US" sz="3200" dirty="0">
              <a:solidFill>
                <a:srgbClr val="FF00FF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 smtClean="0"/>
              <a:t>The followings were agreed</a:t>
            </a:r>
          </a:p>
          <a:p>
            <a:pPr lvl="1"/>
            <a:r>
              <a:rPr lang="en-US" altLang="ja-JP" sz="2000" dirty="0" smtClean="0">
                <a:solidFill>
                  <a:srgbClr val="00B050"/>
                </a:solidFill>
              </a:rPr>
              <a:t>The S-NSSAI should be provided by the MN in S-NODE MODIFICATION REQUEST message</a:t>
            </a:r>
          </a:p>
          <a:p>
            <a:pPr lvl="1"/>
            <a:r>
              <a:rPr kumimoji="1" lang="en-US" altLang="ja-JP" sz="2000" dirty="0" smtClean="0">
                <a:solidFill>
                  <a:srgbClr val="00B050"/>
                </a:solidFill>
              </a:rPr>
              <a:t>In case target node does not support the same slices as the source node, both </a:t>
            </a:r>
            <a:r>
              <a:rPr kumimoji="1" lang="en-US" altLang="ja-JP" sz="2000" dirty="0" err="1" smtClean="0">
                <a:solidFill>
                  <a:srgbClr val="00B050"/>
                </a:solidFill>
              </a:rPr>
              <a:t>Xn</a:t>
            </a:r>
            <a:r>
              <a:rPr kumimoji="1" lang="en-US" altLang="ja-JP" sz="2000" dirty="0" smtClean="0">
                <a:solidFill>
                  <a:srgbClr val="00B050"/>
                </a:solidFill>
              </a:rPr>
              <a:t> and NG HO are possible</a:t>
            </a:r>
          </a:p>
          <a:p>
            <a:pPr lvl="1"/>
            <a:r>
              <a:rPr lang="en-US" altLang="ja-JP" sz="2000" dirty="0" smtClean="0">
                <a:solidFill>
                  <a:srgbClr val="00B050"/>
                </a:solidFill>
              </a:rPr>
              <a:t>Slices not supported at the target node shall be dropped</a:t>
            </a:r>
          </a:p>
          <a:p>
            <a:pPr lvl="1"/>
            <a:r>
              <a:rPr kumimoji="1" lang="en-US" altLang="ja-JP" sz="2000" dirty="0" smtClean="0">
                <a:solidFill>
                  <a:srgbClr val="00B050"/>
                </a:solidFill>
              </a:rPr>
              <a:t>For </a:t>
            </a:r>
            <a:r>
              <a:rPr kumimoji="1" lang="en-US" altLang="ja-JP" sz="2000" dirty="0" err="1" smtClean="0">
                <a:solidFill>
                  <a:srgbClr val="00B050"/>
                </a:solidFill>
              </a:rPr>
              <a:t>Xn</a:t>
            </a:r>
            <a:r>
              <a:rPr kumimoji="1" lang="en-US" altLang="ja-JP" sz="2000" dirty="0" smtClean="0">
                <a:solidFill>
                  <a:srgbClr val="00B050"/>
                </a:solidFill>
              </a:rPr>
              <a:t> HO, target RAN node rejects resources for PDU sessions for non-supported slices (in the HO response message)</a:t>
            </a:r>
          </a:p>
          <a:p>
            <a:pPr lvl="1"/>
            <a:r>
              <a:rPr lang="en-US" altLang="ja-JP" sz="2000" dirty="0" smtClean="0">
                <a:solidFill>
                  <a:srgbClr val="00B050"/>
                </a:solidFill>
              </a:rPr>
              <a:t>Target RAN node signals failed PDU session (AS) resources</a:t>
            </a:r>
            <a:endParaRPr kumimoji="1" lang="en-US" altLang="ja-JP" sz="2000" dirty="0" smtClean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474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>
                <a:solidFill>
                  <a:srgbClr val="FF00FF"/>
                </a:solidFill>
              </a:rPr>
              <a:t>Whether to signal from target RAN node list of </a:t>
            </a:r>
            <a:r>
              <a:rPr lang="en-US" altLang="ja-JP" sz="3200" dirty="0" smtClean="0">
                <a:solidFill>
                  <a:srgbClr val="FF00FF"/>
                </a:solidFill>
              </a:rPr>
              <a:t>slices associated with failed PDU sessions?</a:t>
            </a:r>
            <a:endParaRPr kumimoji="1" lang="ja-JP" altLang="en-US" sz="3200" dirty="0">
              <a:solidFill>
                <a:srgbClr val="FF00FF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kumimoji="1" lang="en-US" altLang="ja-JP" sz="2400" dirty="0" smtClean="0"/>
              <a:t>Through offline discussion it was identified that the </a:t>
            </a:r>
            <a:r>
              <a:rPr lang="en-US" altLang="ja-JP" sz="2400" dirty="0" smtClean="0"/>
              <a:t>actual question should be as follows:</a:t>
            </a:r>
          </a:p>
          <a:p>
            <a:pPr lvl="1"/>
            <a:r>
              <a:rPr kumimoji="1" lang="en-US" altLang="ja-JP" sz="2000" dirty="0" smtClean="0">
                <a:solidFill>
                  <a:srgbClr val="FF00FF"/>
                </a:solidFill>
              </a:rPr>
              <a:t>Whether to signal from target RAN node </a:t>
            </a:r>
            <a:r>
              <a:rPr kumimoji="1" lang="en-US" altLang="ja-JP" sz="2000" u="sng" dirty="0" smtClean="0">
                <a:solidFill>
                  <a:srgbClr val="FF0000"/>
                </a:solidFill>
              </a:rPr>
              <a:t>cause (or alternatively</a:t>
            </a:r>
            <a:r>
              <a:rPr kumimoji="1" lang="en-US" altLang="ja-JP" sz="2000" dirty="0" smtClean="0">
                <a:solidFill>
                  <a:srgbClr val="FF00FF"/>
                </a:solidFill>
              </a:rPr>
              <a:t> list of slices</a:t>
            </a:r>
            <a:r>
              <a:rPr kumimoji="1" lang="en-US" altLang="ja-JP" sz="2000" u="sng" dirty="0" smtClean="0">
                <a:solidFill>
                  <a:srgbClr val="FF0000"/>
                </a:solidFill>
              </a:rPr>
              <a:t>)</a:t>
            </a:r>
            <a:r>
              <a:rPr kumimoji="1" lang="en-US" altLang="ja-JP" sz="2000" dirty="0" smtClean="0">
                <a:solidFill>
                  <a:srgbClr val="FF00FF"/>
                </a:solidFill>
              </a:rPr>
              <a:t> associated with failed PDU sessions?</a:t>
            </a:r>
          </a:p>
          <a:p>
            <a:pPr lvl="2"/>
            <a:r>
              <a:rPr kumimoji="1" lang="en-US" altLang="ja-JP" sz="1600" dirty="0" smtClean="0"/>
              <a:t>NOTE: To be precise, “Whether to signal from target RAN node” means “Whether to signal </a:t>
            </a:r>
            <a:r>
              <a:rPr lang="en-US" altLang="ja-JP" sz="1600" dirty="0" smtClean="0"/>
              <a:t>from</a:t>
            </a:r>
            <a:r>
              <a:rPr lang="en-US" altLang="ja-JP" sz="1600" u="sng" dirty="0" smtClean="0"/>
              <a:t> handover</a:t>
            </a:r>
            <a:r>
              <a:rPr lang="en-US" altLang="ja-JP" sz="1600" dirty="0" smtClean="0"/>
              <a:t> target RAN node</a:t>
            </a:r>
            <a:r>
              <a:rPr lang="en-US" altLang="ja-JP" sz="1600" u="sng" dirty="0" smtClean="0"/>
              <a:t> to AMF in </a:t>
            </a:r>
            <a:r>
              <a:rPr kumimoji="1" lang="en-US" altLang="ja-JP" sz="1600" u="sng" dirty="0" smtClean="0"/>
              <a:t>PATH SWITCH REQUEST message</a:t>
            </a:r>
            <a:r>
              <a:rPr kumimoji="1" lang="en-US" altLang="ja-JP" sz="1600" dirty="0" smtClean="0"/>
              <a:t>”</a:t>
            </a:r>
          </a:p>
          <a:p>
            <a:r>
              <a:rPr kumimoji="1" lang="en-US" altLang="ja-JP" sz="2400" dirty="0" smtClean="0"/>
              <a:t>Reasoning/justification to signal cause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It may help the AMF to take appropriate actions depending on the failure cause (e.g. “associated slice not supported”, “temporarily unable to support associated slice”, “non-slice reasons”)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Will help to detect misalignment in AMF’s understanding on the supported slice at target RAN node (normally no misalignment, but there can be abnormal cases causing misalignment)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dirty="0" smtClean="0"/>
              <a:t>It is just normal protocol behavior to include cause in a “failed list”</a:t>
            </a:r>
          </a:p>
        </p:txBody>
      </p:sp>
    </p:spTree>
    <p:extLst>
      <p:ext uri="{BB962C8B-B14F-4D97-AF65-F5344CB8AC3E}">
        <p14:creationId xmlns:p14="http://schemas.microsoft.com/office/powerpoint/2010/main" val="2592556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>
                <a:solidFill>
                  <a:srgbClr val="FF00FF"/>
                </a:solidFill>
              </a:rPr>
              <a:t>Whether to signal from target RAN node list of </a:t>
            </a:r>
            <a:r>
              <a:rPr lang="en-US" altLang="ja-JP" sz="3200" dirty="0" smtClean="0">
                <a:solidFill>
                  <a:srgbClr val="FF00FF"/>
                </a:solidFill>
              </a:rPr>
              <a:t>slices associated with failed PDU sessions?</a:t>
            </a:r>
            <a:endParaRPr kumimoji="1" lang="ja-JP" altLang="en-US" sz="3200" dirty="0">
              <a:solidFill>
                <a:srgbClr val="FF00FF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2400" dirty="0" smtClean="0"/>
              <a:t>WF Proposal</a:t>
            </a:r>
          </a:p>
          <a:p>
            <a:pPr lvl="1"/>
            <a:r>
              <a:rPr lang="en-US" altLang="ja-JP" sz="2000" dirty="0" smtClean="0"/>
              <a:t>Continue discussion in RAN3#99 on whether the reasons captured in this document would justify the introduction of failure case (or alternatively list of slices) for failed PDU sessions in the PATH SWITCH REQUEST message</a:t>
            </a:r>
          </a:p>
        </p:txBody>
      </p:sp>
    </p:spTree>
    <p:extLst>
      <p:ext uri="{BB962C8B-B14F-4D97-AF65-F5344CB8AC3E}">
        <p14:creationId xmlns:p14="http://schemas.microsoft.com/office/powerpoint/2010/main" val="2432045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3200" dirty="0" smtClean="0">
                <a:solidFill>
                  <a:srgbClr val="FF00FF"/>
                </a:solidFill>
              </a:rPr>
              <a:t>Need </a:t>
            </a:r>
            <a:r>
              <a:rPr lang="en-US" altLang="ja-JP" sz="3200" dirty="0" smtClean="0">
                <a:solidFill>
                  <a:srgbClr val="FF00FF"/>
                </a:solidFill>
              </a:rPr>
              <a:t>for explicit indication of non-supported PDU sessions?</a:t>
            </a:r>
            <a:endParaRPr kumimoji="1" lang="ja-JP" altLang="en-US" sz="3200" dirty="0">
              <a:solidFill>
                <a:srgbClr val="FF00FF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ja-JP" sz="2400" dirty="0" smtClean="0"/>
              <a:t>This issue has been covered by </a:t>
            </a:r>
            <a:r>
              <a:rPr lang="en-US" altLang="ja-JP" sz="2400" b="1" dirty="0" smtClean="0">
                <a:solidFill>
                  <a:srgbClr val="FF00FF"/>
                </a:solidFill>
                <a:ea typeface="ＭＳ 明朝"/>
                <a:cs typeface="Times New Roman"/>
              </a:rPr>
              <a:t>CB: # 28</a:t>
            </a:r>
            <a:endParaRPr lang="en-US" altLang="ja-JP" sz="2000" dirty="0" smtClean="0"/>
          </a:p>
        </p:txBody>
      </p:sp>
    </p:spTree>
    <p:extLst>
      <p:ext uri="{BB962C8B-B14F-4D97-AF65-F5344CB8AC3E}">
        <p14:creationId xmlns:p14="http://schemas.microsoft.com/office/powerpoint/2010/main" val="40592253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</TotalTime>
  <Words>396</Words>
  <Application>Microsoft Office PowerPoint</Application>
  <PresentationFormat>画面に合わせる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Way forward on Mobility with NW slicing</vt:lpstr>
      <vt:lpstr>Tasked work for come back</vt:lpstr>
      <vt:lpstr>capture agreements</vt:lpstr>
      <vt:lpstr>Whether to signal from target RAN node list of slices associated with failed PDU sessions?</vt:lpstr>
      <vt:lpstr>Whether to signal from target RAN node list of slices associated with failed PDU sessions?</vt:lpstr>
      <vt:lpstr>Need for explicit indication of non-supported PDU sessions?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Mobility with NW slicing</dc:title>
  <dc:creator>NTT DCM r3</dc:creator>
  <cp:lastModifiedBy>NTT DCM r3</cp:lastModifiedBy>
  <cp:revision>19</cp:revision>
  <dcterms:created xsi:type="dcterms:W3CDTF">2018-01-24T16:56:07Z</dcterms:created>
  <dcterms:modified xsi:type="dcterms:W3CDTF">2018-01-26T09:55:45Z</dcterms:modified>
</cp:coreProperties>
</file>