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6" r:id="rId5"/>
    <p:sldId id="268" r:id="rId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70" d="100"/>
          <a:sy n="70" d="100"/>
        </p:scale>
        <p:origin x="1180" y="5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A171649B-CC91-4089-970A-D2E85541FAC8}" type="datetimeFigureOut">
              <a:rPr kumimoji="1" lang="ja-JP" altLang="en-US" smtClean="0"/>
              <a:t>2018/3/2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6034AEF-4B5C-4D69-BCA1-D4997D7D98C0}" type="slidenum">
              <a:rPr kumimoji="1" lang="ja-JP" altLang="en-US" smtClean="0"/>
              <a:t>‹#›</a:t>
            </a:fld>
            <a:endParaRPr kumimoji="1" lang="ja-JP" altLang="en-US"/>
          </a:p>
        </p:txBody>
      </p:sp>
    </p:spTree>
    <p:extLst>
      <p:ext uri="{BB962C8B-B14F-4D97-AF65-F5344CB8AC3E}">
        <p14:creationId xmlns:p14="http://schemas.microsoft.com/office/powerpoint/2010/main" val="27748550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171649B-CC91-4089-970A-D2E85541FAC8}" type="datetimeFigureOut">
              <a:rPr kumimoji="1" lang="ja-JP" altLang="en-US" smtClean="0"/>
              <a:t>2018/3/2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6034AEF-4B5C-4D69-BCA1-D4997D7D98C0}" type="slidenum">
              <a:rPr kumimoji="1" lang="ja-JP" altLang="en-US" smtClean="0"/>
              <a:t>‹#›</a:t>
            </a:fld>
            <a:endParaRPr kumimoji="1" lang="ja-JP" altLang="en-US"/>
          </a:p>
        </p:txBody>
      </p:sp>
    </p:spTree>
    <p:extLst>
      <p:ext uri="{BB962C8B-B14F-4D97-AF65-F5344CB8AC3E}">
        <p14:creationId xmlns:p14="http://schemas.microsoft.com/office/powerpoint/2010/main" val="18743522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171649B-CC91-4089-970A-D2E85541FAC8}" type="datetimeFigureOut">
              <a:rPr kumimoji="1" lang="ja-JP" altLang="en-US" smtClean="0"/>
              <a:t>2018/3/2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6034AEF-4B5C-4D69-BCA1-D4997D7D98C0}" type="slidenum">
              <a:rPr kumimoji="1" lang="ja-JP" altLang="en-US" smtClean="0"/>
              <a:t>‹#›</a:t>
            </a:fld>
            <a:endParaRPr kumimoji="1" lang="ja-JP" altLang="en-US"/>
          </a:p>
        </p:txBody>
      </p:sp>
    </p:spTree>
    <p:extLst>
      <p:ext uri="{BB962C8B-B14F-4D97-AF65-F5344CB8AC3E}">
        <p14:creationId xmlns:p14="http://schemas.microsoft.com/office/powerpoint/2010/main" val="25431480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171649B-CC91-4089-970A-D2E85541FAC8}" type="datetimeFigureOut">
              <a:rPr kumimoji="1" lang="ja-JP" altLang="en-US" smtClean="0"/>
              <a:t>2018/3/2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6034AEF-4B5C-4D69-BCA1-D4997D7D98C0}" type="slidenum">
              <a:rPr kumimoji="1" lang="ja-JP" altLang="en-US" smtClean="0"/>
              <a:t>‹#›</a:t>
            </a:fld>
            <a:endParaRPr kumimoji="1" lang="ja-JP" altLang="en-US"/>
          </a:p>
        </p:txBody>
      </p:sp>
    </p:spTree>
    <p:extLst>
      <p:ext uri="{BB962C8B-B14F-4D97-AF65-F5344CB8AC3E}">
        <p14:creationId xmlns:p14="http://schemas.microsoft.com/office/powerpoint/2010/main" val="2281838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A171649B-CC91-4089-970A-D2E85541FAC8}" type="datetimeFigureOut">
              <a:rPr kumimoji="1" lang="ja-JP" altLang="en-US" smtClean="0"/>
              <a:t>2018/3/2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6034AEF-4B5C-4D69-BCA1-D4997D7D98C0}" type="slidenum">
              <a:rPr kumimoji="1" lang="ja-JP" altLang="en-US" smtClean="0"/>
              <a:t>‹#›</a:t>
            </a:fld>
            <a:endParaRPr kumimoji="1" lang="ja-JP" altLang="en-US"/>
          </a:p>
        </p:txBody>
      </p:sp>
    </p:spTree>
    <p:extLst>
      <p:ext uri="{BB962C8B-B14F-4D97-AF65-F5344CB8AC3E}">
        <p14:creationId xmlns:p14="http://schemas.microsoft.com/office/powerpoint/2010/main" val="3157579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A171649B-CC91-4089-970A-D2E85541FAC8}" type="datetimeFigureOut">
              <a:rPr kumimoji="1" lang="ja-JP" altLang="en-US" smtClean="0"/>
              <a:t>2018/3/2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6034AEF-4B5C-4D69-BCA1-D4997D7D98C0}" type="slidenum">
              <a:rPr kumimoji="1" lang="ja-JP" altLang="en-US" smtClean="0"/>
              <a:t>‹#›</a:t>
            </a:fld>
            <a:endParaRPr kumimoji="1" lang="ja-JP" altLang="en-US"/>
          </a:p>
        </p:txBody>
      </p:sp>
    </p:spTree>
    <p:extLst>
      <p:ext uri="{BB962C8B-B14F-4D97-AF65-F5344CB8AC3E}">
        <p14:creationId xmlns:p14="http://schemas.microsoft.com/office/powerpoint/2010/main" val="2220117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A171649B-CC91-4089-970A-D2E85541FAC8}" type="datetimeFigureOut">
              <a:rPr kumimoji="1" lang="ja-JP" altLang="en-US" smtClean="0"/>
              <a:t>2018/3/2</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16034AEF-4B5C-4D69-BCA1-D4997D7D98C0}" type="slidenum">
              <a:rPr kumimoji="1" lang="ja-JP" altLang="en-US" smtClean="0"/>
              <a:t>‹#›</a:t>
            </a:fld>
            <a:endParaRPr kumimoji="1" lang="ja-JP" altLang="en-US"/>
          </a:p>
        </p:txBody>
      </p:sp>
    </p:spTree>
    <p:extLst>
      <p:ext uri="{BB962C8B-B14F-4D97-AF65-F5344CB8AC3E}">
        <p14:creationId xmlns:p14="http://schemas.microsoft.com/office/powerpoint/2010/main" val="11231452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A171649B-CC91-4089-970A-D2E85541FAC8}" type="datetimeFigureOut">
              <a:rPr kumimoji="1" lang="ja-JP" altLang="en-US" smtClean="0"/>
              <a:t>2018/3/2</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16034AEF-4B5C-4D69-BCA1-D4997D7D98C0}" type="slidenum">
              <a:rPr kumimoji="1" lang="ja-JP" altLang="en-US" smtClean="0"/>
              <a:t>‹#›</a:t>
            </a:fld>
            <a:endParaRPr kumimoji="1" lang="ja-JP" altLang="en-US"/>
          </a:p>
        </p:txBody>
      </p:sp>
    </p:spTree>
    <p:extLst>
      <p:ext uri="{BB962C8B-B14F-4D97-AF65-F5344CB8AC3E}">
        <p14:creationId xmlns:p14="http://schemas.microsoft.com/office/powerpoint/2010/main" val="2436598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A171649B-CC91-4089-970A-D2E85541FAC8}" type="datetimeFigureOut">
              <a:rPr kumimoji="1" lang="ja-JP" altLang="en-US" smtClean="0"/>
              <a:t>2018/3/2</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16034AEF-4B5C-4D69-BCA1-D4997D7D98C0}" type="slidenum">
              <a:rPr kumimoji="1" lang="ja-JP" altLang="en-US" smtClean="0"/>
              <a:t>‹#›</a:t>
            </a:fld>
            <a:endParaRPr kumimoji="1" lang="ja-JP" altLang="en-US"/>
          </a:p>
        </p:txBody>
      </p:sp>
    </p:spTree>
    <p:extLst>
      <p:ext uri="{BB962C8B-B14F-4D97-AF65-F5344CB8AC3E}">
        <p14:creationId xmlns:p14="http://schemas.microsoft.com/office/powerpoint/2010/main" val="303103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171649B-CC91-4089-970A-D2E85541FAC8}" type="datetimeFigureOut">
              <a:rPr kumimoji="1" lang="ja-JP" altLang="en-US" smtClean="0"/>
              <a:t>2018/3/2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6034AEF-4B5C-4D69-BCA1-D4997D7D98C0}" type="slidenum">
              <a:rPr kumimoji="1" lang="ja-JP" altLang="en-US" smtClean="0"/>
              <a:t>‹#›</a:t>
            </a:fld>
            <a:endParaRPr kumimoji="1" lang="ja-JP" altLang="en-US"/>
          </a:p>
        </p:txBody>
      </p:sp>
    </p:spTree>
    <p:extLst>
      <p:ext uri="{BB962C8B-B14F-4D97-AF65-F5344CB8AC3E}">
        <p14:creationId xmlns:p14="http://schemas.microsoft.com/office/powerpoint/2010/main" val="36172458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171649B-CC91-4089-970A-D2E85541FAC8}" type="datetimeFigureOut">
              <a:rPr kumimoji="1" lang="ja-JP" altLang="en-US" smtClean="0"/>
              <a:t>2018/3/2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6034AEF-4B5C-4D69-BCA1-D4997D7D98C0}" type="slidenum">
              <a:rPr kumimoji="1" lang="ja-JP" altLang="en-US" smtClean="0"/>
              <a:t>‹#›</a:t>
            </a:fld>
            <a:endParaRPr kumimoji="1" lang="ja-JP" altLang="en-US"/>
          </a:p>
        </p:txBody>
      </p:sp>
    </p:spTree>
    <p:extLst>
      <p:ext uri="{BB962C8B-B14F-4D97-AF65-F5344CB8AC3E}">
        <p14:creationId xmlns:p14="http://schemas.microsoft.com/office/powerpoint/2010/main" val="1962101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71649B-CC91-4089-970A-D2E85541FAC8}" type="datetimeFigureOut">
              <a:rPr kumimoji="1" lang="ja-JP" altLang="en-US" smtClean="0"/>
              <a:t>2018/3/2</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034AEF-4B5C-4D69-BCA1-D4997D7D98C0}" type="slidenum">
              <a:rPr kumimoji="1" lang="ja-JP" altLang="en-US" smtClean="0"/>
              <a:t>‹#›</a:t>
            </a:fld>
            <a:endParaRPr kumimoji="1" lang="ja-JP" altLang="en-US"/>
          </a:p>
        </p:txBody>
      </p:sp>
    </p:spTree>
    <p:extLst>
      <p:ext uri="{BB962C8B-B14F-4D97-AF65-F5344CB8AC3E}">
        <p14:creationId xmlns:p14="http://schemas.microsoft.com/office/powerpoint/2010/main" val="25477652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kumimoji="1" lang="en-US" altLang="ja-JP" dirty="0" smtClean="0"/>
              <a:t>Summary of offline discussion on </a:t>
            </a:r>
            <a:r>
              <a:rPr kumimoji="1" lang="en-US" altLang="ja-JP" dirty="0" err="1" smtClean="0"/>
              <a:t>QoS</a:t>
            </a:r>
            <a:r>
              <a:rPr kumimoji="1" lang="en-US" altLang="ja-JP" dirty="0" smtClean="0"/>
              <a:t> handling</a:t>
            </a:r>
            <a:endParaRPr kumimoji="1" lang="ja-JP" altLang="en-US" dirty="0"/>
          </a:p>
        </p:txBody>
      </p:sp>
      <p:sp>
        <p:nvSpPr>
          <p:cNvPr id="3" name="サブタイトル 2"/>
          <p:cNvSpPr>
            <a:spLocks noGrp="1"/>
          </p:cNvSpPr>
          <p:nvPr>
            <p:ph type="subTitle" idx="1"/>
          </p:nvPr>
        </p:nvSpPr>
        <p:spPr/>
        <p:txBody>
          <a:bodyPr/>
          <a:lstStyle/>
          <a:p>
            <a:r>
              <a:rPr kumimoji="1" lang="en-US" altLang="ja-JP" dirty="0" smtClean="0"/>
              <a:t>Deutsche Telekom</a:t>
            </a:r>
            <a:endParaRPr kumimoji="1" lang="ja-JP" altLang="en-US" dirty="0"/>
          </a:p>
        </p:txBody>
      </p:sp>
      <p:sp>
        <p:nvSpPr>
          <p:cNvPr id="4" name="テキスト ボックス 3"/>
          <p:cNvSpPr txBox="1"/>
          <p:nvPr/>
        </p:nvSpPr>
        <p:spPr>
          <a:xfrm>
            <a:off x="7308304" y="44624"/>
            <a:ext cx="1800200" cy="369332"/>
          </a:xfrm>
          <a:prstGeom prst="rect">
            <a:avLst/>
          </a:prstGeom>
          <a:noFill/>
        </p:spPr>
        <p:txBody>
          <a:bodyPr wrap="square" rtlCol="0">
            <a:spAutoFit/>
          </a:bodyPr>
          <a:lstStyle/>
          <a:p>
            <a:pPr algn="r"/>
            <a:r>
              <a:rPr lang="en-US" altLang="ja-JP" dirty="0"/>
              <a:t>R3-181496</a:t>
            </a:r>
          </a:p>
        </p:txBody>
      </p:sp>
      <p:sp>
        <p:nvSpPr>
          <p:cNvPr id="5" name="テキスト ボックス 4"/>
          <p:cNvSpPr txBox="1"/>
          <p:nvPr/>
        </p:nvSpPr>
        <p:spPr>
          <a:xfrm>
            <a:off x="35496" y="44624"/>
            <a:ext cx="4968552" cy="923330"/>
          </a:xfrm>
          <a:prstGeom prst="rect">
            <a:avLst/>
          </a:prstGeom>
          <a:noFill/>
        </p:spPr>
        <p:txBody>
          <a:bodyPr wrap="square" rtlCol="0">
            <a:spAutoFit/>
          </a:bodyPr>
          <a:lstStyle/>
          <a:p>
            <a:r>
              <a:rPr lang="en-US" altLang="ja-JP" dirty="0"/>
              <a:t>3GPP TSG RAN3#99	</a:t>
            </a:r>
          </a:p>
          <a:p>
            <a:r>
              <a:rPr lang="en-US" altLang="ja-JP" dirty="0"/>
              <a:t>February </a:t>
            </a:r>
            <a:r>
              <a:rPr lang="en-US" altLang="ja-JP" dirty="0" smtClean="0"/>
              <a:t>26</a:t>
            </a:r>
            <a:r>
              <a:rPr lang="en-US" altLang="ja-JP" baseline="30000" dirty="0" smtClean="0"/>
              <a:t>th</a:t>
            </a:r>
            <a:r>
              <a:rPr lang="en-US" altLang="ja-JP" dirty="0" smtClean="0"/>
              <a:t> – </a:t>
            </a:r>
            <a:r>
              <a:rPr lang="en-US" altLang="ja-JP" dirty="0"/>
              <a:t>March </a:t>
            </a:r>
            <a:r>
              <a:rPr lang="en-US" altLang="ja-JP" dirty="0" smtClean="0"/>
              <a:t>2</a:t>
            </a:r>
            <a:r>
              <a:rPr lang="en-US" altLang="ja-JP" baseline="30000" dirty="0" smtClean="0"/>
              <a:t>nd</a:t>
            </a:r>
            <a:r>
              <a:rPr lang="en-US" altLang="ja-JP" dirty="0" smtClean="0"/>
              <a:t>, 2018</a:t>
            </a:r>
          </a:p>
          <a:p>
            <a:r>
              <a:rPr lang="en-US" altLang="ja-JP" dirty="0" smtClean="0"/>
              <a:t>Athens</a:t>
            </a:r>
            <a:r>
              <a:rPr lang="en-US" altLang="ja-JP" dirty="0"/>
              <a:t>, Greece</a:t>
            </a:r>
          </a:p>
        </p:txBody>
      </p:sp>
    </p:spTree>
    <p:extLst>
      <p:ext uri="{BB962C8B-B14F-4D97-AF65-F5344CB8AC3E}">
        <p14:creationId xmlns:p14="http://schemas.microsoft.com/office/powerpoint/2010/main" val="12452110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3200" dirty="0" smtClean="0"/>
              <a:t>Tasked work for </a:t>
            </a:r>
            <a:r>
              <a:rPr lang="en-US" altLang="ja-JP" sz="3200" dirty="0" smtClean="0"/>
              <a:t>C</a:t>
            </a:r>
            <a:r>
              <a:rPr kumimoji="1" lang="en-US" altLang="ja-JP" sz="3200" dirty="0" smtClean="0"/>
              <a:t>ome-Back # 63</a:t>
            </a:r>
            <a:endParaRPr kumimoji="1" lang="ja-JP" altLang="en-US" sz="3200" dirty="0"/>
          </a:p>
        </p:txBody>
      </p:sp>
      <p:sp>
        <p:nvSpPr>
          <p:cNvPr id="3" name="コンテンツ プレースホルダー 2"/>
          <p:cNvSpPr>
            <a:spLocks noGrp="1"/>
          </p:cNvSpPr>
          <p:nvPr>
            <p:ph idx="1"/>
          </p:nvPr>
        </p:nvSpPr>
        <p:spPr/>
        <p:txBody>
          <a:bodyPr>
            <a:normAutofit fontScale="92500" lnSpcReduction="10000"/>
          </a:bodyPr>
          <a:lstStyle/>
          <a:p>
            <a:pPr marL="0" indent="0">
              <a:lnSpc>
                <a:spcPct val="115000"/>
              </a:lnSpc>
              <a:spcAft>
                <a:spcPts val="0"/>
              </a:spcAft>
              <a:buNone/>
            </a:pPr>
            <a:r>
              <a:rPr lang="en-US" altLang="ja-JP" sz="2400" b="1" dirty="0">
                <a:solidFill>
                  <a:srgbClr val="FF00FF"/>
                </a:solidFill>
                <a:ea typeface="ＭＳ 明朝"/>
                <a:cs typeface="Times New Roman"/>
              </a:rPr>
              <a:t>CB: # 63_QoS handling</a:t>
            </a:r>
          </a:p>
          <a:p>
            <a:pPr marL="0" indent="0">
              <a:lnSpc>
                <a:spcPct val="115000"/>
              </a:lnSpc>
              <a:spcAft>
                <a:spcPts val="0"/>
              </a:spcAft>
              <a:buNone/>
            </a:pPr>
            <a:r>
              <a:rPr lang="en-US" altLang="ja-JP" sz="2400" b="1" dirty="0">
                <a:solidFill>
                  <a:srgbClr val="FF00FF"/>
                </a:solidFill>
                <a:ea typeface="ＭＳ 明朝"/>
                <a:cs typeface="Times New Roman"/>
              </a:rPr>
              <a:t>- Should we provide </a:t>
            </a:r>
            <a:r>
              <a:rPr lang="en-US" altLang="ja-JP" sz="2400" b="1" dirty="0" err="1">
                <a:solidFill>
                  <a:srgbClr val="FF00FF"/>
                </a:solidFill>
                <a:ea typeface="ＭＳ 明朝"/>
                <a:cs typeface="Times New Roman"/>
              </a:rPr>
              <a:t>QoS</a:t>
            </a:r>
            <a:r>
              <a:rPr lang="en-US" altLang="ja-JP" sz="2400" b="1" dirty="0">
                <a:solidFill>
                  <a:srgbClr val="FF00FF"/>
                </a:solidFill>
                <a:ea typeface="ＭＳ 明朝"/>
                <a:cs typeface="Times New Roman"/>
              </a:rPr>
              <a:t> flow level info to DU?</a:t>
            </a:r>
          </a:p>
          <a:p>
            <a:pPr marL="0" indent="0">
              <a:lnSpc>
                <a:spcPct val="115000"/>
              </a:lnSpc>
              <a:spcAft>
                <a:spcPts val="0"/>
              </a:spcAft>
              <a:buNone/>
            </a:pPr>
            <a:r>
              <a:rPr lang="en-US" altLang="ja-JP" sz="2400" b="1" dirty="0">
                <a:solidFill>
                  <a:srgbClr val="FF00FF"/>
                </a:solidFill>
                <a:ea typeface="ＭＳ 明朝"/>
                <a:cs typeface="Times New Roman"/>
              </a:rPr>
              <a:t>- which node decides aggregated </a:t>
            </a:r>
            <a:r>
              <a:rPr lang="en-US" altLang="ja-JP" sz="2400" b="1" dirty="0" err="1">
                <a:solidFill>
                  <a:srgbClr val="FF00FF"/>
                </a:solidFill>
                <a:ea typeface="ＭＳ 明朝"/>
                <a:cs typeface="Times New Roman"/>
              </a:rPr>
              <a:t>QoS</a:t>
            </a:r>
            <a:r>
              <a:rPr lang="en-US" altLang="ja-JP" sz="2400" b="1" dirty="0">
                <a:solidFill>
                  <a:srgbClr val="FF00FF"/>
                </a:solidFill>
                <a:ea typeface="ＭＳ 明朝"/>
                <a:cs typeface="Times New Roman"/>
              </a:rPr>
              <a:t> -&gt; whether we should provide DRB level </a:t>
            </a:r>
            <a:r>
              <a:rPr lang="en-US" altLang="ja-JP" sz="2400" b="1" dirty="0" err="1">
                <a:solidFill>
                  <a:srgbClr val="FF00FF"/>
                </a:solidFill>
                <a:ea typeface="ＭＳ 明朝"/>
                <a:cs typeface="Times New Roman"/>
              </a:rPr>
              <a:t>QoS</a:t>
            </a:r>
            <a:r>
              <a:rPr lang="en-US" altLang="ja-JP" sz="2400" b="1" dirty="0">
                <a:solidFill>
                  <a:srgbClr val="FF00FF"/>
                </a:solidFill>
                <a:ea typeface="ＭＳ 明朝"/>
                <a:cs typeface="Times New Roman"/>
              </a:rPr>
              <a:t> info to DU?</a:t>
            </a:r>
          </a:p>
          <a:p>
            <a:pPr marL="0" indent="0">
              <a:lnSpc>
                <a:spcPct val="115000"/>
              </a:lnSpc>
              <a:spcAft>
                <a:spcPts val="0"/>
              </a:spcAft>
              <a:buNone/>
            </a:pPr>
            <a:r>
              <a:rPr lang="en-US" altLang="ja-JP" sz="2400" b="1" dirty="0">
                <a:solidFill>
                  <a:srgbClr val="FF00FF"/>
                </a:solidFill>
                <a:ea typeface="ＭＳ 明朝"/>
                <a:cs typeface="Times New Roman"/>
              </a:rPr>
              <a:t>- is </a:t>
            </a:r>
            <a:r>
              <a:rPr lang="en-US" altLang="ja-JP" sz="2400" b="1" dirty="0" err="1">
                <a:solidFill>
                  <a:srgbClr val="FF00FF"/>
                </a:solidFill>
                <a:ea typeface="ＭＳ 明朝"/>
                <a:cs typeface="Times New Roman"/>
              </a:rPr>
              <a:t>adm</a:t>
            </a:r>
            <a:r>
              <a:rPr lang="en-US" altLang="ja-JP" sz="2400" b="1" dirty="0">
                <a:solidFill>
                  <a:srgbClr val="FF00FF"/>
                </a:solidFill>
                <a:ea typeface="ＭＳ 明朝"/>
                <a:cs typeface="Times New Roman"/>
              </a:rPr>
              <a:t> ctrl per flow or per DRB? In CU or DU?</a:t>
            </a:r>
          </a:p>
          <a:p>
            <a:pPr marL="0" indent="0">
              <a:lnSpc>
                <a:spcPct val="115000"/>
              </a:lnSpc>
              <a:spcAft>
                <a:spcPts val="0"/>
              </a:spcAft>
              <a:buNone/>
            </a:pPr>
            <a:r>
              <a:rPr lang="en-US" altLang="ja-JP" sz="2400" b="1" dirty="0">
                <a:solidFill>
                  <a:srgbClr val="FF00FF"/>
                </a:solidFill>
                <a:ea typeface="ＭＳ 明朝"/>
                <a:cs typeface="Times New Roman"/>
              </a:rPr>
              <a:t>- implications in terms of inter-vendor interoperability?</a:t>
            </a:r>
          </a:p>
          <a:p>
            <a:pPr marL="0" indent="0">
              <a:lnSpc>
                <a:spcPct val="115000"/>
              </a:lnSpc>
              <a:spcAft>
                <a:spcPts val="0"/>
              </a:spcAft>
              <a:buNone/>
            </a:pPr>
            <a:r>
              <a:rPr lang="en-US" altLang="ja-JP" sz="2400" b="1" dirty="0">
                <a:solidFill>
                  <a:srgbClr val="FF00FF"/>
                </a:solidFill>
                <a:ea typeface="ＭＳ 明朝"/>
                <a:cs typeface="Times New Roman"/>
              </a:rPr>
              <a:t>- any implications w.r.t. ULLC, fast-changing radio environment and centralized CU?</a:t>
            </a:r>
          </a:p>
          <a:p>
            <a:pPr marL="0" indent="0">
              <a:lnSpc>
                <a:spcPct val="115000"/>
              </a:lnSpc>
              <a:spcAft>
                <a:spcPts val="0"/>
              </a:spcAft>
              <a:buNone/>
            </a:pPr>
            <a:r>
              <a:rPr lang="en-US" altLang="ja-JP" sz="2400" b="1" dirty="0">
                <a:solidFill>
                  <a:srgbClr val="FF00FF"/>
                </a:solidFill>
                <a:ea typeface="ＭＳ 明朝"/>
                <a:cs typeface="Times New Roman"/>
              </a:rPr>
              <a:t>- clarify possible WF</a:t>
            </a:r>
          </a:p>
          <a:p>
            <a:pPr marL="0" indent="0">
              <a:lnSpc>
                <a:spcPct val="115000"/>
              </a:lnSpc>
              <a:spcAft>
                <a:spcPts val="0"/>
              </a:spcAft>
              <a:buNone/>
            </a:pPr>
            <a:r>
              <a:rPr lang="en-US" altLang="ja-JP" sz="2400" b="1" dirty="0">
                <a:solidFill>
                  <a:srgbClr val="FF00FF"/>
                </a:solidFill>
                <a:ea typeface="ＭＳ 明朝"/>
                <a:cs typeface="Times New Roman"/>
              </a:rPr>
              <a:t>(DT)</a:t>
            </a:r>
          </a:p>
          <a:p>
            <a:pPr marL="0" indent="0">
              <a:lnSpc>
                <a:spcPct val="115000"/>
              </a:lnSpc>
              <a:spcAft>
                <a:spcPts val="0"/>
              </a:spcAft>
              <a:buNone/>
            </a:pPr>
            <a:r>
              <a:rPr lang="en-US" altLang="ja-JP" sz="2400" dirty="0" smtClean="0">
                <a:ea typeface="ＭＳ 明朝"/>
                <a:cs typeface="Times New Roman"/>
              </a:rPr>
              <a:t>Summary </a:t>
            </a:r>
            <a:r>
              <a:rPr lang="en-US" altLang="ja-JP" sz="2400" dirty="0">
                <a:ea typeface="ＭＳ 明朝"/>
                <a:cs typeface="Times New Roman"/>
              </a:rPr>
              <a:t>of Offline </a:t>
            </a:r>
            <a:r>
              <a:rPr lang="en-US" altLang="ja-JP" sz="2400" dirty="0" smtClean="0">
                <a:ea typeface="ＭＳ 明朝"/>
                <a:cs typeface="Times New Roman"/>
              </a:rPr>
              <a:t>Discussion </a:t>
            </a:r>
            <a:r>
              <a:rPr lang="en-US" altLang="ja-JP" sz="2400" dirty="0">
                <a:ea typeface="ＭＳ 明朝"/>
                <a:cs typeface="Times New Roman"/>
              </a:rPr>
              <a:t>on </a:t>
            </a:r>
            <a:r>
              <a:rPr lang="en-US" altLang="ja-JP" sz="2400" dirty="0" err="1" smtClean="0">
                <a:ea typeface="ＭＳ 明朝"/>
                <a:cs typeface="Times New Roman"/>
              </a:rPr>
              <a:t>QoS</a:t>
            </a:r>
            <a:r>
              <a:rPr lang="en-US" altLang="ja-JP" sz="2400" dirty="0" smtClean="0">
                <a:ea typeface="ＭＳ 明朝"/>
                <a:cs typeface="Times New Roman"/>
              </a:rPr>
              <a:t> </a:t>
            </a:r>
            <a:r>
              <a:rPr lang="en-US" altLang="ja-JP" sz="2400" dirty="0">
                <a:ea typeface="ＭＳ 明朝"/>
                <a:cs typeface="Times New Roman"/>
              </a:rPr>
              <a:t>Handling </a:t>
            </a:r>
            <a:r>
              <a:rPr lang="en-US" altLang="ja-JP" sz="2400" dirty="0" smtClean="0">
                <a:ea typeface="ＭＳ 明朝"/>
                <a:cs typeface="Times New Roman"/>
              </a:rPr>
              <a:t>in </a:t>
            </a:r>
            <a:r>
              <a:rPr lang="en-US" altLang="ja-JP" sz="2400" u="sng" dirty="0" smtClean="0">
                <a:solidFill>
                  <a:srgbClr val="0000FF"/>
                </a:solidFill>
                <a:ea typeface="ＭＳ 明朝"/>
                <a:cs typeface="Times New Roman"/>
              </a:rPr>
              <a:t>R3-181496</a:t>
            </a:r>
            <a:endParaRPr kumimoji="1" lang="ja-JP" altLang="en-US" sz="2400" dirty="0"/>
          </a:p>
        </p:txBody>
      </p:sp>
    </p:spTree>
    <p:extLst>
      <p:ext uri="{BB962C8B-B14F-4D97-AF65-F5344CB8AC3E}">
        <p14:creationId xmlns:p14="http://schemas.microsoft.com/office/powerpoint/2010/main" val="39751148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sz="3200" dirty="0" smtClean="0"/>
              <a:t>Point of discussion</a:t>
            </a:r>
            <a:endParaRPr kumimoji="1" lang="ja-JP" altLang="en-US" sz="3200" dirty="0"/>
          </a:p>
        </p:txBody>
      </p:sp>
      <p:sp>
        <p:nvSpPr>
          <p:cNvPr id="3" name="コンテンツ プレースホルダー 2"/>
          <p:cNvSpPr>
            <a:spLocks noGrp="1"/>
          </p:cNvSpPr>
          <p:nvPr>
            <p:ph idx="1"/>
          </p:nvPr>
        </p:nvSpPr>
        <p:spPr/>
        <p:txBody>
          <a:bodyPr>
            <a:normAutofit fontScale="92500" lnSpcReduction="10000"/>
          </a:bodyPr>
          <a:lstStyle/>
          <a:p>
            <a:r>
              <a:rPr kumimoji="1" lang="en-US" altLang="ja-JP" sz="2400" dirty="0" smtClean="0"/>
              <a:t>As outcome of RAN3 AH-1801 </a:t>
            </a:r>
            <a:r>
              <a:rPr lang="en-US" altLang="ja-JP" sz="2400" dirty="0" smtClean="0"/>
              <a:t>meeting following three alternative solutions </a:t>
            </a:r>
            <a:r>
              <a:rPr lang="en-US" altLang="ja-JP" sz="2400" dirty="0"/>
              <a:t>were </a:t>
            </a:r>
            <a:r>
              <a:rPr lang="en-US" altLang="ja-JP" sz="2400" dirty="0" smtClean="0"/>
              <a:t>identified (see </a:t>
            </a:r>
            <a:r>
              <a:rPr lang="en-US" altLang="ja-JP" sz="2400" u="sng" dirty="0">
                <a:solidFill>
                  <a:srgbClr val="0000FF"/>
                </a:solidFill>
                <a:ea typeface="ＭＳ 明朝"/>
                <a:cs typeface="Times New Roman"/>
              </a:rPr>
              <a:t>R3-180606</a:t>
            </a:r>
            <a:r>
              <a:rPr lang="en-US" altLang="ja-JP" sz="2400" dirty="0" smtClean="0"/>
              <a:t>), which were further evaluated for the RAN3#99 meeting:</a:t>
            </a:r>
          </a:p>
          <a:p>
            <a:pPr lvl="1"/>
            <a:r>
              <a:rPr lang="en-US" altLang="ja-JP" sz="2000" dirty="0"/>
              <a:t>Alt.1: CU provides to DU, </a:t>
            </a:r>
            <a:r>
              <a:rPr lang="en-US" altLang="ja-JP" sz="2000" dirty="0" err="1"/>
              <a:t>QoS</a:t>
            </a:r>
            <a:r>
              <a:rPr lang="en-US" altLang="ja-JP" sz="2000" dirty="0"/>
              <a:t> profile </a:t>
            </a:r>
            <a:r>
              <a:rPr lang="en-US" altLang="ja-JP" sz="2000" u="sng" dirty="0"/>
              <a:t>for each flow</a:t>
            </a:r>
          </a:p>
          <a:p>
            <a:pPr lvl="2"/>
            <a:r>
              <a:rPr lang="en-US" altLang="ja-JP" sz="1600" dirty="0"/>
              <a:t>I.e., CU takes </a:t>
            </a:r>
            <a:r>
              <a:rPr lang="en-US" altLang="ja-JP" sz="1600" dirty="0" err="1"/>
              <a:t>QoS</a:t>
            </a:r>
            <a:r>
              <a:rPr lang="en-US" altLang="ja-JP" sz="1600" dirty="0"/>
              <a:t> profile info for each flow received over NG, and just forwards them as-is to DU</a:t>
            </a:r>
          </a:p>
          <a:p>
            <a:pPr lvl="1"/>
            <a:r>
              <a:rPr lang="en-US" altLang="ja-JP" sz="2000" dirty="0"/>
              <a:t>Alt.2: </a:t>
            </a:r>
            <a:r>
              <a:rPr lang="en-US" altLang="ja-JP" sz="2000" dirty="0">
                <a:solidFill>
                  <a:prstClr val="black"/>
                </a:solidFill>
              </a:rPr>
              <a:t>CU provides to DU, </a:t>
            </a:r>
            <a:r>
              <a:rPr lang="en-US" altLang="ja-JP" sz="2000" dirty="0" err="1">
                <a:solidFill>
                  <a:prstClr val="black"/>
                </a:solidFill>
              </a:rPr>
              <a:t>QoS</a:t>
            </a:r>
            <a:r>
              <a:rPr lang="en-US" altLang="ja-JP" sz="2000" dirty="0">
                <a:solidFill>
                  <a:prstClr val="black"/>
                </a:solidFill>
              </a:rPr>
              <a:t> profile </a:t>
            </a:r>
            <a:r>
              <a:rPr lang="en-US" altLang="ja-JP" sz="2000" u="sng" dirty="0">
                <a:solidFill>
                  <a:prstClr val="black"/>
                </a:solidFill>
              </a:rPr>
              <a:t>for each DRB</a:t>
            </a:r>
          </a:p>
          <a:p>
            <a:pPr lvl="2"/>
            <a:r>
              <a:rPr lang="en-US" altLang="ja-JP" sz="1600" dirty="0">
                <a:solidFill>
                  <a:prstClr val="black"/>
                </a:solidFill>
              </a:rPr>
              <a:t>I.e., CU takes </a:t>
            </a:r>
            <a:r>
              <a:rPr lang="en-US" altLang="ja-JP" sz="1600" dirty="0" err="1">
                <a:solidFill>
                  <a:prstClr val="black"/>
                </a:solidFill>
              </a:rPr>
              <a:t>QoS</a:t>
            </a:r>
            <a:r>
              <a:rPr lang="en-US" altLang="ja-JP" sz="1600" dirty="0">
                <a:solidFill>
                  <a:prstClr val="black"/>
                </a:solidFill>
              </a:rPr>
              <a:t> profile info for each flow received over NG, determines an “aggregate </a:t>
            </a:r>
            <a:r>
              <a:rPr lang="en-US" altLang="ja-JP" sz="1600" dirty="0" err="1">
                <a:solidFill>
                  <a:prstClr val="black"/>
                </a:solidFill>
              </a:rPr>
              <a:t>QoS</a:t>
            </a:r>
            <a:r>
              <a:rPr lang="en-US" altLang="ja-JP" sz="1600" dirty="0">
                <a:solidFill>
                  <a:prstClr val="black"/>
                </a:solidFill>
              </a:rPr>
              <a:t> profile” for each DRB, and forwards them to DU</a:t>
            </a:r>
          </a:p>
          <a:p>
            <a:pPr lvl="1"/>
            <a:r>
              <a:rPr lang="en-US" altLang="ja-JP" sz="2000" dirty="0"/>
              <a:t>Alt.3: CU provides to DU, </a:t>
            </a:r>
            <a:r>
              <a:rPr lang="en-US" altLang="ja-JP" sz="2000" dirty="0" err="1"/>
              <a:t>QoS</a:t>
            </a:r>
            <a:r>
              <a:rPr lang="en-US" altLang="ja-JP" sz="2000" dirty="0"/>
              <a:t> profile </a:t>
            </a:r>
            <a:r>
              <a:rPr lang="en-US" altLang="ja-JP" sz="2000" u="sng" dirty="0"/>
              <a:t>for each flow and DRB</a:t>
            </a:r>
          </a:p>
          <a:p>
            <a:pPr lvl="2"/>
            <a:r>
              <a:rPr lang="en-US" altLang="ja-JP" sz="1600" dirty="0"/>
              <a:t>I.e., Alt.1 plus Alt.2</a:t>
            </a:r>
          </a:p>
          <a:p>
            <a:r>
              <a:rPr lang="en-US" altLang="ja-JP" sz="2400" dirty="0" smtClean="0"/>
              <a:t>During the discussion in the regular session on AI 10.10.7 no conclusion was achieved, as each of three solutions was preferred by several companies in RAN3 based on arguments raised in the corresponding </a:t>
            </a:r>
            <a:r>
              <a:rPr lang="en-US" altLang="ja-JP" sz="2400" dirty="0" err="1" smtClean="0"/>
              <a:t>tdocs</a:t>
            </a:r>
            <a:r>
              <a:rPr lang="en-US" altLang="ja-JP" sz="2400" dirty="0" smtClean="0"/>
              <a:t>. </a:t>
            </a:r>
          </a:p>
        </p:txBody>
      </p:sp>
    </p:spTree>
    <p:extLst>
      <p:ext uri="{BB962C8B-B14F-4D97-AF65-F5344CB8AC3E}">
        <p14:creationId xmlns:p14="http://schemas.microsoft.com/office/powerpoint/2010/main" val="22314747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sz="3200" dirty="0" smtClean="0"/>
              <a:t>Discussion status:</a:t>
            </a:r>
            <a:r>
              <a:rPr lang="en-US" altLang="ja-JP" sz="3200" dirty="0" smtClean="0">
                <a:solidFill>
                  <a:srgbClr val="00B050"/>
                </a:solidFill>
              </a:rPr>
              <a:t/>
            </a:r>
            <a:br>
              <a:rPr lang="en-US" altLang="ja-JP" sz="3200" dirty="0" smtClean="0">
                <a:solidFill>
                  <a:srgbClr val="00B050"/>
                </a:solidFill>
              </a:rPr>
            </a:br>
            <a:r>
              <a:rPr lang="en-US" altLang="ja-JP" sz="2700" dirty="0" smtClean="0">
                <a:solidFill>
                  <a:srgbClr val="00B050"/>
                </a:solidFill>
              </a:rPr>
              <a:t>Common understanding </a:t>
            </a:r>
            <a:r>
              <a:rPr lang="en-US" altLang="ja-JP" sz="2700" dirty="0" smtClean="0"/>
              <a:t>/ </a:t>
            </a:r>
            <a:r>
              <a:rPr lang="en-US" altLang="ja-JP" sz="2700" dirty="0" smtClean="0">
                <a:solidFill>
                  <a:srgbClr val="FF0000"/>
                </a:solidFill>
              </a:rPr>
              <a:t>Disagreements</a:t>
            </a:r>
            <a:r>
              <a:rPr lang="en-US" altLang="ja-JP" sz="2700" dirty="0" smtClean="0"/>
              <a:t> / </a:t>
            </a:r>
            <a:r>
              <a:rPr lang="en-US" altLang="ja-JP" sz="2700" dirty="0" smtClean="0">
                <a:solidFill>
                  <a:srgbClr val="0070C0"/>
                </a:solidFill>
              </a:rPr>
              <a:t>To be discussed</a:t>
            </a:r>
            <a:endParaRPr kumimoji="1" lang="ja-JP" altLang="en-US" sz="2700" dirty="0">
              <a:solidFill>
                <a:srgbClr val="0070C0"/>
              </a:solidFill>
            </a:endParaRPr>
          </a:p>
        </p:txBody>
      </p:sp>
      <p:sp>
        <p:nvSpPr>
          <p:cNvPr id="3" name="コンテンツ プレースホルダー 2"/>
          <p:cNvSpPr>
            <a:spLocks noGrp="1"/>
          </p:cNvSpPr>
          <p:nvPr>
            <p:ph idx="1"/>
          </p:nvPr>
        </p:nvSpPr>
        <p:spPr>
          <a:xfrm>
            <a:off x="457200" y="1600200"/>
            <a:ext cx="8229600" cy="5069160"/>
          </a:xfrm>
        </p:spPr>
        <p:txBody>
          <a:bodyPr>
            <a:normAutofit fontScale="70000" lnSpcReduction="20000"/>
          </a:bodyPr>
          <a:lstStyle/>
          <a:p>
            <a:r>
              <a:rPr lang="en-US" altLang="ja-JP" sz="2400" dirty="0" smtClean="0">
                <a:solidFill>
                  <a:srgbClr val="00B050"/>
                </a:solidFill>
              </a:rPr>
              <a:t>Based </a:t>
            </a:r>
            <a:r>
              <a:rPr lang="en-US" altLang="ja-JP" sz="2400" dirty="0">
                <a:solidFill>
                  <a:srgbClr val="00B050"/>
                </a:solidFill>
              </a:rPr>
              <a:t>on </a:t>
            </a:r>
            <a:r>
              <a:rPr lang="en-US" altLang="ja-JP" sz="2400" dirty="0" err="1">
                <a:solidFill>
                  <a:srgbClr val="00B050"/>
                </a:solidFill>
              </a:rPr>
              <a:t>QoS</a:t>
            </a:r>
            <a:r>
              <a:rPr lang="en-US" altLang="ja-JP" sz="2400" dirty="0">
                <a:solidFill>
                  <a:srgbClr val="00B050"/>
                </a:solidFill>
              </a:rPr>
              <a:t> information from 5GC the CU selects an appropriate “aggregated DRB </a:t>
            </a:r>
            <a:r>
              <a:rPr lang="en-US" altLang="ja-JP" sz="2400" dirty="0" err="1">
                <a:solidFill>
                  <a:srgbClr val="00B050"/>
                </a:solidFill>
              </a:rPr>
              <a:t>QoS</a:t>
            </a:r>
            <a:r>
              <a:rPr lang="en-US" altLang="ja-JP" sz="2400" dirty="0">
                <a:solidFill>
                  <a:srgbClr val="00B050"/>
                </a:solidFill>
              </a:rPr>
              <a:t> profile” for a DRB in which one or more </a:t>
            </a:r>
            <a:r>
              <a:rPr lang="en-US" altLang="ja-JP" sz="2400" dirty="0" err="1">
                <a:solidFill>
                  <a:srgbClr val="00B050"/>
                </a:solidFill>
              </a:rPr>
              <a:t>QoS</a:t>
            </a:r>
            <a:r>
              <a:rPr lang="en-US" altLang="ja-JP" sz="2400" dirty="0">
                <a:solidFill>
                  <a:srgbClr val="00B050"/>
                </a:solidFill>
              </a:rPr>
              <a:t> flows from 5GC UPF will be mapped.</a:t>
            </a:r>
          </a:p>
          <a:p>
            <a:pPr lvl="1"/>
            <a:r>
              <a:rPr lang="en-US" altLang="ja-JP" sz="2000" dirty="0" smtClean="0"/>
              <a:t>Note </a:t>
            </a:r>
            <a:r>
              <a:rPr lang="en-US" altLang="ja-JP" sz="2000" dirty="0"/>
              <a:t>1: In case of a one-to-one mapping between a </a:t>
            </a:r>
            <a:r>
              <a:rPr lang="en-US" altLang="ja-JP" sz="2000" dirty="0" err="1"/>
              <a:t>QoS</a:t>
            </a:r>
            <a:r>
              <a:rPr lang="en-US" altLang="ja-JP" sz="2000" dirty="0"/>
              <a:t> flow and a DRB, the “aggregated DRB </a:t>
            </a:r>
            <a:r>
              <a:rPr lang="en-US" altLang="ja-JP" sz="2000" dirty="0" err="1"/>
              <a:t>QoS</a:t>
            </a:r>
            <a:r>
              <a:rPr lang="en-US" altLang="ja-JP" sz="2000" dirty="0"/>
              <a:t> profile” corresponds to the </a:t>
            </a:r>
            <a:r>
              <a:rPr lang="en-US" altLang="ja-JP" sz="2000" dirty="0" err="1"/>
              <a:t>QoS</a:t>
            </a:r>
            <a:r>
              <a:rPr lang="en-US" altLang="ja-JP" sz="2000" dirty="0"/>
              <a:t> profile of the corresponding </a:t>
            </a:r>
            <a:r>
              <a:rPr lang="en-US" altLang="ja-JP" sz="2000" dirty="0" err="1"/>
              <a:t>QoS</a:t>
            </a:r>
            <a:r>
              <a:rPr lang="en-US" altLang="ja-JP" sz="2000" dirty="0"/>
              <a:t> flow.</a:t>
            </a:r>
          </a:p>
          <a:p>
            <a:pPr lvl="1"/>
            <a:r>
              <a:rPr lang="en-US" altLang="ja-JP" sz="2000" dirty="0" smtClean="0">
                <a:solidFill>
                  <a:srgbClr val="0070C0"/>
                </a:solidFill>
              </a:rPr>
              <a:t>Note </a:t>
            </a:r>
            <a:r>
              <a:rPr lang="en-US" altLang="ja-JP" sz="2000" dirty="0">
                <a:solidFill>
                  <a:srgbClr val="0070C0"/>
                </a:solidFill>
              </a:rPr>
              <a:t>2: In case that </a:t>
            </a:r>
            <a:r>
              <a:rPr lang="en-US" altLang="ja-JP" sz="2000" dirty="0" err="1">
                <a:solidFill>
                  <a:srgbClr val="0070C0"/>
                </a:solidFill>
              </a:rPr>
              <a:t>QoS</a:t>
            </a:r>
            <a:r>
              <a:rPr lang="en-US" altLang="ja-JP" sz="2000" dirty="0">
                <a:solidFill>
                  <a:srgbClr val="0070C0"/>
                </a:solidFill>
              </a:rPr>
              <a:t> flows with diverging </a:t>
            </a:r>
            <a:r>
              <a:rPr lang="en-US" altLang="ja-JP" sz="2000" dirty="0" err="1">
                <a:solidFill>
                  <a:srgbClr val="0070C0"/>
                </a:solidFill>
              </a:rPr>
              <a:t>QoS</a:t>
            </a:r>
            <a:r>
              <a:rPr lang="en-US" altLang="ja-JP" sz="2000" dirty="0">
                <a:solidFill>
                  <a:srgbClr val="0070C0"/>
                </a:solidFill>
              </a:rPr>
              <a:t> requirements are mapped to a common DRB, it is FFS how to define the “aggregated DRB </a:t>
            </a:r>
            <a:r>
              <a:rPr lang="en-US" altLang="ja-JP" sz="2000" dirty="0" err="1">
                <a:solidFill>
                  <a:srgbClr val="0070C0"/>
                </a:solidFill>
              </a:rPr>
              <a:t>QoS</a:t>
            </a:r>
            <a:r>
              <a:rPr lang="en-US" altLang="ja-JP" sz="2000" dirty="0">
                <a:solidFill>
                  <a:srgbClr val="0070C0"/>
                </a:solidFill>
              </a:rPr>
              <a:t> profile” (up to vendor-specific implementation and/or by defining policies that can be set by operators?).</a:t>
            </a:r>
          </a:p>
          <a:p>
            <a:pPr lvl="1"/>
            <a:r>
              <a:rPr lang="en-US" altLang="ja-JP" sz="2000" dirty="0" smtClean="0">
                <a:solidFill>
                  <a:srgbClr val="0070C0"/>
                </a:solidFill>
              </a:rPr>
              <a:t>Note </a:t>
            </a:r>
            <a:r>
              <a:rPr lang="en-US" altLang="ja-JP" sz="2000" dirty="0">
                <a:solidFill>
                  <a:srgbClr val="0070C0"/>
                </a:solidFill>
              </a:rPr>
              <a:t>3: Even if allowed according to TS 38.300, the mapping of </a:t>
            </a:r>
            <a:r>
              <a:rPr lang="en-US" altLang="ja-JP" sz="2000" dirty="0" err="1">
                <a:solidFill>
                  <a:srgbClr val="0070C0"/>
                </a:solidFill>
              </a:rPr>
              <a:t>QoS</a:t>
            </a:r>
            <a:r>
              <a:rPr lang="en-US" altLang="ja-JP" sz="2000" dirty="0">
                <a:solidFill>
                  <a:srgbClr val="0070C0"/>
                </a:solidFill>
              </a:rPr>
              <a:t> flows with totally diverging </a:t>
            </a:r>
            <a:r>
              <a:rPr lang="en-US" altLang="ja-JP" sz="2000" dirty="0" err="1">
                <a:solidFill>
                  <a:srgbClr val="0070C0"/>
                </a:solidFill>
              </a:rPr>
              <a:t>QoS</a:t>
            </a:r>
            <a:r>
              <a:rPr lang="en-US" altLang="ja-JP" sz="2000" dirty="0">
                <a:solidFill>
                  <a:srgbClr val="0070C0"/>
                </a:solidFill>
              </a:rPr>
              <a:t> characteristics should be suppressible by suitable policies in the CU.</a:t>
            </a:r>
          </a:p>
          <a:p>
            <a:r>
              <a:rPr lang="en-US" altLang="ja-JP" sz="2400" dirty="0" smtClean="0">
                <a:solidFill>
                  <a:srgbClr val="00B050"/>
                </a:solidFill>
              </a:rPr>
              <a:t>The </a:t>
            </a:r>
            <a:r>
              <a:rPr lang="en-US" altLang="ja-JP" sz="2400" dirty="0">
                <a:solidFill>
                  <a:srgbClr val="00B050"/>
                </a:solidFill>
              </a:rPr>
              <a:t>CU signals the “aggregated DRB </a:t>
            </a:r>
            <a:r>
              <a:rPr lang="en-US" altLang="ja-JP" sz="2400" dirty="0" err="1">
                <a:solidFill>
                  <a:srgbClr val="00B050"/>
                </a:solidFill>
              </a:rPr>
              <a:t>QoS</a:t>
            </a:r>
            <a:r>
              <a:rPr lang="en-US" altLang="ja-JP" sz="2400" dirty="0">
                <a:solidFill>
                  <a:srgbClr val="00B050"/>
                </a:solidFill>
              </a:rPr>
              <a:t> profile” for the DRB to the DU. </a:t>
            </a:r>
            <a:endParaRPr lang="en-US" altLang="ja-JP" sz="2400" dirty="0" smtClean="0">
              <a:solidFill>
                <a:srgbClr val="00B050"/>
              </a:solidFill>
            </a:endParaRPr>
          </a:p>
          <a:p>
            <a:r>
              <a:rPr lang="en-US" altLang="ja-JP" sz="2400" dirty="0" smtClean="0">
                <a:solidFill>
                  <a:srgbClr val="00B050"/>
                </a:solidFill>
              </a:rPr>
              <a:t>This </a:t>
            </a:r>
            <a:r>
              <a:rPr lang="en-US" altLang="ja-JP" sz="2400" dirty="0">
                <a:solidFill>
                  <a:srgbClr val="00B050"/>
                </a:solidFill>
              </a:rPr>
              <a:t>information </a:t>
            </a:r>
            <a:r>
              <a:rPr lang="en-US" altLang="ja-JP" sz="2400" u="sng" dirty="0" smtClean="0">
                <a:solidFill>
                  <a:srgbClr val="0070C0"/>
                </a:solidFill>
              </a:rPr>
              <a:t>may </a:t>
            </a:r>
            <a:r>
              <a:rPr lang="en-US" altLang="ja-JP" sz="2400" u="sng" dirty="0">
                <a:solidFill>
                  <a:srgbClr val="0070C0"/>
                </a:solidFill>
              </a:rPr>
              <a:t>be optionally </a:t>
            </a:r>
            <a:r>
              <a:rPr lang="en-US" altLang="ja-JP" sz="2400" dirty="0" smtClean="0">
                <a:solidFill>
                  <a:srgbClr val="0070C0"/>
                </a:solidFill>
              </a:rPr>
              <a:t>(alt: </a:t>
            </a:r>
            <a:r>
              <a:rPr lang="en-US" altLang="ja-JP" sz="2400" u="sng" dirty="0" smtClean="0">
                <a:solidFill>
                  <a:srgbClr val="0070C0"/>
                </a:solidFill>
              </a:rPr>
              <a:t>is</a:t>
            </a:r>
            <a:r>
              <a:rPr lang="en-US" altLang="ja-JP" sz="2400" dirty="0" smtClean="0">
                <a:solidFill>
                  <a:srgbClr val="0070C0"/>
                </a:solidFill>
              </a:rPr>
              <a:t>) </a:t>
            </a:r>
            <a:r>
              <a:rPr lang="en-US" altLang="ja-JP" sz="2400" dirty="0" smtClean="0">
                <a:solidFill>
                  <a:srgbClr val="00B050"/>
                </a:solidFill>
              </a:rPr>
              <a:t>accompanied </a:t>
            </a:r>
            <a:r>
              <a:rPr lang="en-US" altLang="ja-JP" sz="2400" dirty="0">
                <a:solidFill>
                  <a:srgbClr val="00B050"/>
                </a:solidFill>
              </a:rPr>
              <a:t>by the </a:t>
            </a:r>
            <a:r>
              <a:rPr lang="en-US" altLang="ja-JP" sz="2400" dirty="0" err="1">
                <a:solidFill>
                  <a:srgbClr val="00B050"/>
                </a:solidFill>
              </a:rPr>
              <a:t>QoS</a:t>
            </a:r>
            <a:r>
              <a:rPr lang="en-US" altLang="ja-JP" sz="2400" dirty="0">
                <a:solidFill>
                  <a:srgbClr val="00B050"/>
                </a:solidFill>
              </a:rPr>
              <a:t> profiles of the </a:t>
            </a:r>
            <a:r>
              <a:rPr lang="en-US" altLang="ja-JP" sz="2400" dirty="0" err="1">
                <a:solidFill>
                  <a:srgbClr val="00B050"/>
                </a:solidFill>
              </a:rPr>
              <a:t>QoS</a:t>
            </a:r>
            <a:r>
              <a:rPr lang="en-US" altLang="ja-JP" sz="2400" dirty="0">
                <a:solidFill>
                  <a:srgbClr val="00B050"/>
                </a:solidFill>
              </a:rPr>
              <a:t> flows mapped to that DRB.</a:t>
            </a:r>
          </a:p>
          <a:p>
            <a:pPr lvl="1"/>
            <a:r>
              <a:rPr lang="en-US" altLang="ja-JP" sz="2000" dirty="0" smtClean="0">
                <a:solidFill>
                  <a:srgbClr val="0070C0"/>
                </a:solidFill>
              </a:rPr>
              <a:t>Note </a:t>
            </a:r>
            <a:r>
              <a:rPr lang="en-US" altLang="ja-JP" sz="2000" dirty="0">
                <a:solidFill>
                  <a:srgbClr val="0070C0"/>
                </a:solidFill>
              </a:rPr>
              <a:t>4: Optional as in the case of a one-to-one mapping this information would be redundant.</a:t>
            </a:r>
          </a:p>
          <a:p>
            <a:r>
              <a:rPr lang="en-US" altLang="ja-JP" sz="2400" dirty="0" smtClean="0">
                <a:solidFill>
                  <a:srgbClr val="00B050"/>
                </a:solidFill>
              </a:rPr>
              <a:t>Admission </a:t>
            </a:r>
            <a:r>
              <a:rPr lang="en-US" altLang="ja-JP" sz="2400" dirty="0">
                <a:solidFill>
                  <a:srgbClr val="00B050"/>
                </a:solidFill>
              </a:rPr>
              <a:t>control is under responsibility of the DU based on DRB </a:t>
            </a:r>
            <a:r>
              <a:rPr lang="en-US" altLang="ja-JP" sz="2400" dirty="0" smtClean="0">
                <a:solidFill>
                  <a:srgbClr val="00B050"/>
                </a:solidFill>
              </a:rPr>
              <a:t>level.</a:t>
            </a:r>
          </a:p>
          <a:p>
            <a:r>
              <a:rPr lang="en-US" altLang="ja-JP" sz="2400" dirty="0" smtClean="0">
                <a:solidFill>
                  <a:srgbClr val="00B050"/>
                </a:solidFill>
              </a:rPr>
              <a:t>Taking </a:t>
            </a:r>
            <a:r>
              <a:rPr lang="en-US" altLang="ja-JP" sz="2400" dirty="0">
                <a:solidFill>
                  <a:srgbClr val="00B050"/>
                </a:solidFill>
              </a:rPr>
              <a:t>the instantaneous resource allocation into account the DU may reject the DRB, may accept the DRB with the “aggregated DRB </a:t>
            </a:r>
            <a:r>
              <a:rPr lang="en-US" altLang="ja-JP" sz="2400" dirty="0" err="1">
                <a:solidFill>
                  <a:srgbClr val="00B050"/>
                </a:solidFill>
              </a:rPr>
              <a:t>QoS</a:t>
            </a:r>
            <a:r>
              <a:rPr lang="en-US" altLang="ja-JP" sz="2400" dirty="0">
                <a:solidFill>
                  <a:srgbClr val="00B050"/>
                </a:solidFill>
              </a:rPr>
              <a:t> profile” </a:t>
            </a:r>
            <a:r>
              <a:rPr lang="en-US" altLang="ja-JP" sz="2400" dirty="0">
                <a:solidFill>
                  <a:srgbClr val="FF0000"/>
                </a:solidFill>
              </a:rPr>
              <a:t>or may choose another profile, which may be different from CU’s choice. </a:t>
            </a:r>
            <a:endParaRPr lang="en-US" altLang="ja-JP" sz="2400" dirty="0" smtClean="0">
              <a:solidFill>
                <a:srgbClr val="FF0000"/>
              </a:solidFill>
            </a:endParaRPr>
          </a:p>
          <a:p>
            <a:r>
              <a:rPr lang="en-US" altLang="ja-JP" sz="2400" dirty="0" smtClean="0">
                <a:solidFill>
                  <a:srgbClr val="FF0000"/>
                </a:solidFill>
              </a:rPr>
              <a:t>In </a:t>
            </a:r>
            <a:r>
              <a:rPr lang="en-US" altLang="ja-JP" sz="2400" dirty="0">
                <a:solidFill>
                  <a:srgbClr val="FF0000"/>
                </a:solidFill>
              </a:rPr>
              <a:t>the latter case the DU will signal the chosen “aggregated DRB </a:t>
            </a:r>
            <a:r>
              <a:rPr lang="en-US" altLang="ja-JP" sz="2400" dirty="0" err="1">
                <a:solidFill>
                  <a:srgbClr val="FF0000"/>
                </a:solidFill>
              </a:rPr>
              <a:t>QoS</a:t>
            </a:r>
            <a:r>
              <a:rPr lang="en-US" altLang="ja-JP" sz="2400" dirty="0">
                <a:solidFill>
                  <a:srgbClr val="FF0000"/>
                </a:solidFill>
              </a:rPr>
              <a:t> profile” to the </a:t>
            </a:r>
            <a:r>
              <a:rPr lang="en-US" altLang="ja-JP" sz="2400" dirty="0" smtClean="0">
                <a:solidFill>
                  <a:srgbClr val="FF0000"/>
                </a:solidFill>
              </a:rPr>
              <a:t>CU. This </a:t>
            </a:r>
            <a:r>
              <a:rPr lang="en-US" altLang="ja-JP" sz="2400" dirty="0">
                <a:solidFill>
                  <a:srgbClr val="FF0000"/>
                </a:solidFill>
              </a:rPr>
              <a:t>means </a:t>
            </a:r>
            <a:r>
              <a:rPr lang="en-US" altLang="ja-JP" sz="2400" dirty="0" smtClean="0">
                <a:solidFill>
                  <a:srgbClr val="FF0000"/>
                </a:solidFill>
              </a:rPr>
              <a:t>the </a:t>
            </a:r>
            <a:r>
              <a:rPr lang="en-US" altLang="ja-JP" sz="2400" dirty="0">
                <a:solidFill>
                  <a:srgbClr val="FF0000"/>
                </a:solidFill>
              </a:rPr>
              <a:t>DU can trigger the CU with its feedback to map </a:t>
            </a:r>
            <a:r>
              <a:rPr lang="en-US" altLang="ja-JP" sz="2400" dirty="0" smtClean="0">
                <a:solidFill>
                  <a:srgbClr val="FF0000"/>
                </a:solidFill>
              </a:rPr>
              <a:t>e.g. only </a:t>
            </a:r>
            <a:r>
              <a:rPr lang="en-US" altLang="ja-JP" sz="2400" dirty="0">
                <a:solidFill>
                  <a:srgbClr val="FF0000"/>
                </a:solidFill>
              </a:rPr>
              <a:t>a pre-selected number of flows to the </a:t>
            </a:r>
            <a:r>
              <a:rPr lang="en-US" altLang="ja-JP" sz="2400" dirty="0" smtClean="0">
                <a:solidFill>
                  <a:srgbClr val="FF0000"/>
                </a:solidFill>
              </a:rPr>
              <a:t>DRB.</a:t>
            </a:r>
          </a:p>
          <a:p>
            <a:r>
              <a:rPr lang="en-US" altLang="ja-JP" sz="2400" dirty="0" smtClean="0">
                <a:solidFill>
                  <a:srgbClr val="FF0000"/>
                </a:solidFill>
              </a:rPr>
              <a:t>Has the CU </a:t>
            </a:r>
            <a:r>
              <a:rPr lang="en-US" altLang="ja-JP" sz="2400" dirty="0">
                <a:solidFill>
                  <a:srgbClr val="FF0000"/>
                </a:solidFill>
              </a:rPr>
              <a:t>to </a:t>
            </a:r>
            <a:r>
              <a:rPr lang="en-US" altLang="ja-JP" sz="2400" dirty="0" smtClean="0">
                <a:solidFill>
                  <a:srgbClr val="FF0000"/>
                </a:solidFill>
              </a:rPr>
              <a:t>follow DU’s feedback or can it reject</a:t>
            </a:r>
            <a:r>
              <a:rPr lang="en-US" altLang="ja-JP" sz="2400" dirty="0">
                <a:solidFill>
                  <a:srgbClr val="FF0000"/>
                </a:solidFill>
              </a:rPr>
              <a:t> </a:t>
            </a:r>
            <a:r>
              <a:rPr lang="en-US" altLang="ja-JP" sz="2400" dirty="0" smtClean="0">
                <a:solidFill>
                  <a:srgbClr val="FF0000"/>
                </a:solidFill>
              </a:rPr>
              <a:t>it?</a:t>
            </a:r>
            <a:endParaRPr lang="en-US" altLang="ja-JP" sz="2400" dirty="0">
              <a:solidFill>
                <a:srgbClr val="FF0000"/>
              </a:solidFill>
            </a:endParaRPr>
          </a:p>
        </p:txBody>
      </p:sp>
    </p:spTree>
    <p:extLst>
      <p:ext uri="{BB962C8B-B14F-4D97-AF65-F5344CB8AC3E}">
        <p14:creationId xmlns:p14="http://schemas.microsoft.com/office/powerpoint/2010/main" val="14706031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sz="3200" dirty="0" smtClean="0"/>
              <a:t>Next steps</a:t>
            </a:r>
            <a:endParaRPr kumimoji="1" lang="ja-JP" altLang="en-US" sz="3200" dirty="0"/>
          </a:p>
        </p:txBody>
      </p:sp>
      <p:sp>
        <p:nvSpPr>
          <p:cNvPr id="3" name="コンテンツ プレースホルダー 2"/>
          <p:cNvSpPr>
            <a:spLocks noGrp="1"/>
          </p:cNvSpPr>
          <p:nvPr>
            <p:ph idx="1"/>
          </p:nvPr>
        </p:nvSpPr>
        <p:spPr>
          <a:xfrm>
            <a:off x="457200" y="1600200"/>
            <a:ext cx="8229600" cy="5069160"/>
          </a:xfrm>
        </p:spPr>
        <p:txBody>
          <a:bodyPr>
            <a:normAutofit/>
          </a:bodyPr>
          <a:lstStyle/>
          <a:p>
            <a:r>
              <a:rPr kumimoji="1" lang="en-US" altLang="ja-JP" sz="2400" dirty="0" smtClean="0"/>
              <a:t>Continue in RAN3#99bis to discuss the </a:t>
            </a:r>
            <a:r>
              <a:rPr lang="en-US" altLang="ja-JP" sz="2400" dirty="0" smtClean="0"/>
              <a:t>required procedures for </a:t>
            </a:r>
            <a:r>
              <a:rPr lang="en-US" altLang="ja-JP" sz="2400" dirty="0" err="1" smtClean="0"/>
              <a:t>QoS</a:t>
            </a:r>
            <a:r>
              <a:rPr lang="en-US" altLang="ja-JP" sz="2400" dirty="0" smtClean="0"/>
              <a:t> handling between CU and DU.</a:t>
            </a:r>
            <a:endParaRPr lang="en-US" altLang="ja-JP" sz="1600" dirty="0"/>
          </a:p>
          <a:p>
            <a:r>
              <a:rPr lang="en-US" altLang="ja-JP" sz="2400" dirty="0" smtClean="0"/>
              <a:t>Clarify open issues:</a:t>
            </a:r>
          </a:p>
          <a:p>
            <a:pPr lvl="1"/>
            <a:r>
              <a:rPr lang="en-US" altLang="ja-JP" sz="2000" dirty="0" smtClean="0"/>
              <a:t>Delivery of </a:t>
            </a:r>
            <a:r>
              <a:rPr lang="en-US" altLang="ja-JP" sz="2000" dirty="0" err="1" smtClean="0"/>
              <a:t>QoS</a:t>
            </a:r>
            <a:r>
              <a:rPr lang="en-US" altLang="ja-JP" sz="2000" dirty="0" smtClean="0"/>
              <a:t> info per </a:t>
            </a:r>
            <a:r>
              <a:rPr lang="en-US" altLang="ja-JP" sz="2000" dirty="0" err="1" smtClean="0"/>
              <a:t>QoS</a:t>
            </a:r>
            <a:r>
              <a:rPr lang="en-US" altLang="ja-JP" sz="2000" dirty="0" smtClean="0"/>
              <a:t> flow for each flow in the DRB from CU to DU as mandatory or optional feature?</a:t>
            </a:r>
          </a:p>
          <a:p>
            <a:pPr lvl="1"/>
            <a:r>
              <a:rPr lang="en-US" altLang="ja-JP" sz="2000" dirty="0" smtClean="0"/>
              <a:t>Is the DU allowed to propose a modified </a:t>
            </a:r>
            <a:r>
              <a:rPr lang="en-US" altLang="ja-JP" sz="2000" dirty="0"/>
              <a:t>“aggregated DRB </a:t>
            </a:r>
            <a:r>
              <a:rPr lang="en-US" altLang="ja-JP" sz="2000" dirty="0" err="1"/>
              <a:t>QoS</a:t>
            </a:r>
            <a:r>
              <a:rPr lang="en-US" altLang="ja-JP" sz="2000" dirty="0"/>
              <a:t> profile” </a:t>
            </a:r>
            <a:r>
              <a:rPr lang="en-US" altLang="ja-JP" sz="2000" dirty="0" smtClean="0"/>
              <a:t>back to </a:t>
            </a:r>
            <a:r>
              <a:rPr lang="en-US" altLang="ja-JP" sz="2000" dirty="0" smtClean="0"/>
              <a:t>CU?</a:t>
            </a:r>
            <a:endParaRPr lang="en-US" altLang="ja-JP" sz="2000" dirty="0" smtClean="0"/>
          </a:p>
          <a:p>
            <a:pPr lvl="1"/>
            <a:r>
              <a:rPr lang="en-US" altLang="ja-JP" sz="2000" dirty="0" smtClean="0"/>
              <a:t>Has the CU </a:t>
            </a:r>
            <a:r>
              <a:rPr lang="en-US" altLang="ja-JP" sz="2000" dirty="0"/>
              <a:t>to follow DU’s feedback or can it reject it</a:t>
            </a:r>
            <a:r>
              <a:rPr lang="en-US" altLang="ja-JP" sz="2000" dirty="0" smtClean="0"/>
              <a:t>?</a:t>
            </a:r>
          </a:p>
          <a:p>
            <a:pPr lvl="1"/>
            <a:r>
              <a:rPr lang="en-US" altLang="ja-JP" sz="2000" dirty="0" smtClean="0"/>
              <a:t>How to define an “aggregated </a:t>
            </a:r>
            <a:r>
              <a:rPr lang="en-US" altLang="ja-JP" sz="2000" dirty="0"/>
              <a:t>DRB </a:t>
            </a:r>
            <a:r>
              <a:rPr lang="en-US" altLang="ja-JP" sz="2000" dirty="0" err="1"/>
              <a:t>QoS</a:t>
            </a:r>
            <a:r>
              <a:rPr lang="en-US" altLang="ja-JP" sz="2000" dirty="0"/>
              <a:t> profile</a:t>
            </a:r>
            <a:r>
              <a:rPr lang="en-US" altLang="ja-JP" sz="2000" dirty="0" smtClean="0"/>
              <a:t>”?</a:t>
            </a:r>
            <a:endParaRPr lang="en-US" altLang="ja-JP" sz="2000" dirty="0" smtClean="0"/>
          </a:p>
          <a:p>
            <a:r>
              <a:rPr lang="en-US" altLang="ja-JP" sz="2400" dirty="0" smtClean="0"/>
              <a:t>Following issues still to be considered (if there is an impact):</a:t>
            </a:r>
            <a:endParaRPr lang="en-US" altLang="ja-JP" sz="2400" dirty="0"/>
          </a:p>
          <a:p>
            <a:pPr lvl="1"/>
            <a:r>
              <a:rPr lang="en-US" altLang="ja-JP" sz="2000" dirty="0" smtClean="0"/>
              <a:t>Implications </a:t>
            </a:r>
            <a:r>
              <a:rPr lang="en-US" altLang="ja-JP" sz="2000" dirty="0"/>
              <a:t>in terms of inter-vendor interoperability?</a:t>
            </a:r>
          </a:p>
          <a:p>
            <a:pPr lvl="1"/>
            <a:r>
              <a:rPr lang="en-US" altLang="ja-JP" sz="2000" dirty="0"/>
              <a:t>I</a:t>
            </a:r>
            <a:r>
              <a:rPr lang="en-US" altLang="ja-JP" sz="2000" dirty="0" smtClean="0"/>
              <a:t>mplications </a:t>
            </a:r>
            <a:r>
              <a:rPr lang="en-US" altLang="ja-JP" sz="2000" dirty="0"/>
              <a:t>w.r.t. ULLC, fast-changing radio environment and centralized </a:t>
            </a:r>
            <a:r>
              <a:rPr lang="en-US" altLang="ja-JP" sz="2000" dirty="0" smtClean="0"/>
              <a:t>CU</a:t>
            </a:r>
            <a:endParaRPr lang="en-US" altLang="ja-JP" sz="2000" dirty="0" smtClean="0"/>
          </a:p>
          <a:p>
            <a:pPr lvl="1"/>
            <a:endParaRPr lang="en-US" altLang="ja-JP" sz="2000" dirty="0" smtClean="0"/>
          </a:p>
          <a:p>
            <a:pPr lvl="1"/>
            <a:endParaRPr lang="en-US" altLang="ja-JP" sz="2000" dirty="0" smtClean="0"/>
          </a:p>
        </p:txBody>
      </p:sp>
    </p:spTree>
    <p:extLst>
      <p:ext uri="{BB962C8B-B14F-4D97-AF65-F5344CB8AC3E}">
        <p14:creationId xmlns:p14="http://schemas.microsoft.com/office/powerpoint/2010/main" val="256793342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702</Words>
  <Application>Microsoft Office PowerPoint</Application>
  <PresentationFormat>On-screen Show (4:3)</PresentationFormat>
  <Paragraphs>47</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ＭＳ Ｐゴシック</vt:lpstr>
      <vt:lpstr>Arial</vt:lpstr>
      <vt:lpstr>Calibri</vt:lpstr>
      <vt:lpstr>ＭＳ 明朝</vt:lpstr>
      <vt:lpstr>Times New Roman</vt:lpstr>
      <vt:lpstr>Office ​​テーマ</vt:lpstr>
      <vt:lpstr>Summary of offline discussion on QoS handling</vt:lpstr>
      <vt:lpstr>Tasked work for Come-Back # 63</vt:lpstr>
      <vt:lpstr>Point of discussion</vt:lpstr>
      <vt:lpstr>Discussion status: Common understanding / Disagreements / To be discussed</vt:lpstr>
      <vt:lpstr>Next steps</vt:lpstr>
    </vt:vector>
  </TitlesOfParts>
  <Company>株式会社エヌ・ティ・ティ・ドコモ</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Mobility with NW slicing</dc:title>
  <dc:creator>NTT DCM r3</dc:creator>
  <cp:lastModifiedBy>Zimmermann.Gerd</cp:lastModifiedBy>
  <cp:revision>54</cp:revision>
  <dcterms:created xsi:type="dcterms:W3CDTF">2018-01-24T16:56:07Z</dcterms:created>
  <dcterms:modified xsi:type="dcterms:W3CDTF">2018-03-02T13:05:15Z</dcterms:modified>
</cp:coreProperties>
</file>