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7" r:id="rId4"/>
    <p:sldId id="266" r:id="rId5"/>
    <p:sldId id="263" r:id="rId6"/>
    <p:sldId id="268" r:id="rId7"/>
    <p:sldId id="269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013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C8D38-E552-4E52-919D-64BEF3237689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670F0-7AAD-4020-A29D-D5E0589C93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8133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1166B-A5E3-4DBA-9CC3-472E15BB9E5F}" type="datetime1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4855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B3BC6-F20D-46AD-81AE-7326A4D0F056}" type="datetime1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4352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AB4AC-0D49-40D5-AEB9-8E2AB5848B63}" type="datetime1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3148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6291A-AAE6-46DD-9E03-AF2AB1DB1E36}" type="datetime1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838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ED7CE-D92B-4108-8E64-B619AF4BB8C2}" type="datetime1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7579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88E1F-FFAA-4E94-9C42-B79952E78571}" type="datetime1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0117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F4FD-E11E-4FAA-B8EC-BC6FC8F4F7D9}" type="datetime1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3145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DA5DE-B73F-4BA4-975A-B09A0B123768}" type="datetime1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6598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27DBE-4ABA-41BF-83C8-09DBD485E404}" type="datetime1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103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4E6C6-5CAA-46AC-ACFB-F7D9769CA084}" type="datetime1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7245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BB43E-4648-441B-BB54-565491599996}" type="datetime1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2101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C8A65-EE99-44A6-998F-3C48DF300112}" type="datetime1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7765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Meetings_3GPP_SYNC/RAN3/Inbox/Docs/R3-180606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Summary of offline discussion on User Inactivity Monitoring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308304" y="4462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Draft R3-181405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5496" y="44624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3GPP TSG RAN WG3 #99 meeting</a:t>
            </a:r>
          </a:p>
          <a:p>
            <a:r>
              <a:rPr kumimoji="1" lang="en-US" altLang="ja-JP" dirty="0" smtClean="0"/>
              <a:t>February 26</a:t>
            </a:r>
            <a:r>
              <a:rPr kumimoji="1" lang="en-US" altLang="ja-JP" baseline="30000" dirty="0" smtClean="0"/>
              <a:t>th</a:t>
            </a:r>
            <a:r>
              <a:rPr kumimoji="1" lang="en-US" altLang="ja-JP" dirty="0" smtClean="0"/>
              <a:t> – March 2</a:t>
            </a:r>
            <a:r>
              <a:rPr kumimoji="1" lang="en-US" altLang="ja-JP" baseline="30000" dirty="0" smtClean="0"/>
              <a:t>nd</a:t>
            </a:r>
            <a:r>
              <a:rPr kumimoji="1" lang="en-US" altLang="ja-JP" dirty="0" smtClean="0"/>
              <a:t>, 2018   Athens, Greece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5211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 smtClean="0"/>
              <a:t>Tasked work for come back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b="1" dirty="0">
                <a:solidFill>
                  <a:srgbClr val="FF00FF"/>
                </a:solidFill>
                <a:ea typeface="ＭＳ 明朝"/>
                <a:cs typeface="Times New Roman"/>
              </a:rPr>
              <a:t>CB: # </a:t>
            </a:r>
            <a:r>
              <a:rPr lang="en-US" altLang="ja-JP" sz="2400" b="1" dirty="0" smtClean="0">
                <a:solidFill>
                  <a:srgbClr val="FF00FF"/>
                </a:solidFill>
                <a:ea typeface="ＭＳ 明朝"/>
                <a:cs typeface="Times New Roman"/>
              </a:rPr>
              <a:t>21_UserInactivityMonitoring</a:t>
            </a:r>
            <a:endParaRPr lang="ja-JP" altLang="ja-JP" sz="3600" dirty="0">
              <a:ea typeface="ＭＳ 明朝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b="1" dirty="0" smtClean="0">
                <a:solidFill>
                  <a:srgbClr val="FF00FF"/>
                </a:solidFill>
                <a:ea typeface="ＭＳ 明朝"/>
                <a:cs typeface="Times New Roman"/>
              </a:rPr>
              <a:t>- where is user inactivity monitoring located?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b="1" dirty="0" smtClean="0">
                <a:solidFill>
                  <a:srgbClr val="FF00FF"/>
                </a:solidFill>
                <a:ea typeface="ＭＳ 明朝"/>
                <a:cs typeface="Times New Roman"/>
              </a:rPr>
              <a:t>- is user inactivity reporting needed?</a:t>
            </a:r>
            <a:endParaRPr lang="ja-JP" altLang="ja-JP" sz="3600" dirty="0">
              <a:ea typeface="ＭＳ 明朝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b="1" dirty="0">
                <a:solidFill>
                  <a:srgbClr val="FF00FF"/>
                </a:solidFill>
                <a:ea typeface="ＭＳ 明朝"/>
                <a:cs typeface="Times New Roman"/>
              </a:rPr>
              <a:t>- </a:t>
            </a:r>
            <a:r>
              <a:rPr lang="en-US" altLang="ja-JP" sz="2400" b="1" dirty="0" smtClean="0">
                <a:solidFill>
                  <a:srgbClr val="FF00FF"/>
                </a:solidFill>
                <a:ea typeface="ＭＳ 明朝"/>
                <a:cs typeface="Times New Roman"/>
              </a:rPr>
              <a:t>merge discussion from 1315, 1193, 1194 as needed and agreeable</a:t>
            </a:r>
            <a:endParaRPr lang="ja-JP" altLang="ja-JP" sz="3600" dirty="0">
              <a:ea typeface="ＭＳ 明朝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b="1" dirty="0">
                <a:solidFill>
                  <a:srgbClr val="FF00FF"/>
                </a:solidFill>
                <a:ea typeface="ＭＳ 明朝"/>
                <a:cs typeface="Times New Roman"/>
              </a:rPr>
              <a:t>- </a:t>
            </a:r>
            <a:r>
              <a:rPr lang="en-US" altLang="ja-JP" sz="2400" b="1" dirty="0" smtClean="0">
                <a:solidFill>
                  <a:srgbClr val="FF00FF"/>
                </a:solidFill>
                <a:ea typeface="ＭＳ 明朝"/>
                <a:cs typeface="Times New Roman"/>
              </a:rPr>
              <a:t>capture comments from online disc</a:t>
            </a:r>
            <a:endParaRPr lang="ja-JP" altLang="ja-JP" sz="3600" dirty="0">
              <a:ea typeface="ＭＳ 明朝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dirty="0">
                <a:solidFill>
                  <a:srgbClr val="000000"/>
                </a:solidFill>
                <a:ea typeface="ＭＳ 明朝"/>
                <a:cs typeface="Times New Roman"/>
              </a:rPr>
              <a:t>(NTT)</a:t>
            </a:r>
            <a:endParaRPr lang="ja-JP" altLang="ja-JP" sz="3600" dirty="0">
              <a:ea typeface="ＭＳ 明朝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dirty="0">
                <a:ea typeface="ＭＳ 明朝"/>
                <a:cs typeface="Times New Roman"/>
              </a:rPr>
              <a:t>Summary of </a:t>
            </a:r>
            <a:r>
              <a:rPr lang="en-US" altLang="ja-JP" sz="2400" dirty="0" smtClean="0">
                <a:ea typeface="ＭＳ 明朝"/>
                <a:cs typeface="Times New Roman"/>
              </a:rPr>
              <a:t>offline discussion </a:t>
            </a:r>
            <a:r>
              <a:rPr lang="en-US" altLang="ja-JP" sz="2400" u="sng" dirty="0" smtClean="0">
                <a:solidFill>
                  <a:srgbClr val="0000FF"/>
                </a:solidFill>
                <a:ea typeface="ＭＳ 明朝"/>
                <a:cs typeface="Times New Roman"/>
                <a:hlinkClick r:id="rId2" action="ppaction://hlinkfile"/>
              </a:rPr>
              <a:t>R3-181405</a:t>
            </a:r>
            <a:endParaRPr lang="ja-JP" altLang="ja-JP" sz="3600" dirty="0">
              <a:ea typeface="ＭＳ 明朝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kumimoji="1" lang="ja-JP" altLang="en-US" sz="2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511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 smtClean="0"/>
              <a:t>Location and need of reporting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000" dirty="0" smtClean="0"/>
              <a:t>2 </a:t>
            </a:r>
            <a:r>
              <a:rPr lang="en-US" altLang="ja-JP" sz="2000" dirty="0" smtClean="0"/>
              <a:t>possible locations of user inactivity monitoring: CU(-UP) or DU</a:t>
            </a:r>
          </a:p>
          <a:p>
            <a:r>
              <a:rPr lang="en-US" altLang="ja-JP" sz="2000" dirty="0" smtClean="0"/>
              <a:t>User inactivity needs to be known at CU(-CP) to trigger appropriate connection control (e.g. sending UE to suspend, inactive, idle)</a:t>
            </a:r>
          </a:p>
          <a:p>
            <a:pPr lvl="1"/>
            <a:r>
              <a:rPr lang="en-US" altLang="ja-JP" sz="1800" dirty="0" smtClean="0"/>
              <a:t>For EN-DC, user inactivity will then be made known to </a:t>
            </a:r>
            <a:r>
              <a:rPr lang="en-US" altLang="ja-JP" sz="1800" dirty="0" err="1" smtClean="0"/>
              <a:t>eNB</a:t>
            </a:r>
            <a:r>
              <a:rPr lang="en-US" altLang="ja-JP" sz="1800" dirty="0" smtClean="0"/>
              <a:t> from CU(-CP) via e.g. X2 SENB RELEASE REQUIRED</a:t>
            </a:r>
          </a:p>
          <a:p>
            <a:r>
              <a:rPr lang="en-US" altLang="ja-JP" sz="2000" dirty="0" smtClean="0"/>
              <a:t>Need of user inactivity reporting depends on: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sz="1800" dirty="0" smtClean="0"/>
              <a:t>The location of user inactivity monitoring functionality (at CU(-UP) or DU)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sz="1800" dirty="0" smtClean="0"/>
              <a:t>The disaggregated </a:t>
            </a:r>
            <a:r>
              <a:rPr lang="en-US" altLang="ja-JP" sz="1800" dirty="0" err="1" smtClean="0"/>
              <a:t>gNB</a:t>
            </a:r>
            <a:r>
              <a:rPr lang="en-US" altLang="ja-JP" sz="1800" dirty="0" smtClean="0"/>
              <a:t> scenario (split CU/DU or split CP-CP/CU-UP/DU)</a:t>
            </a:r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362328"/>
              </p:ext>
            </p:extLst>
          </p:nvPr>
        </p:nvGraphicFramePr>
        <p:xfrm>
          <a:off x="2411760" y="4365104"/>
          <a:ext cx="4236530" cy="2407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36828"/>
                <a:gridCol w="1357630"/>
                <a:gridCol w="1842072"/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u="sng" dirty="0" smtClean="0"/>
                        <a:t>Split</a:t>
                      </a:r>
                      <a:r>
                        <a:rPr kumimoji="1" lang="en-US" altLang="ja-JP" sz="1400" u="sng" baseline="0" dirty="0" smtClean="0"/>
                        <a:t> CU/DU</a:t>
                      </a:r>
                      <a:endParaRPr kumimoji="1" lang="en-US" altLang="ja-JP" sz="1400" u="sng" dirty="0" smtClean="0"/>
                    </a:p>
                    <a:p>
                      <a:pPr algn="ctr"/>
                      <a:endParaRPr kumimoji="1" lang="en-US" altLang="ja-JP" sz="1400" u="sng" dirty="0" smtClean="0"/>
                    </a:p>
                    <a:p>
                      <a:pPr algn="ctr"/>
                      <a:endParaRPr kumimoji="1" lang="en-US" altLang="ja-JP" sz="1400" dirty="0" smtClean="0"/>
                    </a:p>
                    <a:p>
                      <a:endParaRPr kumimoji="1" lang="en-US" altLang="ja-JP" sz="1400" dirty="0" smtClean="0"/>
                    </a:p>
                    <a:p>
                      <a:endParaRPr kumimoji="1" lang="en-US" altLang="ja-JP" sz="1400" dirty="0" smtClean="0"/>
                    </a:p>
                    <a:p>
                      <a:endParaRPr kumimoji="1" lang="ja-JP" altLang="en-US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u="sng" dirty="0" smtClean="0"/>
                        <a:t>Split CU-CP/CU-UP/DU</a:t>
                      </a:r>
                      <a:endParaRPr kumimoji="1" lang="en-US" altLang="ja-JP" sz="1400" dirty="0" smtClean="0"/>
                    </a:p>
                    <a:p>
                      <a:endParaRPr kumimoji="1" lang="en-US" altLang="ja-JP" sz="1400" dirty="0" smtClean="0"/>
                    </a:p>
                    <a:p>
                      <a:endParaRPr kumimoji="1" lang="en-US" altLang="ja-JP" sz="1400" dirty="0" smtClean="0"/>
                    </a:p>
                    <a:p>
                      <a:endParaRPr kumimoji="1" lang="en-US" altLang="ja-JP" sz="140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aseline="0" dirty="0" smtClean="0"/>
                        <a:t>Monitoring</a:t>
                      </a:r>
                    </a:p>
                    <a:p>
                      <a:pPr algn="ctr"/>
                      <a:r>
                        <a:rPr kumimoji="1" lang="en-US" altLang="ja-JP" sz="1400" baseline="0" dirty="0" smtClean="0"/>
                        <a:t>at CU(-UP)</a:t>
                      </a:r>
                      <a:endParaRPr kumimoji="1" lang="ja-JP" altLang="en-US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Reporting</a:t>
                      </a:r>
                    </a:p>
                    <a:p>
                      <a:pPr algn="ctr"/>
                      <a:r>
                        <a:rPr kumimoji="1" lang="en-US" altLang="ja-JP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not needed</a:t>
                      </a:r>
                      <a:endParaRPr kumimoji="1" lang="ja-JP" altLang="en-US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00B050"/>
                          </a:solidFill>
                        </a:rPr>
                        <a:t>Reporting</a:t>
                      </a:r>
                    </a:p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00B050"/>
                          </a:solidFill>
                        </a:rPr>
                        <a:t>needed on E1</a:t>
                      </a:r>
                      <a:endParaRPr kumimoji="1" lang="ja-JP" alt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Monitoring</a:t>
                      </a:r>
                    </a:p>
                    <a:p>
                      <a:pPr algn="ctr"/>
                      <a:r>
                        <a:rPr kumimoji="1" lang="en-US" altLang="ja-JP" sz="1400" dirty="0" smtClean="0"/>
                        <a:t>at DU</a:t>
                      </a:r>
                      <a:endParaRPr kumimoji="1" lang="ja-JP" altLang="en-US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0070C0"/>
                          </a:solidFill>
                        </a:rPr>
                        <a:t>Reporting</a:t>
                      </a:r>
                    </a:p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0070C0"/>
                          </a:solidFill>
                        </a:rPr>
                        <a:t>needed on F1-C</a:t>
                      </a:r>
                      <a:endParaRPr kumimoji="1" lang="ja-JP" altLang="en-US" sz="1400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0070C0"/>
                          </a:solidFill>
                        </a:rPr>
                        <a:t>Reporting</a:t>
                      </a:r>
                    </a:p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0070C0"/>
                          </a:solidFill>
                        </a:rPr>
                        <a:t>needed</a:t>
                      </a:r>
                      <a:r>
                        <a:rPr kumimoji="1" lang="en-US" altLang="ja-JP" sz="1400" baseline="0" dirty="0" smtClean="0">
                          <a:solidFill>
                            <a:srgbClr val="0070C0"/>
                          </a:solidFill>
                        </a:rPr>
                        <a:t> on F1-C</a:t>
                      </a:r>
                      <a:endParaRPr kumimoji="1" lang="ja-JP" altLang="en-US" sz="1400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角丸四角形 5"/>
          <p:cNvSpPr/>
          <p:nvPr/>
        </p:nvSpPr>
        <p:spPr>
          <a:xfrm>
            <a:off x="3923926" y="4797152"/>
            <a:ext cx="432048" cy="28803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>
                <a:solidFill>
                  <a:schemeClr val="tx1"/>
                </a:solidFill>
              </a:rPr>
              <a:t>CU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7" name="角丸四角形 6"/>
          <p:cNvSpPr/>
          <p:nvPr/>
        </p:nvSpPr>
        <p:spPr>
          <a:xfrm>
            <a:off x="3923926" y="5373216"/>
            <a:ext cx="432048" cy="28803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>
                <a:solidFill>
                  <a:schemeClr val="tx1"/>
                </a:solidFill>
              </a:rPr>
              <a:t>DU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cxnSp>
        <p:nvCxnSpPr>
          <p:cNvPr id="9" name="直線コネクタ 8"/>
          <p:cNvCxnSpPr>
            <a:stCxn id="6" idx="2"/>
            <a:endCxn id="7" idx="0"/>
          </p:cNvCxnSpPr>
          <p:nvPr/>
        </p:nvCxnSpPr>
        <p:spPr>
          <a:xfrm>
            <a:off x="4139950" y="5085184"/>
            <a:ext cx="0" cy="288032"/>
          </a:xfrm>
          <a:prstGeom prst="line">
            <a:avLst/>
          </a:prstGeom>
          <a:ln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/>
          <p:cNvSpPr txBox="1"/>
          <p:nvPr/>
        </p:nvSpPr>
        <p:spPr>
          <a:xfrm>
            <a:off x="4211958" y="5096217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 smtClean="0">
                <a:solidFill>
                  <a:srgbClr val="0070C0"/>
                </a:solidFill>
              </a:rPr>
              <a:t>F1-C</a:t>
            </a:r>
            <a:endParaRPr kumimoji="1" lang="ja-JP" altLang="en-US" sz="1200" dirty="0">
              <a:solidFill>
                <a:srgbClr val="0070C0"/>
              </a:solidFill>
            </a:endParaRPr>
          </a:p>
        </p:txBody>
      </p:sp>
      <p:sp>
        <p:nvSpPr>
          <p:cNvPr id="12" name="角丸四角形 11"/>
          <p:cNvSpPr/>
          <p:nvPr/>
        </p:nvSpPr>
        <p:spPr>
          <a:xfrm>
            <a:off x="5508104" y="5373216"/>
            <a:ext cx="432048" cy="28803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>
                <a:solidFill>
                  <a:schemeClr val="tx1"/>
                </a:solidFill>
              </a:rPr>
              <a:t>DU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cxnSp>
        <p:nvCxnSpPr>
          <p:cNvPr id="13" name="直線コネクタ 12"/>
          <p:cNvCxnSpPr>
            <a:stCxn id="15" idx="2"/>
            <a:endCxn id="12" idx="0"/>
          </p:cNvCxnSpPr>
          <p:nvPr/>
        </p:nvCxnSpPr>
        <p:spPr>
          <a:xfrm>
            <a:off x="5291634" y="5085184"/>
            <a:ext cx="432494" cy="288032"/>
          </a:xfrm>
          <a:prstGeom prst="line">
            <a:avLst/>
          </a:prstGeom>
          <a:ln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5580112" y="4653136"/>
            <a:ext cx="36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solidFill>
                  <a:srgbClr val="00B050"/>
                </a:solidFill>
              </a:rPr>
              <a:t>E</a:t>
            </a:r>
            <a:r>
              <a:rPr lang="en-US" altLang="ja-JP" sz="1200" dirty="0" smtClean="0">
                <a:solidFill>
                  <a:srgbClr val="00B050"/>
                </a:solidFill>
              </a:rPr>
              <a:t>1</a:t>
            </a:r>
            <a:endParaRPr kumimoji="1" lang="ja-JP" altLang="en-US" sz="1200" dirty="0">
              <a:solidFill>
                <a:srgbClr val="00B050"/>
              </a:solidFill>
            </a:endParaRPr>
          </a:p>
        </p:txBody>
      </p:sp>
      <p:sp>
        <p:nvSpPr>
          <p:cNvPr id="15" name="角丸四角形 14"/>
          <p:cNvSpPr/>
          <p:nvPr/>
        </p:nvSpPr>
        <p:spPr>
          <a:xfrm>
            <a:off x="5004048" y="4797152"/>
            <a:ext cx="575171" cy="28803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>
                <a:solidFill>
                  <a:schemeClr val="tx1"/>
                </a:solidFill>
              </a:rPr>
              <a:t>CU-CP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20" name="角丸四角形 19"/>
          <p:cNvSpPr/>
          <p:nvPr/>
        </p:nvSpPr>
        <p:spPr>
          <a:xfrm>
            <a:off x="5869037" y="4797152"/>
            <a:ext cx="608570" cy="28803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>
                <a:solidFill>
                  <a:schemeClr val="tx1"/>
                </a:solidFill>
              </a:rPr>
              <a:t>CU-UP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cxnSp>
        <p:nvCxnSpPr>
          <p:cNvPr id="23" name="直線コネクタ 22"/>
          <p:cNvCxnSpPr>
            <a:stCxn id="15" idx="3"/>
            <a:endCxn id="20" idx="1"/>
          </p:cNvCxnSpPr>
          <p:nvPr/>
        </p:nvCxnSpPr>
        <p:spPr>
          <a:xfrm>
            <a:off x="5579219" y="4941168"/>
            <a:ext cx="289818" cy="0"/>
          </a:xfrm>
          <a:prstGeom prst="line">
            <a:avLst/>
          </a:prstGeom>
          <a:ln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テキスト ボックス 25"/>
          <p:cNvSpPr txBox="1"/>
          <p:nvPr/>
        </p:nvSpPr>
        <p:spPr>
          <a:xfrm>
            <a:off x="5004048" y="5096217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 smtClean="0">
                <a:solidFill>
                  <a:srgbClr val="0070C0"/>
                </a:solidFill>
              </a:rPr>
              <a:t>F1-C</a:t>
            </a:r>
            <a:endParaRPr kumimoji="1" lang="ja-JP" altLang="en-US" sz="1200" dirty="0">
              <a:solidFill>
                <a:srgbClr val="0070C0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347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 smtClean="0"/>
              <a:t>Reasons to monitor at CU(-UP) or DU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600200"/>
            <a:ext cx="8352928" cy="5141168"/>
          </a:xfrm>
        </p:spPr>
        <p:txBody>
          <a:bodyPr>
            <a:normAutofit lnSpcReduction="10000"/>
          </a:bodyPr>
          <a:lstStyle/>
          <a:p>
            <a:r>
              <a:rPr kumimoji="1" lang="en-US" altLang="ja-JP" sz="2000" dirty="0" smtClean="0"/>
              <a:t>Reasons provided by proponents to monitor at CU(-UP)</a:t>
            </a:r>
          </a:p>
          <a:p>
            <a:pPr lvl="1"/>
            <a:r>
              <a:rPr kumimoji="1" lang="en-US" altLang="ja-JP" sz="1800" dirty="0" smtClean="0"/>
              <a:t>No reporting is needed for the split CU/DU case</a:t>
            </a:r>
          </a:p>
          <a:p>
            <a:pPr lvl="2"/>
            <a:r>
              <a:rPr lang="en-US" altLang="ja-JP" sz="1400" dirty="0" smtClean="0"/>
              <a:t>No signaling required for the split CU/DU case</a:t>
            </a:r>
          </a:p>
          <a:p>
            <a:pPr lvl="2"/>
            <a:r>
              <a:rPr kumimoji="1" lang="en-US" altLang="ja-JP" sz="1400" dirty="0" smtClean="0"/>
              <a:t>It is status quo when only split CU/DU case is considered (since there is no specification impact)</a:t>
            </a:r>
          </a:p>
          <a:p>
            <a:pPr lvl="1"/>
            <a:r>
              <a:rPr lang="en-US" altLang="ja-JP" sz="1800" dirty="0" smtClean="0"/>
              <a:t>For lower layer split, user inactivity monitoring will anyways be at CU</a:t>
            </a:r>
          </a:p>
          <a:p>
            <a:r>
              <a:rPr lang="en-US" altLang="ja-JP" sz="2000" dirty="0" smtClean="0"/>
              <a:t>Reasons provided by proponents to monitor at DU</a:t>
            </a:r>
          </a:p>
          <a:p>
            <a:pPr lvl="1"/>
            <a:r>
              <a:rPr lang="en-US" altLang="ja-JP" sz="1800" dirty="0" smtClean="0"/>
              <a:t>User inactivity monitoring is anyways performed in DU</a:t>
            </a:r>
          </a:p>
          <a:p>
            <a:pPr lvl="2"/>
            <a:r>
              <a:rPr lang="en-US" altLang="ja-JP" sz="1400" dirty="0" smtClean="0"/>
              <a:t>E.g. for MAC deactivation control, MAC DRX control, MAC performance monitoring</a:t>
            </a:r>
          </a:p>
          <a:p>
            <a:pPr lvl="1"/>
            <a:r>
              <a:rPr lang="en-US" altLang="ja-JP" sz="1800" dirty="0" smtClean="0"/>
              <a:t>Same implementation can address both split CU/DU and split CU-CP/CU-UP/DU</a:t>
            </a:r>
          </a:p>
          <a:p>
            <a:pPr lvl="1"/>
            <a:r>
              <a:rPr lang="en-US" altLang="ja-JP" sz="1800" dirty="0" smtClean="0"/>
              <a:t>More precise monitoring of user inactivity is possible</a:t>
            </a:r>
          </a:p>
          <a:p>
            <a:pPr lvl="2"/>
            <a:r>
              <a:rPr lang="en-US" altLang="ja-JP" sz="1400" dirty="0" smtClean="0"/>
              <a:t>For UL, DU can also take into account UE buffer status (whereas CU only knows of data over F1)</a:t>
            </a:r>
          </a:p>
          <a:p>
            <a:pPr lvl="2"/>
            <a:r>
              <a:rPr lang="en-US" altLang="ja-JP" sz="1400" dirty="0" smtClean="0"/>
              <a:t>For DL, DU can also take into account retransmissions</a:t>
            </a:r>
          </a:p>
          <a:p>
            <a:pPr lvl="3"/>
            <a:r>
              <a:rPr lang="en-US" altLang="ja-JP" sz="1400" dirty="0" smtClean="0"/>
              <a:t>But CU can also take it into account since it buffers data until ACKs are received via DDDS</a:t>
            </a:r>
          </a:p>
          <a:p>
            <a:pPr lvl="2"/>
            <a:r>
              <a:rPr lang="en-US" altLang="ja-JP" sz="1400" dirty="0" smtClean="0"/>
              <a:t>DU can also take into account radio activity (i.e. DL-SCH/UL-SCH activity)</a:t>
            </a:r>
          </a:p>
          <a:p>
            <a:pPr lvl="3"/>
            <a:r>
              <a:rPr lang="en-US" altLang="ja-JP" sz="1400" dirty="0" smtClean="0"/>
              <a:t>But does it really help connection control? Isn’t it just data existence which matters?</a:t>
            </a:r>
          </a:p>
          <a:p>
            <a:r>
              <a:rPr lang="en-US" altLang="ja-JP" sz="2000" dirty="0" smtClean="0"/>
              <a:t>Other comments</a:t>
            </a:r>
            <a:endParaRPr lang="en-US" altLang="ja-JP" sz="2000" dirty="0"/>
          </a:p>
          <a:p>
            <a:pPr lvl="1"/>
            <a:r>
              <a:rPr lang="en-US" altLang="ja-JP" sz="1600" dirty="0" smtClean="0"/>
              <a:t>Signaling amount in relation to DUs per UE and CP-UPs per UE were mentioned as possible benefits for both options of monitoring location</a:t>
            </a:r>
            <a:endParaRPr lang="en-US" altLang="ja-JP" sz="100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986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 smtClean="0"/>
              <a:t>Way forward alternatives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600200"/>
            <a:ext cx="8496944" cy="5069160"/>
          </a:xfrm>
          <a:ln>
            <a:solidFill>
              <a:schemeClr val="bg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Following way forward alternatives were identified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ja-JP" sz="2000" dirty="0" smtClean="0"/>
              <a:t>Don’t specify user inactivity reporting</a:t>
            </a:r>
          </a:p>
          <a:p>
            <a:pPr marL="1617663" lvl="2" indent="-514350"/>
            <a:r>
              <a:rPr lang="en-US" altLang="ja-JP" sz="1600" dirty="0" smtClean="0"/>
              <a:t>Connection control at CU can take into account user inactivity</a:t>
            </a:r>
          </a:p>
          <a:p>
            <a:pPr marL="2151063" lvl="3" indent="-514350">
              <a:buFont typeface="Wingdings" panose="05000000000000000000" pitchFamily="2" charset="2"/>
              <a:buChar char="ü"/>
            </a:pPr>
            <a:r>
              <a:rPr lang="en-US" altLang="ja-JP" sz="1600" dirty="0" smtClean="0"/>
              <a:t>For split CU/DU, if monitoring at CU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ja-JP" sz="2000" dirty="0" smtClean="0"/>
              <a:t>Specify user inactivity reporting in E1 interface</a:t>
            </a:r>
          </a:p>
          <a:p>
            <a:pPr marL="1617663" lvl="2" indent="-514350"/>
            <a:r>
              <a:rPr lang="en-US" altLang="ja-JP" sz="1600" dirty="0" smtClean="0"/>
              <a:t>Connection control at CU(-CP) can take into account user inactivity</a:t>
            </a:r>
          </a:p>
          <a:p>
            <a:pPr marL="2151063" lvl="3" indent="-514350">
              <a:buFont typeface="Wingdings" panose="05000000000000000000" pitchFamily="2" charset="2"/>
              <a:buChar char="ü"/>
            </a:pPr>
            <a:r>
              <a:rPr lang="en-US" altLang="ja-JP" sz="1600" dirty="0" smtClean="0"/>
              <a:t>For </a:t>
            </a:r>
            <a:r>
              <a:rPr lang="en-US" altLang="ja-JP" sz="1600" dirty="0"/>
              <a:t>both split CU/DU </a:t>
            </a:r>
            <a:r>
              <a:rPr lang="en-US" altLang="ja-JP" sz="1600" dirty="0" smtClean="0"/>
              <a:t>and </a:t>
            </a:r>
            <a:r>
              <a:rPr lang="en-US" altLang="ja-JP" sz="1600" dirty="0"/>
              <a:t>split </a:t>
            </a:r>
            <a:r>
              <a:rPr lang="en-US" altLang="ja-JP" sz="1600" dirty="0" smtClean="0"/>
              <a:t>CU-CP/CU-UP/DU, </a:t>
            </a:r>
            <a:r>
              <a:rPr lang="en-US" altLang="ja-JP" sz="1600" dirty="0"/>
              <a:t>if monitoring </a:t>
            </a:r>
            <a:r>
              <a:rPr lang="en-US" altLang="ja-JP" sz="1600" dirty="0" smtClean="0"/>
              <a:t>at </a:t>
            </a:r>
            <a:r>
              <a:rPr lang="en-US" altLang="ja-JP" sz="1600" dirty="0"/>
              <a:t>CU(-UP)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ja-JP" sz="2000" dirty="0" smtClean="0"/>
              <a:t>Specify user inactivity reporting in F1 interface</a:t>
            </a:r>
          </a:p>
          <a:p>
            <a:pPr marL="1617663" lvl="2" indent="-514350"/>
            <a:r>
              <a:rPr lang="en-US" altLang="ja-JP" sz="1600" dirty="0"/>
              <a:t>Connection control at </a:t>
            </a:r>
            <a:r>
              <a:rPr lang="en-US" altLang="ja-JP" sz="1600" dirty="0" smtClean="0"/>
              <a:t>CU(-CP) </a:t>
            </a:r>
            <a:r>
              <a:rPr lang="en-US" altLang="ja-JP" sz="1600" dirty="0"/>
              <a:t>can take into account user </a:t>
            </a:r>
            <a:r>
              <a:rPr lang="en-US" altLang="ja-JP" sz="1600" dirty="0" smtClean="0"/>
              <a:t>inactivity</a:t>
            </a:r>
          </a:p>
          <a:p>
            <a:pPr marL="2151063" lvl="3" indent="-514350">
              <a:buFont typeface="Wingdings" panose="05000000000000000000" pitchFamily="2" charset="2"/>
              <a:buChar char="ü"/>
            </a:pPr>
            <a:r>
              <a:rPr lang="en-US" altLang="ja-JP" sz="1600" dirty="0" smtClean="0"/>
              <a:t>For </a:t>
            </a:r>
            <a:r>
              <a:rPr lang="en-US" altLang="ja-JP" sz="1600" dirty="0"/>
              <a:t>split </a:t>
            </a:r>
            <a:r>
              <a:rPr lang="en-US" altLang="ja-JP" sz="1600" dirty="0" smtClean="0"/>
              <a:t>CU/DU, </a:t>
            </a:r>
            <a:r>
              <a:rPr lang="en-US" altLang="ja-JP" sz="1600" dirty="0"/>
              <a:t>if monitoring </a:t>
            </a:r>
            <a:r>
              <a:rPr lang="en-US" altLang="ja-JP" sz="1600" dirty="0" smtClean="0"/>
              <a:t>at CU</a:t>
            </a:r>
          </a:p>
          <a:p>
            <a:pPr marL="2151063" lvl="3" indent="-514350">
              <a:buFont typeface="Wingdings" panose="05000000000000000000" pitchFamily="2" charset="2"/>
              <a:buChar char="ü"/>
            </a:pPr>
            <a:r>
              <a:rPr lang="en-US" altLang="ja-JP" sz="1600" dirty="0" smtClean="0"/>
              <a:t>For both split CU/DU and split CU-CP/CU-UP/DU, if monitoring at DU</a:t>
            </a:r>
            <a:endParaRPr lang="en-US" altLang="ja-JP" sz="1600" dirty="0"/>
          </a:p>
          <a:p>
            <a:pPr marL="971550" lvl="1" indent="-514350">
              <a:buFont typeface="+mj-lt"/>
              <a:buAutoNum type="arabicPeriod"/>
            </a:pPr>
            <a:r>
              <a:rPr lang="en-US" altLang="ja-JP" sz="2000" dirty="0" smtClean="0"/>
              <a:t>Specify </a:t>
            </a:r>
            <a:r>
              <a:rPr lang="en-US" altLang="ja-JP" sz="2000" dirty="0"/>
              <a:t>user inactivity reporting in both F1 and E1 interfaces</a:t>
            </a:r>
          </a:p>
          <a:p>
            <a:pPr marL="1617663" lvl="2" indent="-514350"/>
            <a:r>
              <a:rPr lang="en-US" altLang="ja-JP" sz="1600" dirty="0" smtClean="0"/>
              <a:t>Connection control a CU(-CP) can take into account user inactivity</a:t>
            </a:r>
          </a:p>
          <a:p>
            <a:pPr marL="2151063" lvl="3" indent="-514350">
              <a:buFont typeface="Wingdings" panose="05000000000000000000" pitchFamily="2" charset="2"/>
              <a:buChar char="ü"/>
            </a:pPr>
            <a:r>
              <a:rPr lang="en-US" altLang="ja-JP" sz="1600" dirty="0" smtClean="0"/>
              <a:t>For both </a:t>
            </a:r>
            <a:r>
              <a:rPr lang="en-US" altLang="ja-JP" sz="1600" dirty="0"/>
              <a:t>split CU/DU and split </a:t>
            </a:r>
            <a:r>
              <a:rPr lang="en-US" altLang="ja-JP" sz="1600" dirty="0" smtClean="0"/>
              <a:t>CU-CP/CU-UP/DU, if monitoring at CU(-UP)</a:t>
            </a:r>
            <a:endParaRPr lang="en-US" altLang="ja-JP" sz="1600" dirty="0"/>
          </a:p>
          <a:p>
            <a:pPr marL="2151063" lvl="3" indent="-514350">
              <a:buFont typeface="Wingdings" panose="05000000000000000000" pitchFamily="2" charset="2"/>
              <a:buChar char="ü"/>
            </a:pPr>
            <a:r>
              <a:rPr lang="en-US" altLang="ja-JP" sz="1600" dirty="0" smtClean="0"/>
              <a:t>For both split CU/DU </a:t>
            </a:r>
            <a:r>
              <a:rPr lang="en-US" altLang="ja-JP" sz="1600" dirty="0"/>
              <a:t>and split </a:t>
            </a:r>
            <a:r>
              <a:rPr lang="en-US" altLang="ja-JP" sz="1600" dirty="0" smtClean="0"/>
              <a:t>CU-CP/CU-UP/DU, if monitoring at DU</a:t>
            </a:r>
            <a:endParaRPr lang="en-US" altLang="ja-JP" sz="16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40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 smtClean="0"/>
              <a:t>Discussion on Way forward alternatives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  <a:ln>
            <a:solidFill>
              <a:schemeClr val="bg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All agrees the followings</a:t>
            </a:r>
          </a:p>
          <a:p>
            <a:pPr lvl="1"/>
            <a:r>
              <a:rPr lang="en-US" altLang="ja-JP" sz="2000" dirty="0" err="1"/>
              <a:t>gNB</a:t>
            </a:r>
            <a:r>
              <a:rPr lang="en-US" altLang="ja-JP" sz="2000" dirty="0"/>
              <a:t> should support user inactivity monitoring (at CU(-UP) and/or DU) </a:t>
            </a:r>
          </a:p>
          <a:p>
            <a:pPr lvl="1"/>
            <a:r>
              <a:rPr kumimoji="1" lang="en-US" altLang="ja-JP" sz="2000" dirty="0" smtClean="0"/>
              <a:t>CU(-CP) should be aware of user inactivity</a:t>
            </a:r>
          </a:p>
          <a:p>
            <a:r>
              <a:rPr kumimoji="1" lang="en-US" altLang="ja-JP" sz="2400" dirty="0" smtClean="0"/>
              <a:t>It was discussed that the following alternatives allow freedom of implementation for location of user inactivity monitoring</a:t>
            </a:r>
            <a:endParaRPr lang="en-US" altLang="ja-JP" sz="2000" dirty="0" smtClean="0"/>
          </a:p>
          <a:p>
            <a:pPr marL="971550" lvl="1" indent="-514350">
              <a:buFont typeface="+mj-lt"/>
              <a:buAutoNum type="arabicPeriod" startAt="3"/>
            </a:pPr>
            <a:r>
              <a:rPr lang="en-US" altLang="ja-JP" sz="2000" dirty="0" smtClean="0"/>
              <a:t>Specify user inactivity reporting in F1 interface</a:t>
            </a:r>
          </a:p>
          <a:p>
            <a:pPr marL="971550" lvl="1" indent="-514350">
              <a:buFont typeface="+mj-lt"/>
              <a:buAutoNum type="arabicPeriod" startAt="3"/>
            </a:pPr>
            <a:r>
              <a:rPr lang="en-US" altLang="ja-JP" sz="2000" dirty="0" smtClean="0"/>
              <a:t>Specify </a:t>
            </a:r>
            <a:r>
              <a:rPr lang="en-US" altLang="ja-JP" sz="2000" dirty="0"/>
              <a:t>user inactivity reporting in both F1 and E1 interfaces</a:t>
            </a:r>
          </a:p>
          <a:p>
            <a:r>
              <a:rPr lang="en-US" altLang="ja-JP" sz="2400" dirty="0" smtClean="0"/>
              <a:t>However, there were comments from several companies that such flexibility is not desirable for the following reasons</a:t>
            </a:r>
          </a:p>
          <a:p>
            <a:pPr lvl="1"/>
            <a:r>
              <a:rPr lang="en-US" altLang="ja-JP" sz="2000" dirty="0" smtClean="0"/>
              <a:t>Interoperability issues</a:t>
            </a:r>
          </a:p>
          <a:p>
            <a:pPr lvl="2"/>
            <a:r>
              <a:rPr lang="en-US" altLang="ja-JP" sz="1600" dirty="0" smtClean="0"/>
              <a:t>Unless either monitoring at CU(-UP) or monitoring at DU can be mandated</a:t>
            </a:r>
          </a:p>
          <a:p>
            <a:pPr lvl="1"/>
            <a:r>
              <a:rPr lang="en-US" altLang="ja-JP" sz="2000" dirty="0" smtClean="0"/>
              <a:t>Vendors may end up having to support both monitoring at CU(-UP) and monitoring at DU</a:t>
            </a:r>
            <a:endParaRPr lang="en-US" altLang="ja-JP" sz="20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569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 smtClean="0"/>
              <a:t>Suggested Way forward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  <a:ln>
            <a:solidFill>
              <a:schemeClr val="bg1">
                <a:lumMod val="75000"/>
              </a:schemeClr>
            </a:solidFill>
          </a:ln>
        </p:spPr>
        <p:txBody>
          <a:bodyPr>
            <a:normAutofit lnSpcReduction="10000"/>
          </a:bodyPr>
          <a:lstStyle/>
          <a:p>
            <a:r>
              <a:rPr kumimoji="1" lang="en-US" altLang="ja-JP" sz="2400" dirty="0" smtClean="0"/>
              <a:t>First, </a:t>
            </a:r>
            <a:r>
              <a:rPr lang="en-US" altLang="ja-JP" sz="2400" dirty="0" smtClean="0"/>
              <a:t>try to see </a:t>
            </a:r>
            <a:r>
              <a:rPr lang="en-US" altLang="ja-JP" sz="2400" dirty="0" smtClean="0"/>
              <a:t>if </a:t>
            </a:r>
            <a:r>
              <a:rPr kumimoji="1" lang="en-US" altLang="ja-JP" sz="2400" dirty="0" smtClean="0"/>
              <a:t>decision can be reached on the location of user inactivity monitoring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altLang="ja-JP" sz="2000" dirty="0" smtClean="0"/>
              <a:t>Allow only at CU(-UP)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altLang="ja-JP" sz="2000" dirty="0" smtClean="0"/>
              <a:t>Allow only at DU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altLang="ja-JP" sz="2000" dirty="0" smtClean="0"/>
              <a:t>Allow both at CU(-UP) and at DU</a:t>
            </a:r>
          </a:p>
          <a:p>
            <a:endParaRPr kumimoji="1" lang="en-US" altLang="ja-JP" sz="2400" dirty="0" smtClean="0"/>
          </a:p>
          <a:p>
            <a:r>
              <a:rPr kumimoji="1" lang="en-US" altLang="ja-JP" sz="2400" dirty="0" smtClean="0"/>
              <a:t>If decision on the above can be reached, then the following will follow for user inactivity reporting</a:t>
            </a:r>
          </a:p>
          <a:p>
            <a:pPr lvl="1"/>
            <a:r>
              <a:rPr lang="en-US" altLang="ja-JP" sz="2000" dirty="0" smtClean="0"/>
              <a:t>If a. is decided for the location of user inactivity monitoring</a:t>
            </a:r>
          </a:p>
          <a:p>
            <a:pPr lvl="2"/>
            <a:r>
              <a:rPr lang="en-US" altLang="ja-JP" sz="1600" dirty="0" smtClean="0"/>
              <a:t>Support user inactivity reporting in E1</a:t>
            </a:r>
          </a:p>
          <a:p>
            <a:pPr lvl="1"/>
            <a:r>
              <a:rPr lang="en-US" altLang="ja-JP" sz="2000" dirty="0" smtClean="0"/>
              <a:t>If b. is decided for the location of user inactivity monitoring</a:t>
            </a:r>
          </a:p>
          <a:p>
            <a:pPr lvl="2"/>
            <a:r>
              <a:rPr lang="en-US" altLang="ja-JP" sz="1600" dirty="0"/>
              <a:t>Support user inactivity reporting </a:t>
            </a:r>
            <a:r>
              <a:rPr lang="en-US" altLang="ja-JP" sz="1600" dirty="0" smtClean="0"/>
              <a:t>in F1-C</a:t>
            </a:r>
            <a:endParaRPr lang="en-US" altLang="ja-JP" sz="1600" dirty="0"/>
          </a:p>
          <a:p>
            <a:pPr lvl="1"/>
            <a:r>
              <a:rPr lang="en-US" altLang="ja-JP" sz="2000" dirty="0" smtClean="0"/>
              <a:t>If c. is decided for the location of user inactivity monitoring</a:t>
            </a:r>
          </a:p>
          <a:p>
            <a:pPr lvl="2"/>
            <a:r>
              <a:rPr lang="en-US" altLang="ja-JP" sz="1600" dirty="0"/>
              <a:t>Support user inactivity </a:t>
            </a:r>
            <a:r>
              <a:rPr lang="en-US" altLang="ja-JP" sz="1600" dirty="0" smtClean="0"/>
              <a:t>reporting both in F1-C and in E1</a:t>
            </a:r>
            <a:endParaRPr lang="en-US" altLang="ja-JP" sz="200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168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3155</TotalTime>
  <Words>850</Words>
  <Application>Microsoft Office PowerPoint</Application>
  <PresentationFormat>画面に合わせる (4:3)</PresentationFormat>
  <Paragraphs>111</Paragraphs>
  <Slides>7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8" baseType="lpstr">
      <vt:lpstr>Office ​​テーマ</vt:lpstr>
      <vt:lpstr>Summary of offline discussion on User Inactivity Monitoring</vt:lpstr>
      <vt:lpstr>Tasked work for come back</vt:lpstr>
      <vt:lpstr>Location and need of reporting</vt:lpstr>
      <vt:lpstr>Reasons to monitor at CU(-UP) or DU</vt:lpstr>
      <vt:lpstr>Way forward alternatives</vt:lpstr>
      <vt:lpstr>Discussion on Way forward alternatives</vt:lpstr>
      <vt:lpstr>Suggested Way forward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Mobility with NW slicing</dc:title>
  <dc:creator>NTT DCM r3</dc:creator>
  <cp:lastModifiedBy>NTT DOCOMO</cp:lastModifiedBy>
  <cp:revision>70</cp:revision>
  <dcterms:created xsi:type="dcterms:W3CDTF">2018-01-24T16:56:07Z</dcterms:created>
  <dcterms:modified xsi:type="dcterms:W3CDTF">2018-03-02T10:45:01Z</dcterms:modified>
</cp:coreProperties>
</file>