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2"/>
  </p:notesMasterIdLst>
  <p:handoutMasterIdLst>
    <p:handoutMasterId r:id="rId13"/>
  </p:handoutMasterIdLst>
  <p:sldIdLst>
    <p:sldId id="259" r:id="rId2"/>
    <p:sldId id="260" r:id="rId3"/>
    <p:sldId id="262" r:id="rId4"/>
    <p:sldId id="263" r:id="rId5"/>
    <p:sldId id="265" r:id="rId6"/>
    <p:sldId id="266" r:id="rId7"/>
    <p:sldId id="267" r:id="rId8"/>
    <p:sldId id="270" r:id="rId9"/>
    <p:sldId id="264" r:id="rId10"/>
    <p:sldId id="272" r:id="rId11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2"/>
            <p14:sldId id="263"/>
            <p14:sldId id="265"/>
            <p14:sldId id="266"/>
            <p14:sldId id="267"/>
            <p14:sldId id="270"/>
            <p14:sldId id="264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007B78"/>
    <a:srgbClr val="89BA17"/>
    <a:srgbClr val="E32119"/>
    <a:srgbClr val="8BC5FF"/>
    <a:srgbClr val="99CCFF"/>
    <a:srgbClr val="9FB7D3"/>
    <a:srgbClr val="6A8FBF"/>
    <a:srgbClr val="00A9D4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19" autoAdjust="0"/>
  </p:normalViewPr>
  <p:slideViewPr>
    <p:cSldViewPr snapToGrid="0" snapToObjects="1">
      <p:cViewPr varScale="1">
        <p:scale>
          <a:sx n="63" d="100"/>
          <a:sy n="63" d="100"/>
        </p:scale>
        <p:origin x="702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176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2017-11-14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27AC2-986D-4541-9C79-04E07BCB698A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2017-11-14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87410A-8615-490E-B799-8AEAB3DCD66B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41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7" y="6370820"/>
            <a:ext cx="8365213" cy="36970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R3-174733					RAN3#98 in Reno, NV,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US, 27</a:t>
            </a:r>
            <a:r>
              <a:rPr lang="en-US" sz="800" b="0" i="0" u="none" baseline="30000" dirty="0">
                <a:solidFill>
                  <a:srgbClr val="87888A"/>
                </a:solidFill>
              </a:rPr>
              <a:t>th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November – 1</a:t>
            </a:r>
            <a:r>
              <a:rPr lang="en-US" sz="800" b="0" i="0" u="none" baseline="30000" dirty="0">
                <a:solidFill>
                  <a:srgbClr val="87888A"/>
                </a:solidFill>
              </a:rPr>
              <a:t>st</a:t>
            </a:r>
            <a:r>
              <a:rPr lang="en-US" sz="800" b="0" i="0" u="none" baseline="0" dirty="0">
                <a:solidFill>
                  <a:srgbClr val="87888A"/>
                </a:solidFill>
              </a:rPr>
              <a:t> December 2017</a:t>
            </a:r>
          </a:p>
          <a:p>
            <a:pPr algn="ctr"/>
            <a:r>
              <a:rPr lang="en-US" sz="800" b="0" i="0" u="none" dirty="0">
                <a:solidFill>
                  <a:srgbClr val="87888A"/>
                </a:solidFill>
              </a:rPr>
              <a:t> Page </a:t>
            </a:r>
            <a:fld id="{AB570F00-B73F-471C-98EC-FD4CB29AE96B}" type="slidenum">
              <a:rPr lang="en-US" sz="800" b="0" i="0" u="none" smtClean="0">
                <a:solidFill>
                  <a:srgbClr val="87888A"/>
                </a:solidFill>
              </a:rPr>
              <a:pPr algn="ctr"/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Rrc</a:t>
            </a:r>
            <a:r>
              <a:rPr lang="en-US" dirty="0"/>
              <a:t> inactive, RAN ASPECTS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3699" y="5740148"/>
            <a:ext cx="8355014" cy="783053"/>
          </a:xfrm>
        </p:spPr>
        <p:txBody>
          <a:bodyPr/>
          <a:lstStyle/>
          <a:p>
            <a:r>
              <a:rPr lang="en-GB" sz="2800" dirty="0">
                <a:solidFill>
                  <a:srgbClr val="0070C0"/>
                </a:solidFill>
              </a:rPr>
              <a:t>3GPP TSG-RAN WG3 Meeting #98</a:t>
            </a:r>
          </a:p>
          <a:p>
            <a:r>
              <a:rPr lang="en-GB" sz="2400" dirty="0">
                <a:solidFill>
                  <a:srgbClr val="0070C0"/>
                </a:solidFill>
              </a:rPr>
              <a:t>Reno, NV, U.S, 27th November – 1st December 2017</a:t>
            </a:r>
          </a:p>
        </p:txBody>
      </p:sp>
      <p:sp>
        <p:nvSpPr>
          <p:cNvPr id="6" name="Subtitle 4"/>
          <p:cNvSpPr txBox="1">
            <a:spLocks/>
          </p:cNvSpPr>
          <p:nvPr/>
        </p:nvSpPr>
        <p:spPr bwMode="auto">
          <a:xfrm>
            <a:off x="393699" y="304800"/>
            <a:ext cx="835501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300"/>
              </a:spcAft>
            </a:pPr>
            <a:r>
              <a:rPr lang="en-GB" b="1" kern="0" dirty="0" err="1">
                <a:solidFill>
                  <a:srgbClr val="0070C0"/>
                </a:solidFill>
              </a:rPr>
              <a:t>Tdoc</a:t>
            </a:r>
            <a:r>
              <a:rPr lang="en-GB" b="1" kern="0" dirty="0">
                <a:solidFill>
                  <a:srgbClr val="0070C0"/>
                </a:solidFill>
              </a:rPr>
              <a:t> </a:t>
            </a:r>
            <a:r>
              <a:rPr lang="en-US" b="1" kern="0" dirty="0">
                <a:solidFill>
                  <a:srgbClr val="0070C0"/>
                </a:solidFill>
              </a:rPr>
              <a:t>R3-174733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AI 10.6.3</a:t>
            </a:r>
          </a:p>
          <a:p>
            <a:pPr>
              <a:spcAft>
                <a:spcPts val="300"/>
              </a:spcAft>
            </a:pPr>
            <a:r>
              <a:rPr lang="en-US" b="1" kern="0" dirty="0">
                <a:solidFill>
                  <a:srgbClr val="0070C0"/>
                </a:solidFill>
              </a:rPr>
              <a:t>For Discussion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C4A28E6-6038-4F9C-B72C-F7C0F5A258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3348500"/>
              </p:ext>
            </p:extLst>
          </p:nvPr>
        </p:nvGraphicFramePr>
        <p:xfrm>
          <a:off x="396875" y="1800225"/>
          <a:ext cx="8351340" cy="436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3780">
                  <a:extLst>
                    <a:ext uri="{9D8B030D-6E8A-4147-A177-3AD203B41FA5}">
                      <a16:colId xmlns:a16="http://schemas.microsoft.com/office/drawing/2014/main" val="578620657"/>
                    </a:ext>
                  </a:extLst>
                </a:gridCol>
                <a:gridCol w="2783780">
                  <a:extLst>
                    <a:ext uri="{9D8B030D-6E8A-4147-A177-3AD203B41FA5}">
                      <a16:colId xmlns:a16="http://schemas.microsoft.com/office/drawing/2014/main" val="3137418646"/>
                    </a:ext>
                  </a:extLst>
                </a:gridCol>
                <a:gridCol w="2783780">
                  <a:extLst>
                    <a:ext uri="{9D8B030D-6E8A-4147-A177-3AD203B41FA5}">
                      <a16:colId xmlns:a16="http://schemas.microsoft.com/office/drawing/2014/main" val="3592668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Main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Solution-2 (Ericsson)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58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minimise power consumption</a:t>
                      </a:r>
                      <a:endParaRPr lang="sv-SE" sz="140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maximising number of UEs utilising and benefit from RRC INACTIVE</a:t>
                      </a:r>
                      <a:endParaRPr lang="sv-SE" sz="140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support possible RNA configurations (cell-list, RAN area, TAI list)</a:t>
                      </a:r>
                      <a:endParaRPr lang="sv-SE" sz="1400" dirty="0"/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support realistic RAN deployments (limited </a:t>
                      </a:r>
                      <a:r>
                        <a:rPr lang="en-GB" sz="1400" dirty="0" err="1"/>
                        <a:t>Xn</a:t>
                      </a:r>
                      <a:r>
                        <a:rPr lang="en-GB" sz="1400" dirty="0"/>
                        <a:t> connectivity)</a:t>
                      </a:r>
                      <a:endParaRPr lang="sv-SE" sz="1400" dirty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signalling load in RAN (RNA Update due to smaller RNAs)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forcing UEs to recover through IDLE, additional NAS signalling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impact on UE battery due to above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smaller fraction of UEs for which RRC_INACTIVE is advantageous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RRC INACTIVE only applicable to limited RAN deployments (relatively large nodes)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Requirement on operators to configure RNAs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Updates to the RAN/CN interface for performing AS Context/RAN Paging relay;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“complete” solution for all UE mobility profiles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signaling load on the RAN-CN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/f for a small fraction of UEs</a:t>
                      </a:r>
                      <a:endParaRPr lang="sv-S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154320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467BCFFF-6AE2-42CA-813C-EE2DC3E19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410862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dirty="0"/>
              <a:t>The RRC_INACTIVE properties state shall meet the following objectives:</a:t>
            </a:r>
            <a:endParaRPr lang="sv-SE" dirty="0"/>
          </a:p>
          <a:p>
            <a:pPr hangingPunct="0"/>
            <a:r>
              <a:rPr lang="en-GB" dirty="0"/>
              <a:t>TR 38.804:</a:t>
            </a:r>
            <a:endParaRPr lang="sv-SE" dirty="0"/>
          </a:p>
          <a:p>
            <a:pPr lvl="1" hangingPunct="0"/>
            <a:r>
              <a:rPr lang="en-GB" i="1" dirty="0"/>
              <a:t>A UE in RRC_INACTIVE should incur minimum signalling to fulfil the control latency requirement and </a:t>
            </a:r>
            <a:r>
              <a:rPr lang="en-GB" i="1" dirty="0">
                <a:solidFill>
                  <a:srgbClr val="89BA17"/>
                </a:solidFill>
              </a:rPr>
              <a:t>minimise power consumption </a:t>
            </a:r>
            <a:r>
              <a:rPr lang="en-GB" i="1" dirty="0"/>
              <a:t>comparable to LTE RRC_IDLE and resource costs in the RAN/CN making it possible to </a:t>
            </a:r>
            <a:r>
              <a:rPr lang="en-GB" i="1" dirty="0">
                <a:solidFill>
                  <a:srgbClr val="89BA17"/>
                </a:solidFill>
              </a:rPr>
              <a:t>maximise the number of UEs utilising and benefiting from this state</a:t>
            </a:r>
            <a:r>
              <a:rPr lang="en-GB" i="1" dirty="0"/>
              <a:t>. </a:t>
            </a:r>
          </a:p>
          <a:p>
            <a:pPr hangingPunct="0"/>
            <a:r>
              <a:rPr lang="en-GB" dirty="0"/>
              <a:t>TR 23.799:</a:t>
            </a:r>
            <a:endParaRPr lang="sv-SE" dirty="0"/>
          </a:p>
          <a:p>
            <a:pPr lvl="1" hangingPunct="0"/>
            <a:r>
              <a:rPr lang="en-GB" i="1" dirty="0"/>
              <a:t>RAN WG2 is expected to define means for a UE in MM Registered CN Connected state not transmitting or receiving data to achieve a </a:t>
            </a:r>
            <a:r>
              <a:rPr lang="en-GB" i="1" dirty="0">
                <a:solidFill>
                  <a:srgbClr val="89BA17"/>
                </a:solidFill>
              </a:rPr>
              <a:t>comparable power efficiency to that of a UE in CN Idle state</a:t>
            </a:r>
            <a:r>
              <a:rPr lang="en-GB" i="1" dirty="0"/>
              <a:t>.</a:t>
            </a:r>
            <a:endParaRPr lang="sv-SE" dirty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DC88E51-DD69-4C43-A42C-E80AC96C1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RRC Inactive state properties: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NG-C and NG-U kept connected while UE in RRC Inactive state;</a:t>
            </a:r>
          </a:p>
          <a:p>
            <a:pPr lvl="2"/>
            <a:r>
              <a:rPr lang="en-US" dirty="0"/>
              <a:t>MT User/Control plane data triggers RAN Paging.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To minimize signaling, Access Stratum Context stored in RAN and the UE;</a:t>
            </a:r>
          </a:p>
          <a:p>
            <a:pPr marL="355600" lvl="1" indent="0">
              <a:buNone/>
            </a:pPr>
            <a:r>
              <a:rPr lang="en-US" dirty="0">
                <a:sym typeface="Symbol" panose="05050102010706020507" pitchFamily="18" charset="2"/>
              </a:rPr>
              <a:t></a:t>
            </a:r>
            <a:r>
              <a:rPr lang="en-US" dirty="0"/>
              <a:t> 1. RAN approach is that RAN paging shall be as reliable as CN paging. This requires that RAN paging covers UE location.</a:t>
            </a:r>
          </a:p>
          <a:p>
            <a:pPr marL="355600" lvl="1" indent="0">
              <a:buNone/>
            </a:pPr>
            <a:r>
              <a:rPr lang="en-US" dirty="0">
                <a:sym typeface="Symbol" panose="05050102010706020507" pitchFamily="18" charset="2"/>
              </a:rPr>
              <a:t></a:t>
            </a:r>
            <a:r>
              <a:rPr lang="en-US" dirty="0"/>
              <a:t> 2. In order to avoid NAS recovery, the AS Context needs to be transfer-able from the old serving RAN node to the RAN node where UE resumes to RRC_CONNECTED state.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90E3DE-EE06-4C88-8654-18B70D5C2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realization</a:t>
            </a:r>
          </a:p>
        </p:txBody>
      </p:sp>
    </p:spTree>
    <p:extLst>
      <p:ext uri="{BB962C8B-B14F-4D97-AF65-F5344CB8AC3E}">
        <p14:creationId xmlns:p14="http://schemas.microsoft.com/office/powerpoint/2010/main" val="512827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(1)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15073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466125" y="2123115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466126" y="2948870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919131" y="2019160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919131" y="2952709"/>
            <a:ext cx="23321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where UE enters RRC-CONNECTED and AS Context is needed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454795" cy="61347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933807" y="3800211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AS Context transferred from old to new RAN node enabling signaling overhead reduction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447248" y="5461231"/>
            <a:ext cx="7441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benefits from RRC Inactive state at UE mobility in RRC Inactive, support for AS Context transfer between old and new RAN node is required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6297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 (2)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B384FE8-F34C-42E0-80DB-9CA8205E094E}"/>
              </a:ext>
            </a:extLst>
          </p:cNvPr>
          <p:cNvGrpSpPr/>
          <p:nvPr/>
        </p:nvGrpSpPr>
        <p:grpSpPr>
          <a:xfrm>
            <a:off x="2080470" y="2877424"/>
            <a:ext cx="1210811" cy="1107346"/>
            <a:chOff x="2080470" y="2877424"/>
            <a:chExt cx="1210811" cy="1107346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D04996C4-2E4F-49FC-B663-C40C85E7E23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255949B1-AC36-4351-9E96-73DFA09CE53C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182A40D-D7F9-48D6-9353-31C12A08D71F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E27A519D-C161-4205-922F-FB22B21E2AB6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14DC0B7C-755A-4286-B080-12FDB3FECC32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B69428D6-2ADB-479B-ADD4-1D0A9DB587F6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AAB56B7-1DB3-4265-8F1D-2CB69564FEB9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C4B7E7-A836-4E8A-8734-80B89775F6CA}"/>
              </a:ext>
            </a:extLst>
          </p:cNvPr>
          <p:cNvGrpSpPr/>
          <p:nvPr/>
        </p:nvGrpSpPr>
        <p:grpSpPr>
          <a:xfrm>
            <a:off x="2838275" y="2131846"/>
            <a:ext cx="1210811" cy="1107346"/>
            <a:chOff x="2080470" y="2877424"/>
            <a:chExt cx="1210811" cy="1107346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CE60A6CF-91C5-412A-ADAB-016840E40392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8170EFB4-F4CA-4F88-B4A9-3DCE13AE4890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F69599C4-2CB7-4793-8812-4F3E06F3BABA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AAEDA45C-5453-43BA-8297-B307CBA3EEC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9D9A4C-B380-4C9D-8C87-305FBBE30E1A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BA264DEC-B23F-4B8A-8FFF-8D678AEC69B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C9610115-D42F-46A4-8285-AB2A74B14144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Hexagon 20">
            <a:extLst>
              <a:ext uri="{FF2B5EF4-FFF2-40B4-BE49-F238E27FC236}">
                <a16:creationId xmlns:a16="http://schemas.microsoft.com/office/drawing/2014/main" id="{EF47533B-3969-40B6-A1FB-101064825CBE}"/>
              </a:ext>
            </a:extLst>
          </p:cNvPr>
          <p:cNvSpPr/>
          <p:nvPr/>
        </p:nvSpPr>
        <p:spPr bwMode="auto">
          <a:xfrm>
            <a:off x="3217175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3596078" y="304590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Hexagon 22">
            <a:extLst>
              <a:ext uri="{FF2B5EF4-FFF2-40B4-BE49-F238E27FC236}">
                <a16:creationId xmlns:a16="http://schemas.microsoft.com/office/drawing/2014/main" id="{F91DF1E2-DFEC-4A98-A3B1-5D5297A01B85}"/>
              </a:ext>
            </a:extLst>
          </p:cNvPr>
          <p:cNvSpPr/>
          <p:nvPr/>
        </p:nvSpPr>
        <p:spPr bwMode="auto">
          <a:xfrm>
            <a:off x="3596078" y="3415017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Hexagon 23">
            <a:extLst>
              <a:ext uri="{FF2B5EF4-FFF2-40B4-BE49-F238E27FC236}">
                <a16:creationId xmlns:a16="http://schemas.microsoft.com/office/drawing/2014/main" id="{342BC158-DF93-4BAC-8996-9A1903C0A47B}"/>
              </a:ext>
            </a:extLst>
          </p:cNvPr>
          <p:cNvSpPr/>
          <p:nvPr/>
        </p:nvSpPr>
        <p:spPr bwMode="auto">
          <a:xfrm>
            <a:off x="3974981" y="3230459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Hexagon 24">
            <a:extLst>
              <a:ext uri="{FF2B5EF4-FFF2-40B4-BE49-F238E27FC236}">
                <a16:creationId xmlns:a16="http://schemas.microsoft.com/office/drawing/2014/main" id="{EA8D8868-58AC-4091-B054-FA3D1B40FF10}"/>
              </a:ext>
            </a:extLst>
          </p:cNvPr>
          <p:cNvSpPr/>
          <p:nvPr/>
        </p:nvSpPr>
        <p:spPr bwMode="auto">
          <a:xfrm>
            <a:off x="3974981" y="359957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Hexagon 25">
            <a:extLst>
              <a:ext uri="{FF2B5EF4-FFF2-40B4-BE49-F238E27FC236}">
                <a16:creationId xmlns:a16="http://schemas.microsoft.com/office/drawing/2014/main" id="{F34493BA-06BA-4E32-8C9B-95D679F024CE}"/>
              </a:ext>
            </a:extLst>
          </p:cNvPr>
          <p:cNvSpPr/>
          <p:nvPr/>
        </p:nvSpPr>
        <p:spPr bwMode="auto">
          <a:xfrm>
            <a:off x="3596078" y="3784132"/>
            <a:ext cx="453005" cy="369115"/>
          </a:xfrm>
          <a:prstGeom prst="hexagon">
            <a:avLst/>
          </a:prstGeom>
          <a:solidFill>
            <a:srgbClr val="89BA17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AF7267DF-B1A5-4931-9A6A-A50123B4932F}"/>
              </a:ext>
            </a:extLst>
          </p:cNvPr>
          <p:cNvSpPr/>
          <p:nvPr/>
        </p:nvSpPr>
        <p:spPr bwMode="auto">
          <a:xfrm>
            <a:off x="3217175" y="359957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Hexagon 28">
            <a:extLst>
              <a:ext uri="{FF2B5EF4-FFF2-40B4-BE49-F238E27FC236}">
                <a16:creationId xmlns:a16="http://schemas.microsoft.com/office/drawing/2014/main" id="{232FB2C5-1E2B-4E56-8085-88B10E85F678}"/>
              </a:ext>
            </a:extLst>
          </p:cNvPr>
          <p:cNvSpPr/>
          <p:nvPr/>
        </p:nvSpPr>
        <p:spPr bwMode="auto">
          <a:xfrm>
            <a:off x="3974981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C2D37E7B-B345-47CE-A518-489B13868477}"/>
              </a:ext>
            </a:extLst>
          </p:cNvPr>
          <p:cNvSpPr/>
          <p:nvPr/>
        </p:nvSpPr>
        <p:spPr bwMode="auto">
          <a:xfrm>
            <a:off x="4353884" y="230767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26CB2237-19A9-4EBB-A6AB-D90815D2E6C3}"/>
              </a:ext>
            </a:extLst>
          </p:cNvPr>
          <p:cNvSpPr/>
          <p:nvPr/>
        </p:nvSpPr>
        <p:spPr bwMode="auto">
          <a:xfrm>
            <a:off x="4353884" y="267678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5928AD6F-5804-423E-B860-36F2FF930F2C}"/>
              </a:ext>
            </a:extLst>
          </p:cNvPr>
          <p:cNvSpPr/>
          <p:nvPr/>
        </p:nvSpPr>
        <p:spPr bwMode="auto">
          <a:xfrm>
            <a:off x="4732787" y="249223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EA45482B-EAA8-4385-ABD3-101DBF6E4331}"/>
              </a:ext>
            </a:extLst>
          </p:cNvPr>
          <p:cNvSpPr/>
          <p:nvPr/>
        </p:nvSpPr>
        <p:spPr bwMode="auto">
          <a:xfrm>
            <a:off x="4732787" y="2861345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Hexagon 33">
            <a:extLst>
              <a:ext uri="{FF2B5EF4-FFF2-40B4-BE49-F238E27FC236}">
                <a16:creationId xmlns:a16="http://schemas.microsoft.com/office/drawing/2014/main" id="{2233F6D5-0509-401C-B6B9-254E3BDEC659}"/>
              </a:ext>
            </a:extLst>
          </p:cNvPr>
          <p:cNvSpPr/>
          <p:nvPr/>
        </p:nvSpPr>
        <p:spPr bwMode="auto">
          <a:xfrm>
            <a:off x="4353884" y="304590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7333BA0B-AC4E-4F18-BAEF-472A0FFCE723}"/>
              </a:ext>
            </a:extLst>
          </p:cNvPr>
          <p:cNvSpPr/>
          <p:nvPr/>
        </p:nvSpPr>
        <p:spPr bwMode="auto">
          <a:xfrm>
            <a:off x="3974981" y="2861344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D609964-847B-4E9B-B300-7839D9843DB5}"/>
              </a:ext>
            </a:extLst>
          </p:cNvPr>
          <p:cNvGrpSpPr/>
          <p:nvPr/>
        </p:nvGrpSpPr>
        <p:grpSpPr>
          <a:xfrm>
            <a:off x="2459373" y="3800211"/>
            <a:ext cx="1210811" cy="1107346"/>
            <a:chOff x="2080470" y="2877424"/>
            <a:chExt cx="1210811" cy="1107346"/>
          </a:xfrm>
        </p:grpSpPr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20EF3616-26AD-4CF6-9D97-CAF24EAE6D4D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Hexagon 37">
              <a:extLst>
                <a:ext uri="{FF2B5EF4-FFF2-40B4-BE49-F238E27FC236}">
                  <a16:creationId xmlns:a16="http://schemas.microsoft.com/office/drawing/2014/main" id="{5650F62F-4EE5-4F5E-A970-F239DA81E7F2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Hexagon 38">
              <a:extLst>
                <a:ext uri="{FF2B5EF4-FFF2-40B4-BE49-F238E27FC236}">
                  <a16:creationId xmlns:a16="http://schemas.microsoft.com/office/drawing/2014/main" id="{4AA3FB7B-C515-4055-A092-CED1E64A7494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Hexagon 39">
              <a:extLst>
                <a:ext uri="{FF2B5EF4-FFF2-40B4-BE49-F238E27FC236}">
                  <a16:creationId xmlns:a16="http://schemas.microsoft.com/office/drawing/2014/main" id="{537393D3-89D3-45D9-835E-56DD818FC08C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B4CAACB0-3715-49A8-BD3E-24929692FC1E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Hexagon 41">
              <a:extLst>
                <a:ext uri="{FF2B5EF4-FFF2-40B4-BE49-F238E27FC236}">
                  <a16:creationId xmlns:a16="http://schemas.microsoft.com/office/drawing/2014/main" id="{6D5A4B77-1541-4BF9-9D03-E815F7F66F6E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62E2E852-89D6-49C7-B597-86A906972075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B860149-7E4F-4C94-ACE4-E6741B16482C}"/>
              </a:ext>
            </a:extLst>
          </p:cNvPr>
          <p:cNvGrpSpPr/>
          <p:nvPr/>
        </p:nvGrpSpPr>
        <p:grpSpPr>
          <a:xfrm>
            <a:off x="3577202" y="3984770"/>
            <a:ext cx="1210811" cy="1107346"/>
            <a:chOff x="2080470" y="2877424"/>
            <a:chExt cx="1210811" cy="1107346"/>
          </a:xfrm>
        </p:grpSpPr>
        <p:sp>
          <p:nvSpPr>
            <p:cNvPr id="45" name="Hexagon 44">
              <a:extLst>
                <a:ext uri="{FF2B5EF4-FFF2-40B4-BE49-F238E27FC236}">
                  <a16:creationId xmlns:a16="http://schemas.microsoft.com/office/drawing/2014/main" id="{403AF045-B2B4-4EE8-9ECB-22C6EC62BDDB}"/>
                </a:ext>
              </a:extLst>
            </p:cNvPr>
            <p:cNvSpPr/>
            <p:nvPr/>
          </p:nvSpPr>
          <p:spPr bwMode="auto">
            <a:xfrm>
              <a:off x="2080470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5C1B89E5-53FD-4592-B85B-E34BA3B7845D}"/>
                </a:ext>
              </a:extLst>
            </p:cNvPr>
            <p:cNvSpPr/>
            <p:nvPr/>
          </p:nvSpPr>
          <p:spPr bwMode="auto">
            <a:xfrm>
              <a:off x="2459373" y="287742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5AA85F19-AE9D-4BB0-8C23-DA7DE528243B}"/>
                </a:ext>
              </a:extLst>
            </p:cNvPr>
            <p:cNvSpPr/>
            <p:nvPr/>
          </p:nvSpPr>
          <p:spPr bwMode="auto">
            <a:xfrm>
              <a:off x="2459373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Hexagon 47">
              <a:extLst>
                <a:ext uri="{FF2B5EF4-FFF2-40B4-BE49-F238E27FC236}">
                  <a16:creationId xmlns:a16="http://schemas.microsoft.com/office/drawing/2014/main" id="{C49600B2-7AB9-4486-8114-63CB9FC2C1DE}"/>
                </a:ext>
              </a:extLst>
            </p:cNvPr>
            <p:cNvSpPr/>
            <p:nvPr/>
          </p:nvSpPr>
          <p:spPr bwMode="auto">
            <a:xfrm>
              <a:off x="2838276" y="306198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Hexagon 48">
              <a:extLst>
                <a:ext uri="{FF2B5EF4-FFF2-40B4-BE49-F238E27FC236}">
                  <a16:creationId xmlns:a16="http://schemas.microsoft.com/office/drawing/2014/main" id="{3B649E1D-8520-4E80-AC3D-6739D963A29D}"/>
                </a:ext>
              </a:extLst>
            </p:cNvPr>
            <p:cNvSpPr/>
            <p:nvPr/>
          </p:nvSpPr>
          <p:spPr bwMode="auto">
            <a:xfrm>
              <a:off x="2838276" y="3431097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Hexagon 49">
              <a:extLst>
                <a:ext uri="{FF2B5EF4-FFF2-40B4-BE49-F238E27FC236}">
                  <a16:creationId xmlns:a16="http://schemas.microsoft.com/office/drawing/2014/main" id="{32755F44-1BD1-45EE-AC1A-07A9194749C9}"/>
                </a:ext>
              </a:extLst>
            </p:cNvPr>
            <p:cNvSpPr/>
            <p:nvPr/>
          </p:nvSpPr>
          <p:spPr bwMode="auto">
            <a:xfrm>
              <a:off x="2459373" y="361565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Hexagon 50">
              <a:extLst>
                <a:ext uri="{FF2B5EF4-FFF2-40B4-BE49-F238E27FC236}">
                  <a16:creationId xmlns:a16="http://schemas.microsoft.com/office/drawing/2014/main" id="{9C1A1C23-C479-4C05-8794-36B70FAFC11E}"/>
                </a:ext>
              </a:extLst>
            </p:cNvPr>
            <p:cNvSpPr/>
            <p:nvPr/>
          </p:nvSpPr>
          <p:spPr bwMode="auto">
            <a:xfrm>
              <a:off x="2080470" y="343109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3" name="Hexagon 52">
            <a:extLst>
              <a:ext uri="{FF2B5EF4-FFF2-40B4-BE49-F238E27FC236}">
                <a16:creationId xmlns:a16="http://schemas.microsoft.com/office/drawing/2014/main" id="{0196A8DD-71DF-4E2D-A47B-E998AEA30C48}"/>
              </a:ext>
            </a:extLst>
          </p:cNvPr>
          <p:cNvSpPr/>
          <p:nvPr/>
        </p:nvSpPr>
        <p:spPr bwMode="auto">
          <a:xfrm>
            <a:off x="4344093" y="3431098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Hexagon 53">
            <a:extLst>
              <a:ext uri="{FF2B5EF4-FFF2-40B4-BE49-F238E27FC236}">
                <a16:creationId xmlns:a16="http://schemas.microsoft.com/office/drawing/2014/main" id="{7766D16C-3EDC-427A-BE31-21022B090E2F}"/>
              </a:ext>
            </a:extLst>
          </p:cNvPr>
          <p:cNvSpPr/>
          <p:nvPr/>
        </p:nvSpPr>
        <p:spPr bwMode="auto">
          <a:xfrm>
            <a:off x="4722996" y="3246540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Hexagon 54">
            <a:extLst>
              <a:ext uri="{FF2B5EF4-FFF2-40B4-BE49-F238E27FC236}">
                <a16:creationId xmlns:a16="http://schemas.microsoft.com/office/drawing/2014/main" id="{50F34B1D-F369-4721-B4B0-39B8027937B1}"/>
              </a:ext>
            </a:extLst>
          </p:cNvPr>
          <p:cNvSpPr/>
          <p:nvPr/>
        </p:nvSpPr>
        <p:spPr bwMode="auto">
          <a:xfrm>
            <a:off x="4722996" y="3615656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A07947F5-7499-4207-90B4-B277D63F3855}"/>
              </a:ext>
            </a:extLst>
          </p:cNvPr>
          <p:cNvSpPr/>
          <p:nvPr/>
        </p:nvSpPr>
        <p:spPr bwMode="auto">
          <a:xfrm>
            <a:off x="5101899" y="3431098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Hexagon 56">
            <a:extLst>
              <a:ext uri="{FF2B5EF4-FFF2-40B4-BE49-F238E27FC236}">
                <a16:creationId xmlns:a16="http://schemas.microsoft.com/office/drawing/2014/main" id="{D9754554-C830-47C0-9D2F-713F2E19986C}"/>
              </a:ext>
            </a:extLst>
          </p:cNvPr>
          <p:cNvSpPr/>
          <p:nvPr/>
        </p:nvSpPr>
        <p:spPr bwMode="auto">
          <a:xfrm>
            <a:off x="5101899" y="3800213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Hexagon 57">
            <a:extLst>
              <a:ext uri="{FF2B5EF4-FFF2-40B4-BE49-F238E27FC236}">
                <a16:creationId xmlns:a16="http://schemas.microsoft.com/office/drawing/2014/main" id="{9142C830-B9DF-4792-AF7B-09A5C8491E33}"/>
              </a:ext>
            </a:extLst>
          </p:cNvPr>
          <p:cNvSpPr/>
          <p:nvPr/>
        </p:nvSpPr>
        <p:spPr bwMode="auto">
          <a:xfrm>
            <a:off x="4722996" y="3984771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Hexagon 58">
            <a:extLst>
              <a:ext uri="{FF2B5EF4-FFF2-40B4-BE49-F238E27FC236}">
                <a16:creationId xmlns:a16="http://schemas.microsoft.com/office/drawing/2014/main" id="{C83BCA57-DA94-4A63-9F88-9DD2A107D5DD}"/>
              </a:ext>
            </a:extLst>
          </p:cNvPr>
          <p:cNvSpPr/>
          <p:nvPr/>
        </p:nvSpPr>
        <p:spPr bwMode="auto">
          <a:xfrm>
            <a:off x="4344093" y="3800212"/>
            <a:ext cx="453005" cy="369115"/>
          </a:xfrm>
          <a:prstGeom prst="hexagon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Arrow: Curved Down 60">
            <a:extLst>
              <a:ext uri="{FF2B5EF4-FFF2-40B4-BE49-F238E27FC236}">
                <a16:creationId xmlns:a16="http://schemas.microsoft.com/office/drawing/2014/main" id="{C55D2B9E-64A9-4E36-910A-C1B7610FB35D}"/>
              </a:ext>
            </a:extLst>
          </p:cNvPr>
          <p:cNvSpPr/>
          <p:nvPr/>
        </p:nvSpPr>
        <p:spPr bwMode="auto">
          <a:xfrm>
            <a:off x="3803704" y="3322041"/>
            <a:ext cx="757806" cy="293616"/>
          </a:xfrm>
          <a:prstGeom prst="curvedDownArrow">
            <a:avLst/>
          </a:prstGeom>
          <a:solidFill>
            <a:schemeClr val="accent2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E528A3A3-DB6C-456D-8DDF-7405C4B9D0E3}"/>
              </a:ext>
            </a:extLst>
          </p:cNvPr>
          <p:cNvSpPr/>
          <p:nvPr/>
        </p:nvSpPr>
        <p:spPr bwMode="auto">
          <a:xfrm>
            <a:off x="5230508" y="1613158"/>
            <a:ext cx="453005" cy="369115"/>
          </a:xfrm>
          <a:prstGeom prst="hexagon">
            <a:avLst/>
          </a:prstGeom>
          <a:solidFill>
            <a:schemeClr val="tx2">
              <a:lumMod val="75000"/>
              <a:lumOff val="25000"/>
            </a:schemeClr>
          </a:solidFill>
          <a:ln w="12700" cap="flat" cmpd="sng" algn="ctr">
            <a:solidFill>
              <a:schemeClr val="tx2">
                <a:lumMod val="25000"/>
                <a:lumOff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Hexagon 62">
            <a:extLst>
              <a:ext uri="{FF2B5EF4-FFF2-40B4-BE49-F238E27FC236}">
                <a16:creationId xmlns:a16="http://schemas.microsoft.com/office/drawing/2014/main" id="{86588101-EA3A-4C30-82B8-5E27B3C698A1}"/>
              </a:ext>
            </a:extLst>
          </p:cNvPr>
          <p:cNvSpPr/>
          <p:nvPr/>
        </p:nvSpPr>
        <p:spPr bwMode="auto">
          <a:xfrm>
            <a:off x="5343767" y="2676784"/>
            <a:ext cx="453005" cy="369115"/>
          </a:xfrm>
          <a:prstGeom prst="hexagon">
            <a:avLst/>
          </a:prstGeom>
          <a:solidFill>
            <a:schemeClr val="tx2">
              <a:lumMod val="25000"/>
              <a:lumOff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828939" y="1544661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Old RAN node holding AS Context, terminating NG-C and NG-U. RAN Paging triggering node.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5828939" y="2769486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RAN node configured with the cell that UE is currently camping on while in RRC Inactive state.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84241492-B1B7-49A1-961B-018CA43CF5AC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409110" y="3415016"/>
            <a:ext cx="1345727" cy="9825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FDF78D28-18B5-4251-BBD8-BBB34EE3E88E}"/>
              </a:ext>
            </a:extLst>
          </p:cNvPr>
          <p:cNvSpPr txBox="1"/>
          <p:nvPr/>
        </p:nvSpPr>
        <p:spPr>
          <a:xfrm>
            <a:off x="5781406" y="3953450"/>
            <a:ext cx="23321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RAN Paging from old to new RAN node enabling UE reachability while in RRC Inactive state.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C74A5CB-58EB-4D1C-8B3B-0FA4ED16DC36}"/>
              </a:ext>
            </a:extLst>
          </p:cNvPr>
          <p:cNvSpPr txBox="1"/>
          <p:nvPr/>
        </p:nvSpPr>
        <p:spPr>
          <a:xfrm>
            <a:off x="447248" y="5461231"/>
            <a:ext cx="74410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To enable UE reachability while in RRC Inactive state for MT sessions, support for RAN Paging from old to RAN node(s) providing radio coverage for that UE is required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7915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AD00D31-AAEA-49AC-BA44-D25267D7D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Paging reliability and AS Context transfer relies on connectivity between old and new RAN.</a:t>
            </a:r>
          </a:p>
          <a:p>
            <a:r>
              <a:rPr lang="en-US" dirty="0"/>
              <a:t>Two solutions: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Area* limited by </a:t>
            </a:r>
            <a:r>
              <a:rPr lang="en-US" dirty="0" err="1"/>
              <a:t>Xn</a:t>
            </a:r>
            <a:r>
              <a:rPr lang="en-US" dirty="0"/>
              <a:t> connectivity;</a:t>
            </a:r>
          </a:p>
          <a:p>
            <a:pPr marL="812800" lvl="1" indent="-457200">
              <a:buFont typeface="+mj-lt"/>
              <a:buAutoNum type="arabicPeriod"/>
            </a:pPr>
            <a:r>
              <a:rPr lang="en-US" dirty="0"/>
              <a:t>RAN Notification Area extending beyond </a:t>
            </a:r>
            <a:r>
              <a:rPr lang="en-US" dirty="0" err="1"/>
              <a:t>Xn</a:t>
            </a:r>
            <a:r>
              <a:rPr lang="en-US" dirty="0"/>
              <a:t> connectivity by CN relay, if </a:t>
            </a:r>
            <a:r>
              <a:rPr lang="en-US" dirty="0" err="1"/>
              <a:t>Xn</a:t>
            </a:r>
            <a:r>
              <a:rPr lang="en-US" dirty="0"/>
              <a:t> not available (Ericsson);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*</a:t>
            </a:r>
            <a:r>
              <a:rPr lang="en-GB" sz="1800" dirty="0"/>
              <a:t>“RAN Notification Area”: configured by serving RAN node, either list of cells, or RAN Area (broadcast) or List of TAIs (CN Registration Area).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9F47C-59D2-4D48-A200-384D42C2F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solutions</a:t>
            </a:r>
          </a:p>
        </p:txBody>
      </p:sp>
    </p:spTree>
    <p:extLst>
      <p:ext uri="{BB962C8B-B14F-4D97-AF65-F5344CB8AC3E}">
        <p14:creationId xmlns:p14="http://schemas.microsoft.com/office/powerpoint/2010/main" val="1270077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Solution-1 (1)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F74E07B-B4C1-4689-B372-62EB3A216DA1}"/>
              </a:ext>
            </a:extLst>
          </p:cNvPr>
          <p:cNvGrpSpPr/>
          <p:nvPr/>
        </p:nvGrpSpPr>
        <p:grpSpPr>
          <a:xfrm>
            <a:off x="796258" y="1766405"/>
            <a:ext cx="3474434" cy="2960270"/>
            <a:chOff x="2080470" y="2131846"/>
            <a:chExt cx="3474434" cy="296027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080470" y="2877424"/>
              <a:ext cx="1210811" cy="1107346"/>
              <a:chOff x="2080470" y="2877424"/>
              <a:chExt cx="1210811" cy="1107346"/>
            </a:xfrm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38275" y="2131846"/>
              <a:ext cx="1210811" cy="1107346"/>
              <a:chOff x="2080470" y="2877424"/>
              <a:chExt cx="1210811" cy="1107346"/>
            </a:xfrm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17175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53D3D13E-9502-47D6-8D6D-9F3AEFC489DC}"/>
                </a:ext>
              </a:extLst>
            </p:cNvPr>
            <p:cNvSpPr/>
            <p:nvPr/>
          </p:nvSpPr>
          <p:spPr bwMode="auto">
            <a:xfrm>
              <a:off x="3596078" y="304590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41959"/>
              <a:ext cx="453005" cy="292222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17175" y="359957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232FB2C5-1E2B-4E56-8085-88B10E85F678}"/>
                </a:ext>
              </a:extLst>
            </p:cNvPr>
            <p:cNvSpPr/>
            <p:nvPr/>
          </p:nvSpPr>
          <p:spPr bwMode="auto">
            <a:xfrm>
              <a:off x="3974981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C2D37E7B-B345-47CE-A518-489B13868477}"/>
                </a:ext>
              </a:extLst>
            </p:cNvPr>
            <p:cNvSpPr/>
            <p:nvPr/>
          </p:nvSpPr>
          <p:spPr bwMode="auto">
            <a:xfrm>
              <a:off x="4353884" y="230767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26CB2237-19A9-4EBB-A6AB-D90815D2E6C3}"/>
                </a:ext>
              </a:extLst>
            </p:cNvPr>
            <p:cNvSpPr/>
            <p:nvPr/>
          </p:nvSpPr>
          <p:spPr bwMode="auto">
            <a:xfrm>
              <a:off x="4353884" y="267678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5928AD6F-5804-423E-B860-36F2FF930F2C}"/>
                </a:ext>
              </a:extLst>
            </p:cNvPr>
            <p:cNvSpPr/>
            <p:nvPr/>
          </p:nvSpPr>
          <p:spPr bwMode="auto">
            <a:xfrm>
              <a:off x="4732787" y="249223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EA45482B-EAA8-4385-ABD3-101DBF6E4331}"/>
                </a:ext>
              </a:extLst>
            </p:cNvPr>
            <p:cNvSpPr/>
            <p:nvPr/>
          </p:nvSpPr>
          <p:spPr bwMode="auto">
            <a:xfrm>
              <a:off x="4732787" y="2861345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2233F6D5-0509-401C-B6B9-254E3BDEC659}"/>
                </a:ext>
              </a:extLst>
            </p:cNvPr>
            <p:cNvSpPr/>
            <p:nvPr/>
          </p:nvSpPr>
          <p:spPr bwMode="auto">
            <a:xfrm>
              <a:off x="4353884" y="304590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7333BA0B-AC4E-4F18-BAEF-472A0FFCE723}"/>
                </a:ext>
              </a:extLst>
            </p:cNvPr>
            <p:cNvSpPr/>
            <p:nvPr/>
          </p:nvSpPr>
          <p:spPr bwMode="auto">
            <a:xfrm>
              <a:off x="3974981" y="2861344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59373" y="3800211"/>
              <a:ext cx="1210811" cy="1107346"/>
              <a:chOff x="2080470" y="2877424"/>
              <a:chExt cx="1210811" cy="1107346"/>
            </a:xfrm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53" name="Hexagon 52">
              <a:extLst>
                <a:ext uri="{FF2B5EF4-FFF2-40B4-BE49-F238E27FC236}">
                  <a16:creationId xmlns:a16="http://schemas.microsoft.com/office/drawing/2014/main" id="{0196A8DD-71DF-4E2D-A47B-E998AEA30C48}"/>
                </a:ext>
              </a:extLst>
            </p:cNvPr>
            <p:cNvSpPr/>
            <p:nvPr/>
          </p:nvSpPr>
          <p:spPr bwMode="auto">
            <a:xfrm>
              <a:off x="4344093" y="3431098"/>
              <a:ext cx="453005" cy="369115"/>
            </a:xfrm>
            <a:prstGeom prst="hexagon">
              <a:avLst/>
            </a:prstGeom>
            <a:solidFill>
              <a:srgbClr val="89BA17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Hexagon 53">
              <a:extLst>
                <a:ext uri="{FF2B5EF4-FFF2-40B4-BE49-F238E27FC236}">
                  <a16:creationId xmlns:a16="http://schemas.microsoft.com/office/drawing/2014/main" id="{7766D16C-3EDC-427A-BE31-21022B090E2F}"/>
                </a:ext>
              </a:extLst>
            </p:cNvPr>
            <p:cNvSpPr/>
            <p:nvPr/>
          </p:nvSpPr>
          <p:spPr bwMode="auto">
            <a:xfrm>
              <a:off x="4722996" y="3246540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Hexagon 54">
              <a:extLst>
                <a:ext uri="{FF2B5EF4-FFF2-40B4-BE49-F238E27FC236}">
                  <a16:creationId xmlns:a16="http://schemas.microsoft.com/office/drawing/2014/main" id="{50F34B1D-F369-4721-B4B0-39B8027937B1}"/>
                </a:ext>
              </a:extLst>
            </p:cNvPr>
            <p:cNvSpPr/>
            <p:nvPr/>
          </p:nvSpPr>
          <p:spPr bwMode="auto">
            <a:xfrm>
              <a:off x="4722996" y="3615656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Hexagon 55">
              <a:extLst>
                <a:ext uri="{FF2B5EF4-FFF2-40B4-BE49-F238E27FC236}">
                  <a16:creationId xmlns:a16="http://schemas.microsoft.com/office/drawing/2014/main" id="{A07947F5-7499-4207-90B4-B277D63F3855}"/>
                </a:ext>
              </a:extLst>
            </p:cNvPr>
            <p:cNvSpPr/>
            <p:nvPr/>
          </p:nvSpPr>
          <p:spPr bwMode="auto">
            <a:xfrm>
              <a:off x="5101899" y="3431098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Hexagon 56">
              <a:extLst>
                <a:ext uri="{FF2B5EF4-FFF2-40B4-BE49-F238E27FC236}">
                  <a16:creationId xmlns:a16="http://schemas.microsoft.com/office/drawing/2014/main" id="{D9754554-C830-47C0-9D2F-713F2E19986C}"/>
                </a:ext>
              </a:extLst>
            </p:cNvPr>
            <p:cNvSpPr/>
            <p:nvPr/>
          </p:nvSpPr>
          <p:spPr bwMode="auto">
            <a:xfrm>
              <a:off x="5101899" y="3800213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Hexagon 57">
              <a:extLst>
                <a:ext uri="{FF2B5EF4-FFF2-40B4-BE49-F238E27FC236}">
                  <a16:creationId xmlns:a16="http://schemas.microsoft.com/office/drawing/2014/main" id="{9142C830-B9DF-4792-AF7B-09A5C8491E33}"/>
                </a:ext>
              </a:extLst>
            </p:cNvPr>
            <p:cNvSpPr/>
            <p:nvPr/>
          </p:nvSpPr>
          <p:spPr bwMode="auto">
            <a:xfrm>
              <a:off x="4722996" y="3984771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Hexagon 58">
              <a:extLst>
                <a:ext uri="{FF2B5EF4-FFF2-40B4-BE49-F238E27FC236}">
                  <a16:creationId xmlns:a16="http://schemas.microsoft.com/office/drawing/2014/main" id="{C83BCA57-DA94-4A63-9F88-9DD2A107D5DD}"/>
                </a:ext>
              </a:extLst>
            </p:cNvPr>
            <p:cNvSpPr/>
            <p:nvPr/>
          </p:nvSpPr>
          <p:spPr bwMode="auto">
            <a:xfrm>
              <a:off x="4344093" y="3800212"/>
              <a:ext cx="453005" cy="369115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8788469A-239C-44FF-9126-1922E1803F2C}"/>
              </a:ext>
            </a:extLst>
          </p:cNvPr>
          <p:cNvSpPr txBox="1"/>
          <p:nvPr/>
        </p:nvSpPr>
        <p:spPr>
          <a:xfrm>
            <a:off x="5457877" y="2294681"/>
            <a:ext cx="33150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Paging reliability relies on </a:t>
            </a:r>
            <a:r>
              <a:rPr lang="en-US" dirty="0" err="1"/>
              <a:t>Xn</a:t>
            </a:r>
            <a:r>
              <a:rPr lang="en-US" dirty="0"/>
              <a:t> connectivity between the old RAN node and any an arbitrary RAN node within the RNA.</a:t>
            </a:r>
            <a:endParaRPr lang="sv-SE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D72C36B-F06C-48CF-9B71-DF78C7B79978}"/>
              </a:ext>
            </a:extLst>
          </p:cNvPr>
          <p:cNvSpPr txBox="1"/>
          <p:nvPr/>
        </p:nvSpPr>
        <p:spPr>
          <a:xfrm>
            <a:off x="994604" y="4742039"/>
            <a:ext cx="791738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b="1" dirty="0"/>
              <a:t>Consequences: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this requires either a fully meshed RAN, i.e. </a:t>
            </a:r>
            <a:r>
              <a:rPr lang="en-US" sz="1800" dirty="0" err="1"/>
              <a:t>Xn</a:t>
            </a:r>
            <a:r>
              <a:rPr lang="en-US" sz="1800" dirty="0"/>
              <a:t> connectivity between all RAN nodes within an RNA + RAN </a:t>
            </a:r>
            <a:r>
              <a:rPr lang="en-US" sz="1800" dirty="0" err="1"/>
              <a:t>neighbouring</a:t>
            </a:r>
            <a:r>
              <a:rPr lang="en-US" sz="1800" dirty="0"/>
              <a:t> nodes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or will result in rather small RNAs, due to realistic deployments with limited </a:t>
            </a:r>
            <a:r>
              <a:rPr lang="en-US" sz="1800" dirty="0" err="1"/>
              <a:t>Xn</a:t>
            </a:r>
            <a:r>
              <a:rPr lang="en-US" sz="1800" dirty="0"/>
              <a:t> connectivity</a:t>
            </a:r>
            <a:endParaRPr lang="sv-SE" sz="1800" dirty="0"/>
          </a:p>
        </p:txBody>
      </p:sp>
      <p:sp>
        <p:nvSpPr>
          <p:cNvPr id="85" name="Arrow: Curved Down 84">
            <a:extLst>
              <a:ext uri="{FF2B5EF4-FFF2-40B4-BE49-F238E27FC236}">
                <a16:creationId xmlns:a16="http://schemas.microsoft.com/office/drawing/2014/main" id="{69316F03-2C63-459A-8097-F800DDA0AF7A}"/>
              </a:ext>
            </a:extLst>
          </p:cNvPr>
          <p:cNvSpPr/>
          <p:nvPr/>
        </p:nvSpPr>
        <p:spPr bwMode="auto">
          <a:xfrm>
            <a:off x="2570922" y="2712623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Arrow: Curved Down 85">
            <a:extLst>
              <a:ext uri="{FF2B5EF4-FFF2-40B4-BE49-F238E27FC236}">
                <a16:creationId xmlns:a16="http://schemas.microsoft.com/office/drawing/2014/main" id="{7968238E-9BF3-4DF5-BCEF-87AE95796FE7}"/>
              </a:ext>
            </a:extLst>
          </p:cNvPr>
          <p:cNvSpPr/>
          <p:nvPr/>
        </p:nvSpPr>
        <p:spPr bwMode="auto">
          <a:xfrm>
            <a:off x="2099939" y="3447711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Arrow: Curved Down 86">
            <a:extLst>
              <a:ext uri="{FF2B5EF4-FFF2-40B4-BE49-F238E27FC236}">
                <a16:creationId xmlns:a16="http://schemas.microsoft.com/office/drawing/2014/main" id="{2DF8C2B2-3B53-429B-BE41-6D0D59AE415B}"/>
              </a:ext>
            </a:extLst>
          </p:cNvPr>
          <p:cNvSpPr/>
          <p:nvPr/>
        </p:nvSpPr>
        <p:spPr bwMode="auto">
          <a:xfrm rot="15371718">
            <a:off x="2252339" y="3600111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Arrow: Curved Down 87">
            <a:extLst>
              <a:ext uri="{FF2B5EF4-FFF2-40B4-BE49-F238E27FC236}">
                <a16:creationId xmlns:a16="http://schemas.microsoft.com/office/drawing/2014/main" id="{ED99C116-78D0-4692-AD83-0402B18BD035}"/>
              </a:ext>
            </a:extLst>
          </p:cNvPr>
          <p:cNvSpPr/>
          <p:nvPr/>
        </p:nvSpPr>
        <p:spPr bwMode="auto">
          <a:xfrm rot="15371718">
            <a:off x="773192" y="2932516"/>
            <a:ext cx="1246765" cy="521509"/>
          </a:xfrm>
          <a:prstGeom prst="curvedDownArrow">
            <a:avLst/>
          </a:prstGeom>
          <a:solidFill>
            <a:srgbClr val="FABB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809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Solution-1 (2)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4947457" y="562259"/>
            <a:ext cx="343250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Fully meshed RAN with </a:t>
            </a:r>
            <a:r>
              <a:rPr lang="en-US" dirty="0" err="1"/>
              <a:t>Xn</a:t>
            </a:r>
            <a:r>
              <a:rPr lang="en-US" dirty="0"/>
              <a:t> connectivity is challenging to achieve because:</a:t>
            </a:r>
          </a:p>
          <a:p>
            <a:pPr marL="342900" indent="-342900">
              <a:buFontTx/>
              <a:buChar char="-"/>
            </a:pPr>
            <a:r>
              <a:rPr lang="en-US" dirty="0" err="1"/>
              <a:t>Xn</a:t>
            </a:r>
            <a:r>
              <a:rPr lang="en-US" dirty="0"/>
              <a:t> is setup based on UE measurement, there are no measurements for far distanced RAN nodes.</a:t>
            </a:r>
          </a:p>
          <a:p>
            <a:pPr marL="342900" indent="-342900">
              <a:buFontTx/>
              <a:buChar char="-"/>
            </a:pPr>
            <a:r>
              <a:rPr lang="en-US" dirty="0"/>
              <a:t>Configuring </a:t>
            </a:r>
            <a:r>
              <a:rPr lang="en-US" dirty="0" err="1"/>
              <a:t>Xn</a:t>
            </a:r>
            <a:r>
              <a:rPr lang="en-US" dirty="0"/>
              <a:t> with 2</a:t>
            </a:r>
            <a:r>
              <a:rPr lang="en-US" baseline="30000" dirty="0"/>
              <a:t>nd</a:t>
            </a:r>
            <a:r>
              <a:rPr lang="en-US" dirty="0"/>
              <a:t>  and 3</a:t>
            </a:r>
            <a:r>
              <a:rPr lang="en-US" baseline="30000" dirty="0"/>
              <a:t>rd</a:t>
            </a:r>
            <a:r>
              <a:rPr lang="en-US" dirty="0"/>
              <a:t> tier neighboring RAN nodes increases radically the number of </a:t>
            </a:r>
            <a:r>
              <a:rPr lang="en-US" dirty="0" err="1"/>
              <a:t>Xn</a:t>
            </a:r>
            <a:r>
              <a:rPr lang="en-US" dirty="0"/>
              <a:t> interfaces required to be supported.</a:t>
            </a:r>
          </a:p>
          <a:p>
            <a:pPr marL="342900" indent="-342900">
              <a:buFontTx/>
              <a:buChar char="-"/>
            </a:pPr>
            <a:r>
              <a:rPr lang="en-US" dirty="0"/>
              <a:t>Limitation to underlying infrastructure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38647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208671" y="5963478"/>
            <a:ext cx="8610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Symbol" panose="05050102010706020507" pitchFamily="18" charset="2"/>
              </a:rPr>
              <a:t> </a:t>
            </a:r>
            <a:r>
              <a:rPr lang="en-US" sz="2400" dirty="0" err="1"/>
              <a:t>Xn</a:t>
            </a:r>
            <a:r>
              <a:rPr lang="en-US" sz="2400" dirty="0"/>
              <a:t> connectivity based RNAs are smaller than UE’s CN RA.</a:t>
            </a:r>
          </a:p>
        </p:txBody>
      </p:sp>
    </p:spTree>
    <p:extLst>
      <p:ext uri="{BB962C8B-B14F-4D97-AF65-F5344CB8AC3E}">
        <p14:creationId xmlns:p14="http://schemas.microsoft.com/office/powerpoint/2010/main" val="1899339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9A0A57-0179-48A4-91DF-757F20759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Solution-2 (1)</a:t>
            </a:r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53D3D13E-9502-47D6-8D6D-9F3AEFC489DC}"/>
              </a:ext>
            </a:extLst>
          </p:cNvPr>
          <p:cNvSpPr/>
          <p:nvPr/>
        </p:nvSpPr>
        <p:spPr bwMode="auto">
          <a:xfrm>
            <a:off x="2053294" y="2247871"/>
            <a:ext cx="453005" cy="369115"/>
          </a:xfrm>
          <a:prstGeom prst="hexagon">
            <a:avLst/>
          </a:prstGeom>
          <a:solidFill>
            <a:srgbClr val="99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EA7E76A2-E43F-4491-9399-5FD36C9853BE}"/>
              </a:ext>
            </a:extLst>
          </p:cNvPr>
          <p:cNvGrpSpPr/>
          <p:nvPr/>
        </p:nvGrpSpPr>
        <p:grpSpPr>
          <a:xfrm>
            <a:off x="1692393" y="2393973"/>
            <a:ext cx="1185646" cy="922788"/>
            <a:chOff x="3242340" y="3230459"/>
            <a:chExt cx="1185646" cy="9227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EF47533B-3969-40B6-A1FB-101064825CBE}"/>
                </a:ext>
              </a:extLst>
            </p:cNvPr>
            <p:cNvSpPr/>
            <p:nvPr/>
          </p:nvSpPr>
          <p:spPr bwMode="auto">
            <a:xfrm>
              <a:off x="3242340" y="3230459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F91DF1E2-DFEC-4A98-A3B1-5D5297A01B85}"/>
                </a:ext>
              </a:extLst>
            </p:cNvPr>
            <p:cNvSpPr/>
            <p:nvPr/>
          </p:nvSpPr>
          <p:spPr bwMode="auto">
            <a:xfrm>
              <a:off x="3596078" y="3415017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2">
                  <a:lumMod val="25000"/>
                  <a:lumOff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342BC158-DF93-4BAC-8996-9A1903C0A47B}"/>
                </a:ext>
              </a:extLst>
            </p:cNvPr>
            <p:cNvSpPr/>
            <p:nvPr/>
          </p:nvSpPr>
          <p:spPr bwMode="auto">
            <a:xfrm>
              <a:off x="3974981" y="3230459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EA8D8868-58AC-4091-B054-FA3D1B40FF10}"/>
                </a:ext>
              </a:extLst>
            </p:cNvPr>
            <p:cNvSpPr/>
            <p:nvPr/>
          </p:nvSpPr>
          <p:spPr bwMode="auto">
            <a:xfrm>
              <a:off x="3974981" y="3599574"/>
              <a:ext cx="453005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F34493BA-06BA-4E32-8C9B-95D679F024CE}"/>
                </a:ext>
              </a:extLst>
            </p:cNvPr>
            <p:cNvSpPr/>
            <p:nvPr/>
          </p:nvSpPr>
          <p:spPr bwMode="auto">
            <a:xfrm>
              <a:off x="3596078" y="3784132"/>
              <a:ext cx="453005" cy="369115"/>
            </a:xfrm>
            <a:prstGeom prst="hexagon">
              <a:avLst/>
            </a:prstGeom>
            <a:solidFill>
              <a:srgbClr val="8BC5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783161C-D325-4008-A6FF-BFDF1CB1F77C}"/>
              </a:ext>
            </a:extLst>
          </p:cNvPr>
          <p:cNvGrpSpPr/>
          <p:nvPr/>
        </p:nvGrpSpPr>
        <p:grpSpPr>
          <a:xfrm>
            <a:off x="639098" y="1325484"/>
            <a:ext cx="3403128" cy="2936841"/>
            <a:chOff x="2133601" y="2155275"/>
            <a:chExt cx="3403128" cy="293684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B384FE8-F34C-42E0-80DB-9CA8205E094E}"/>
                </a:ext>
              </a:extLst>
            </p:cNvPr>
            <p:cNvGrpSpPr/>
            <p:nvPr/>
          </p:nvGrpSpPr>
          <p:grpSpPr>
            <a:xfrm>
              <a:off x="2133601" y="2869030"/>
              <a:ext cx="1210811" cy="1107346"/>
              <a:chOff x="2080470" y="2877424"/>
              <a:chExt cx="1210811" cy="1107346"/>
            </a:xfrm>
            <a:solidFill>
              <a:srgbClr val="007B78"/>
            </a:solidFill>
          </p:grpSpPr>
          <p:sp>
            <p:nvSpPr>
              <p:cNvPr id="4" name="Hexagon 3">
                <a:extLst>
                  <a:ext uri="{FF2B5EF4-FFF2-40B4-BE49-F238E27FC236}">
                    <a16:creationId xmlns:a16="http://schemas.microsoft.com/office/drawing/2014/main" id="{D04996C4-2E4F-49FC-B663-C40C85E7E23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" name="Hexagon 4">
                <a:extLst>
                  <a:ext uri="{FF2B5EF4-FFF2-40B4-BE49-F238E27FC236}">
                    <a16:creationId xmlns:a16="http://schemas.microsoft.com/office/drawing/2014/main" id="{255949B1-AC36-4351-9E96-73DFA09CE53C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" name="Hexagon 5">
                <a:extLst>
                  <a:ext uri="{FF2B5EF4-FFF2-40B4-BE49-F238E27FC236}">
                    <a16:creationId xmlns:a16="http://schemas.microsoft.com/office/drawing/2014/main" id="{2182A40D-D7F9-48D6-9353-31C12A08D71F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7" name="Hexagon 6">
                <a:extLst>
                  <a:ext uri="{FF2B5EF4-FFF2-40B4-BE49-F238E27FC236}">
                    <a16:creationId xmlns:a16="http://schemas.microsoft.com/office/drawing/2014/main" id="{E27A519D-C161-4205-922F-FB22B21E2AB6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Hexagon 7">
                <a:extLst>
                  <a:ext uri="{FF2B5EF4-FFF2-40B4-BE49-F238E27FC236}">
                    <a16:creationId xmlns:a16="http://schemas.microsoft.com/office/drawing/2014/main" id="{14DC0B7C-755A-4286-B080-12FDB3FECC32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B69428D6-2ADB-479B-ADD4-1D0A9DB587F6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5AAB56B7-1DB3-4265-8F1D-2CB69564FEB9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2C4B7E7-A836-4E8A-8734-80B89775F6CA}"/>
                </a:ext>
              </a:extLst>
            </p:cNvPr>
            <p:cNvGrpSpPr/>
            <p:nvPr/>
          </p:nvGrpSpPr>
          <p:grpSpPr>
            <a:xfrm>
              <a:off x="2828485" y="2155275"/>
              <a:ext cx="1210811" cy="1107346"/>
              <a:chOff x="2080470" y="2877424"/>
              <a:chExt cx="1210811" cy="1107346"/>
            </a:xfrm>
            <a:solidFill>
              <a:srgbClr val="7030A0"/>
            </a:solidFill>
          </p:grpSpPr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CE60A6CF-91C5-412A-ADAB-016840E40392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8170EFB4-F4CA-4F88-B4A9-3DCE13AE4890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5" name="Hexagon 14">
                <a:extLst>
                  <a:ext uri="{FF2B5EF4-FFF2-40B4-BE49-F238E27FC236}">
                    <a16:creationId xmlns:a16="http://schemas.microsoft.com/office/drawing/2014/main" id="{F69599C4-2CB7-4793-8812-4F3E06F3BABA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AAEDA45C-5453-43BA-8297-B307CBA3EEC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EC9D9A4C-B380-4C9D-8C87-305FBBE30E1A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BA264DEC-B23F-4B8A-8FFF-8D678AEC69B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Hexagon 18">
                <a:extLst>
                  <a:ext uri="{FF2B5EF4-FFF2-40B4-BE49-F238E27FC236}">
                    <a16:creationId xmlns:a16="http://schemas.microsoft.com/office/drawing/2014/main" id="{C9610115-D42F-46A4-8285-AB2A74B14144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AF7267DF-B1A5-4931-9A6A-A50123B4932F}"/>
                </a:ext>
              </a:extLst>
            </p:cNvPr>
            <p:cNvSpPr/>
            <p:nvPr/>
          </p:nvSpPr>
          <p:spPr bwMode="auto">
            <a:xfrm>
              <a:off x="3234297" y="3583492"/>
              <a:ext cx="391028" cy="369115"/>
            </a:xfrm>
            <a:prstGeom prst="hexagon">
              <a:avLst/>
            </a:prstGeom>
            <a:solidFill>
              <a:schemeClr val="tx2">
                <a:lumMod val="25000"/>
                <a:lumOff val="75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05AC58-EDE0-4077-9051-C61118A9928E}"/>
                </a:ext>
              </a:extLst>
            </p:cNvPr>
            <p:cNvGrpSpPr/>
            <p:nvPr/>
          </p:nvGrpSpPr>
          <p:grpSpPr>
            <a:xfrm>
              <a:off x="3956104" y="2333536"/>
              <a:ext cx="1210811" cy="1107346"/>
              <a:chOff x="2080470" y="2877424"/>
              <a:chExt cx="1210811" cy="1107346"/>
            </a:xfrm>
            <a:solidFill>
              <a:schemeClr val="accent2"/>
            </a:solidFill>
          </p:grpSpPr>
          <p:sp>
            <p:nvSpPr>
              <p:cNvPr id="29" name="Hexagon 28">
                <a:extLst>
                  <a:ext uri="{FF2B5EF4-FFF2-40B4-BE49-F238E27FC236}">
                    <a16:creationId xmlns:a16="http://schemas.microsoft.com/office/drawing/2014/main" id="{232FB2C5-1E2B-4E56-8085-88B10E85F67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0" name="Hexagon 29">
                <a:extLst>
                  <a:ext uri="{FF2B5EF4-FFF2-40B4-BE49-F238E27FC236}">
                    <a16:creationId xmlns:a16="http://schemas.microsoft.com/office/drawing/2014/main" id="{C2D37E7B-B345-47CE-A518-489B13868477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Hexagon 30">
                <a:extLst>
                  <a:ext uri="{FF2B5EF4-FFF2-40B4-BE49-F238E27FC236}">
                    <a16:creationId xmlns:a16="http://schemas.microsoft.com/office/drawing/2014/main" id="{26CB2237-19A9-4EBB-A6AB-D90815D2E6C3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Hexagon 31">
                <a:extLst>
                  <a:ext uri="{FF2B5EF4-FFF2-40B4-BE49-F238E27FC236}">
                    <a16:creationId xmlns:a16="http://schemas.microsoft.com/office/drawing/2014/main" id="{5928AD6F-5804-423E-B860-36F2FF930F2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" name="Hexagon 32">
                <a:extLst>
                  <a:ext uri="{FF2B5EF4-FFF2-40B4-BE49-F238E27FC236}">
                    <a16:creationId xmlns:a16="http://schemas.microsoft.com/office/drawing/2014/main" id="{EA45482B-EAA8-4385-ABD3-101DBF6E4331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Hexagon 33">
                <a:extLst>
                  <a:ext uri="{FF2B5EF4-FFF2-40B4-BE49-F238E27FC236}">
                    <a16:creationId xmlns:a16="http://schemas.microsoft.com/office/drawing/2014/main" id="{2233F6D5-0509-401C-B6B9-254E3BDEC65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Hexagon 34">
                <a:extLst>
                  <a:ext uri="{FF2B5EF4-FFF2-40B4-BE49-F238E27FC236}">
                    <a16:creationId xmlns:a16="http://schemas.microsoft.com/office/drawing/2014/main" id="{7333BA0B-AC4E-4F18-BAEF-472A0FFCE723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D609964-847B-4E9B-B300-7839D9843DB5}"/>
                </a:ext>
              </a:extLst>
            </p:cNvPr>
            <p:cNvGrpSpPr/>
            <p:nvPr/>
          </p:nvGrpSpPr>
          <p:grpSpPr>
            <a:xfrm>
              <a:off x="2484534" y="3759657"/>
              <a:ext cx="1210811" cy="1107346"/>
              <a:chOff x="2080470" y="2877424"/>
              <a:chExt cx="1210811" cy="1107346"/>
            </a:xfrm>
            <a:solidFill>
              <a:srgbClr val="FFFF00"/>
            </a:solidFill>
          </p:grpSpPr>
          <p:sp>
            <p:nvSpPr>
              <p:cNvPr id="37" name="Hexagon 36">
                <a:extLst>
                  <a:ext uri="{FF2B5EF4-FFF2-40B4-BE49-F238E27FC236}">
                    <a16:creationId xmlns:a16="http://schemas.microsoft.com/office/drawing/2014/main" id="{20EF3616-26AD-4CF6-9D97-CAF24EAE6D4D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Hexagon 37">
                <a:extLst>
                  <a:ext uri="{FF2B5EF4-FFF2-40B4-BE49-F238E27FC236}">
                    <a16:creationId xmlns:a16="http://schemas.microsoft.com/office/drawing/2014/main" id="{5650F62F-4EE5-4F5E-A970-F239DA81E7F2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9" name="Hexagon 38">
                <a:extLst>
                  <a:ext uri="{FF2B5EF4-FFF2-40B4-BE49-F238E27FC236}">
                    <a16:creationId xmlns:a16="http://schemas.microsoft.com/office/drawing/2014/main" id="{4AA3FB7B-C515-4055-A092-CED1E64A7494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0" name="Hexagon 39">
                <a:extLst>
                  <a:ext uri="{FF2B5EF4-FFF2-40B4-BE49-F238E27FC236}">
                    <a16:creationId xmlns:a16="http://schemas.microsoft.com/office/drawing/2014/main" id="{537393D3-89D3-45D9-835E-56DD818FC08C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1" name="Hexagon 40">
                <a:extLst>
                  <a:ext uri="{FF2B5EF4-FFF2-40B4-BE49-F238E27FC236}">
                    <a16:creationId xmlns:a16="http://schemas.microsoft.com/office/drawing/2014/main" id="{B4CAACB0-3715-49A8-BD3E-24929692FC1E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2" name="Hexagon 41">
                <a:extLst>
                  <a:ext uri="{FF2B5EF4-FFF2-40B4-BE49-F238E27FC236}">
                    <a16:creationId xmlns:a16="http://schemas.microsoft.com/office/drawing/2014/main" id="{6D5A4B77-1541-4BF9-9D03-E815F7F66F6E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3" name="Hexagon 42">
                <a:extLst>
                  <a:ext uri="{FF2B5EF4-FFF2-40B4-BE49-F238E27FC236}">
                    <a16:creationId xmlns:a16="http://schemas.microsoft.com/office/drawing/2014/main" id="{62E2E852-89D6-49C7-B597-86A906972075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B860149-7E4F-4C94-ACE4-E6741B16482C}"/>
                </a:ext>
              </a:extLst>
            </p:cNvPr>
            <p:cNvGrpSpPr/>
            <p:nvPr/>
          </p:nvGrpSpPr>
          <p:grpSpPr>
            <a:xfrm>
              <a:off x="3577202" y="3984770"/>
              <a:ext cx="1210811" cy="1107346"/>
              <a:chOff x="2080470" y="2877424"/>
              <a:chExt cx="1210811" cy="1107346"/>
            </a:xfrm>
            <a:solidFill>
              <a:srgbClr val="E32119"/>
            </a:solidFill>
          </p:grpSpPr>
          <p:sp>
            <p:nvSpPr>
              <p:cNvPr id="45" name="Hexagon 44">
                <a:extLst>
                  <a:ext uri="{FF2B5EF4-FFF2-40B4-BE49-F238E27FC236}">
                    <a16:creationId xmlns:a16="http://schemas.microsoft.com/office/drawing/2014/main" id="{403AF045-B2B4-4EE8-9ECB-22C6EC62BDDB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Hexagon 45">
                <a:extLst>
                  <a:ext uri="{FF2B5EF4-FFF2-40B4-BE49-F238E27FC236}">
                    <a16:creationId xmlns:a16="http://schemas.microsoft.com/office/drawing/2014/main" id="{5C1B89E5-53FD-4592-B85B-E34BA3B7845D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Hexagon 46">
                <a:extLst>
                  <a:ext uri="{FF2B5EF4-FFF2-40B4-BE49-F238E27FC236}">
                    <a16:creationId xmlns:a16="http://schemas.microsoft.com/office/drawing/2014/main" id="{5AA85F19-AE9D-4BB0-8C23-DA7DE528243B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Hexagon 47">
                <a:extLst>
                  <a:ext uri="{FF2B5EF4-FFF2-40B4-BE49-F238E27FC236}">
                    <a16:creationId xmlns:a16="http://schemas.microsoft.com/office/drawing/2014/main" id="{C49600B2-7AB9-4486-8114-63CB9FC2C1DE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Hexagon 48">
                <a:extLst>
                  <a:ext uri="{FF2B5EF4-FFF2-40B4-BE49-F238E27FC236}">
                    <a16:creationId xmlns:a16="http://schemas.microsoft.com/office/drawing/2014/main" id="{3B649E1D-8520-4E80-AC3D-6739D963A29D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Hexagon 49">
                <a:extLst>
                  <a:ext uri="{FF2B5EF4-FFF2-40B4-BE49-F238E27FC236}">
                    <a16:creationId xmlns:a16="http://schemas.microsoft.com/office/drawing/2014/main" id="{32755F44-1BD1-45EE-AC1A-07A9194749C9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1" name="Hexagon 50">
                <a:extLst>
                  <a:ext uri="{FF2B5EF4-FFF2-40B4-BE49-F238E27FC236}">
                    <a16:creationId xmlns:a16="http://schemas.microsoft.com/office/drawing/2014/main" id="{9C1A1C23-C479-4C05-8794-36B70FAFC11E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grp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2CCCBB9-FE25-4C45-8F24-592BB85AB653}"/>
                </a:ext>
              </a:extLst>
            </p:cNvPr>
            <p:cNvGrpSpPr/>
            <p:nvPr/>
          </p:nvGrpSpPr>
          <p:grpSpPr>
            <a:xfrm>
              <a:off x="4325918" y="3245406"/>
              <a:ext cx="1210811" cy="1107346"/>
              <a:chOff x="2080470" y="2877424"/>
              <a:chExt cx="1210811" cy="1107346"/>
            </a:xfrm>
          </p:grpSpPr>
          <p:sp>
            <p:nvSpPr>
              <p:cNvPr id="53" name="Hexagon 52">
                <a:extLst>
                  <a:ext uri="{FF2B5EF4-FFF2-40B4-BE49-F238E27FC236}">
                    <a16:creationId xmlns:a16="http://schemas.microsoft.com/office/drawing/2014/main" id="{0196A8DD-71DF-4E2D-A47B-E998AEA30C48}"/>
                  </a:ext>
                </a:extLst>
              </p:cNvPr>
              <p:cNvSpPr/>
              <p:nvPr/>
            </p:nvSpPr>
            <p:spPr bwMode="auto">
              <a:xfrm>
                <a:off x="2080470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4" name="Hexagon 53">
                <a:extLst>
                  <a:ext uri="{FF2B5EF4-FFF2-40B4-BE49-F238E27FC236}">
                    <a16:creationId xmlns:a16="http://schemas.microsoft.com/office/drawing/2014/main" id="{7766D16C-3EDC-427A-BE31-21022B090E2F}"/>
                  </a:ext>
                </a:extLst>
              </p:cNvPr>
              <p:cNvSpPr/>
              <p:nvPr/>
            </p:nvSpPr>
            <p:spPr bwMode="auto">
              <a:xfrm>
                <a:off x="2459373" y="2877424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5" name="Hexagon 54">
                <a:extLst>
                  <a:ext uri="{FF2B5EF4-FFF2-40B4-BE49-F238E27FC236}">
                    <a16:creationId xmlns:a16="http://schemas.microsoft.com/office/drawing/2014/main" id="{50F34B1D-F369-4721-B4B0-39B8027937B1}"/>
                  </a:ext>
                </a:extLst>
              </p:cNvPr>
              <p:cNvSpPr/>
              <p:nvPr/>
            </p:nvSpPr>
            <p:spPr bwMode="auto">
              <a:xfrm>
                <a:off x="2459373" y="3246540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6" name="Hexagon 55">
                <a:extLst>
                  <a:ext uri="{FF2B5EF4-FFF2-40B4-BE49-F238E27FC236}">
                    <a16:creationId xmlns:a16="http://schemas.microsoft.com/office/drawing/2014/main" id="{A07947F5-7499-4207-90B4-B277D63F3855}"/>
                  </a:ext>
                </a:extLst>
              </p:cNvPr>
              <p:cNvSpPr/>
              <p:nvPr/>
            </p:nvSpPr>
            <p:spPr bwMode="auto">
              <a:xfrm>
                <a:off x="2838276" y="3061982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7" name="Hexagon 56">
                <a:extLst>
                  <a:ext uri="{FF2B5EF4-FFF2-40B4-BE49-F238E27FC236}">
                    <a16:creationId xmlns:a16="http://schemas.microsoft.com/office/drawing/2014/main" id="{D9754554-C830-47C0-9D2F-713F2E19986C}"/>
                  </a:ext>
                </a:extLst>
              </p:cNvPr>
              <p:cNvSpPr/>
              <p:nvPr/>
            </p:nvSpPr>
            <p:spPr bwMode="auto">
              <a:xfrm>
                <a:off x="2838276" y="3431097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8" name="Hexagon 57">
                <a:extLst>
                  <a:ext uri="{FF2B5EF4-FFF2-40B4-BE49-F238E27FC236}">
                    <a16:creationId xmlns:a16="http://schemas.microsoft.com/office/drawing/2014/main" id="{9142C830-B9DF-4792-AF7B-09A5C8491E33}"/>
                  </a:ext>
                </a:extLst>
              </p:cNvPr>
              <p:cNvSpPr/>
              <p:nvPr/>
            </p:nvSpPr>
            <p:spPr bwMode="auto">
              <a:xfrm>
                <a:off x="2459373" y="3615655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9" name="Hexagon 58">
                <a:extLst>
                  <a:ext uri="{FF2B5EF4-FFF2-40B4-BE49-F238E27FC236}">
                    <a16:creationId xmlns:a16="http://schemas.microsoft.com/office/drawing/2014/main" id="{C83BCA57-DA94-4A63-9F88-9DD2A107D5DD}"/>
                  </a:ext>
                </a:extLst>
              </p:cNvPr>
              <p:cNvSpPr/>
              <p:nvPr/>
            </p:nvSpPr>
            <p:spPr bwMode="auto">
              <a:xfrm>
                <a:off x="2080470" y="3431096"/>
                <a:ext cx="453005" cy="369115"/>
              </a:xfrm>
              <a:prstGeom prst="hexagon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FED7DC8-6DA2-448B-907C-7B7C7ADAF5BF}"/>
              </a:ext>
            </a:extLst>
          </p:cNvPr>
          <p:cNvSpPr txBox="1"/>
          <p:nvPr/>
        </p:nvSpPr>
        <p:spPr>
          <a:xfrm>
            <a:off x="4947457" y="562259"/>
            <a:ext cx="343250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Notification Area extended beyond </a:t>
            </a:r>
            <a:r>
              <a:rPr lang="en-US" dirty="0" err="1"/>
              <a:t>Xn</a:t>
            </a:r>
            <a:r>
              <a:rPr lang="en-US" dirty="0"/>
              <a:t> connectivity by CN relay :</a:t>
            </a:r>
          </a:p>
          <a:p>
            <a:pPr marL="342900" indent="-342900">
              <a:buFontTx/>
              <a:buChar char="-"/>
            </a:pPr>
            <a:r>
              <a:rPr lang="en-US" dirty="0"/>
              <a:t>In case </a:t>
            </a:r>
            <a:r>
              <a:rPr lang="en-US" dirty="0" err="1"/>
              <a:t>Xn</a:t>
            </a:r>
            <a:r>
              <a:rPr lang="en-US" dirty="0"/>
              <a:t> connectivity not available:</a:t>
            </a:r>
          </a:p>
          <a:p>
            <a:pPr marL="800100" lvl="1" indent="-342900">
              <a:buFontTx/>
              <a:buChar char="-"/>
            </a:pPr>
            <a:r>
              <a:rPr lang="en-US" dirty="0"/>
              <a:t>AS Context transfer via CN.</a:t>
            </a:r>
          </a:p>
          <a:p>
            <a:pPr marL="800100" lvl="1" indent="-342900">
              <a:buFontTx/>
              <a:buChar char="-"/>
            </a:pPr>
            <a:r>
              <a:rPr lang="en-US" dirty="0"/>
              <a:t>RAN Paging relayed via CN.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26F4174-2BB2-4AED-A8D3-793AF400BAEA}"/>
              </a:ext>
            </a:extLst>
          </p:cNvPr>
          <p:cNvSpPr/>
          <p:nvPr/>
        </p:nvSpPr>
        <p:spPr bwMode="auto">
          <a:xfrm>
            <a:off x="147427" y="966912"/>
            <a:ext cx="4800030" cy="4173351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40CCA5AA-071D-4D64-A1B1-46EED27BE4AF}"/>
              </a:ext>
            </a:extLst>
          </p:cNvPr>
          <p:cNvSpPr txBox="1"/>
          <p:nvPr/>
        </p:nvSpPr>
        <p:spPr>
          <a:xfrm>
            <a:off x="1069087" y="4455633"/>
            <a:ext cx="2594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CN Registration Area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B06E2A6-5286-4769-9359-A08F1382B42D}"/>
              </a:ext>
            </a:extLst>
          </p:cNvPr>
          <p:cNvSpPr txBox="1"/>
          <p:nvPr/>
        </p:nvSpPr>
        <p:spPr>
          <a:xfrm>
            <a:off x="313764" y="5553235"/>
            <a:ext cx="8620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RNAs configured as a UE’s CN Registration Area are in general not fully meshed </a:t>
            </a:r>
            <a:r>
              <a:rPr lang="en-GB" dirty="0" err="1"/>
              <a:t>Xn</a:t>
            </a:r>
            <a:r>
              <a:rPr lang="en-GB" dirty="0"/>
              <a:t> connected</a:t>
            </a:r>
            <a:endParaRPr lang="en-US" sz="2400" dirty="0"/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E1A8BE36-8E91-4409-AD2F-1DF28C5CA8D7}"/>
              </a:ext>
            </a:extLst>
          </p:cNvPr>
          <p:cNvSpPr/>
          <p:nvPr/>
        </p:nvSpPr>
        <p:spPr bwMode="auto">
          <a:xfrm>
            <a:off x="4198741" y="3133567"/>
            <a:ext cx="453005" cy="40967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CN</a:t>
            </a:r>
          </a:p>
        </p:txBody>
      </p:sp>
      <p:cxnSp>
        <p:nvCxnSpPr>
          <p:cNvPr id="73" name="Connector: Curved 72">
            <a:extLst>
              <a:ext uri="{FF2B5EF4-FFF2-40B4-BE49-F238E27FC236}">
                <a16:creationId xmlns:a16="http://schemas.microsoft.com/office/drawing/2014/main" id="{F7D7602F-E2A3-407D-8177-7839C07A85C4}"/>
              </a:ext>
            </a:extLst>
          </p:cNvPr>
          <p:cNvCxnSpPr>
            <a:cxnSpLocks/>
          </p:cNvCxnSpPr>
          <p:nvPr/>
        </p:nvCxnSpPr>
        <p:spPr bwMode="auto">
          <a:xfrm rot="10800000" flipV="1">
            <a:off x="3043446" y="2985745"/>
            <a:ext cx="657386" cy="557493"/>
          </a:xfrm>
          <a:prstGeom prst="curvedConnector3">
            <a:avLst>
              <a:gd name="adj1" fmla="val -109255"/>
            </a:avLst>
          </a:prstGeom>
          <a:ln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85622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252</TotalTime>
  <Words>792</Words>
  <Application>Microsoft Office PowerPoint</Application>
  <PresentationFormat>On-screen Show (4:3)</PresentationFormat>
  <Paragraphs>82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Symbol</vt:lpstr>
      <vt:lpstr>Arial</vt:lpstr>
      <vt:lpstr>Ericsson Capital TT</vt:lpstr>
      <vt:lpstr>PresentationTemplate2011</vt:lpstr>
      <vt:lpstr>Rrc inactive, RAN ASPECTS</vt:lpstr>
      <vt:lpstr>background</vt:lpstr>
      <vt:lpstr>realization</vt:lpstr>
      <vt:lpstr>Requirements (1)</vt:lpstr>
      <vt:lpstr>Requirements (2)</vt:lpstr>
      <vt:lpstr>solutions</vt:lpstr>
      <vt:lpstr>Solution-1 (1)</vt:lpstr>
      <vt:lpstr>Solution-1 (2)</vt:lpstr>
      <vt:lpstr>Solution-2 (1)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Rrc inactive</dc:title>
  <dc:creator>Paul Schliwa-Bertling</dc:creator>
  <cp:keywords/>
  <dc:description>Rev PA1</dc:description>
  <cp:lastModifiedBy>Ericsson User</cp:lastModifiedBy>
  <cp:revision>56</cp:revision>
  <dcterms:created xsi:type="dcterms:W3CDTF">2017-11-14T06:45:34Z</dcterms:created>
  <dcterms:modified xsi:type="dcterms:W3CDTF">2017-11-17T23:16:01Z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2017-11-14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2017-11-14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