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8" r:id="rId4"/>
    <p:sldId id="265" r:id="rId5"/>
    <p:sldId id="261" r:id="rId6"/>
    <p:sldId id="266" r:id="rId7"/>
    <p:sldId id="267" r:id="rId8"/>
    <p:sldId id="268" r:id="rId9"/>
    <p:sldId id="259" r:id="rId10"/>
    <p:sldId id="262" r:id="rId11"/>
    <p:sldId id="260" r:id="rId12"/>
    <p:sldId id="263" r:id="rId13"/>
    <p:sldId id="264" r:id="rId14"/>
    <p:sldId id="27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8" d="100"/>
          <a:sy n="108" d="100"/>
        </p:scale>
        <p:origin x="-64" y="-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Relationship Id="rId2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F882-C562-44C1-B40E-9A0C8D39DE35}" type="datetimeFigureOut">
              <a:rPr lang="en-US" smtClean="0"/>
              <a:t>2/5/16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87E71-FE2A-474F-B2DF-4137F84E6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29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F882-C562-44C1-B40E-9A0C8D39DE35}" type="datetimeFigureOut">
              <a:rPr lang="en-US" smtClean="0"/>
              <a:t>2/5/16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87E71-FE2A-474F-B2DF-4137F84E6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840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F882-C562-44C1-B40E-9A0C8D39DE35}" type="datetimeFigureOut">
              <a:rPr lang="en-US" smtClean="0"/>
              <a:t>2/5/16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87E71-FE2A-474F-B2DF-4137F84E6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907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F882-C562-44C1-B40E-9A0C8D39DE35}" type="datetimeFigureOut">
              <a:rPr lang="en-US" smtClean="0"/>
              <a:t>2/5/16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87E71-FE2A-474F-B2DF-4137F84E6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725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F882-C562-44C1-B40E-9A0C8D39DE35}" type="datetimeFigureOut">
              <a:rPr lang="en-US" smtClean="0"/>
              <a:t>2/5/16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87E71-FE2A-474F-B2DF-4137F84E6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595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F882-C562-44C1-B40E-9A0C8D39DE35}" type="datetimeFigureOut">
              <a:rPr lang="en-US" smtClean="0"/>
              <a:t>2/5/16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87E71-FE2A-474F-B2DF-4137F84E6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867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F882-C562-44C1-B40E-9A0C8D39DE35}" type="datetimeFigureOut">
              <a:rPr lang="en-US" smtClean="0"/>
              <a:t>2/5/16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87E71-FE2A-474F-B2DF-4137F84E6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376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F882-C562-44C1-B40E-9A0C8D39DE35}" type="datetimeFigureOut">
              <a:rPr lang="en-US" smtClean="0"/>
              <a:t>2/5/16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87E71-FE2A-474F-B2DF-4137F84E6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89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F882-C562-44C1-B40E-9A0C8D39DE35}" type="datetimeFigureOut">
              <a:rPr lang="en-US" smtClean="0"/>
              <a:t>2/5/16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87E71-FE2A-474F-B2DF-4137F84E6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128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F882-C562-44C1-B40E-9A0C8D39DE35}" type="datetimeFigureOut">
              <a:rPr lang="en-US" smtClean="0"/>
              <a:t>2/5/16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87E71-FE2A-474F-B2DF-4137F84E6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225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F882-C562-44C1-B40E-9A0C8D39DE35}" type="datetimeFigureOut">
              <a:rPr lang="en-US" smtClean="0"/>
              <a:t>2/5/16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87E71-FE2A-474F-B2DF-4137F84E6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331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3F882-C562-44C1-B40E-9A0C8D39DE35}" type="datetimeFigureOut">
              <a:rPr lang="en-US" smtClean="0"/>
              <a:t>2/5/16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87E71-FE2A-474F-B2DF-4137F84E6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6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jpeg"/><Relationship Id="rId5" Type="http://schemas.openxmlformats.org/officeDocument/2006/relationships/image" Target="../media/image3.jpe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image" Target="../media/image8.jpeg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jpeg"/><Relationship Id="rId5" Type="http://schemas.openxmlformats.org/officeDocument/2006/relationships/image" Target="../media/image3.jpeg"/><Relationship Id="rId6" Type="http://schemas.openxmlformats.org/officeDocument/2006/relationships/image" Target="../media/image12.png"/><Relationship Id="rId7" Type="http://schemas.openxmlformats.org/officeDocument/2006/relationships/image" Target="../media/image13.jpeg"/><Relationship Id="rId8" Type="http://schemas.openxmlformats.org/officeDocument/2006/relationships/image" Target="../media/image14.png"/><Relationship Id="rId9" Type="http://schemas.openxmlformats.org/officeDocument/2006/relationships/image" Target="../media/image5.png"/><Relationship Id="rId10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6.e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17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24848" y="165576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 smtClean="0"/>
              <a:t>Context Aware Content Delivery</a:t>
            </a:r>
            <a:endParaRPr lang="en-US" sz="48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1749778" y="62088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171214" y="933349"/>
            <a:ext cx="92004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/>
              <a:t>3GPP TSG-RAN WG3 Meeting # 91	</a:t>
            </a:r>
            <a:r>
              <a:rPr lang="zh-CN" altLang="en-US" sz="2000" b="1" dirty="0" smtClean="0"/>
              <a:t>                                                                </a:t>
            </a:r>
            <a:r>
              <a:rPr lang="en-GB" altLang="zh-CN" sz="2000" b="1" dirty="0" smtClean="0"/>
              <a:t>R3</a:t>
            </a:r>
            <a:r>
              <a:rPr lang="en-GB" altLang="zh-CN" sz="2000" b="1" dirty="0"/>
              <a:t>-</a:t>
            </a:r>
            <a:r>
              <a:rPr lang="en-GB" altLang="zh-CN" sz="2000" b="1" dirty="0" smtClean="0"/>
              <a:t>16</a:t>
            </a:r>
            <a:r>
              <a:rPr lang="en-US" altLang="zh-CN" sz="2000" b="1" dirty="0" smtClean="0"/>
              <a:t>0301</a:t>
            </a:r>
            <a:r>
              <a:rPr lang="en-US" altLang="zh-CN" sz="2000" b="1" dirty="0"/>
              <a:t/>
            </a:r>
            <a:br>
              <a:rPr lang="en-US" altLang="zh-CN" sz="2000" b="1" dirty="0"/>
            </a:br>
            <a:r>
              <a:rPr lang="en-GB" altLang="zh-CN" sz="2000" b="1" dirty="0"/>
              <a:t>St. Julian's, Malta, 15</a:t>
            </a:r>
            <a:r>
              <a:rPr lang="en-GB" altLang="zh-CN" sz="2000" b="1" baseline="30000" dirty="0"/>
              <a:t>th</a:t>
            </a:r>
            <a:r>
              <a:rPr lang="en-GB" altLang="zh-CN" sz="2000" b="1" dirty="0"/>
              <a:t> – 19</a:t>
            </a:r>
            <a:r>
              <a:rPr lang="en-GB" altLang="zh-CN" sz="2000" b="1" baseline="30000" dirty="0"/>
              <a:t>th</a:t>
            </a:r>
            <a:r>
              <a:rPr lang="en-GB" altLang="zh-CN" sz="2000" b="1" dirty="0"/>
              <a:t> February 2016</a:t>
            </a:r>
            <a:endParaRPr kumimoji="1" lang="zh-CN" altLang="en-US" sz="2000" dirty="0"/>
          </a:p>
        </p:txBody>
      </p:sp>
      <p:sp>
        <p:nvSpPr>
          <p:cNvPr id="8" name="文本框 7"/>
          <p:cNvSpPr txBox="1"/>
          <p:nvPr/>
        </p:nvSpPr>
        <p:spPr>
          <a:xfrm>
            <a:off x="1157112" y="1961446"/>
            <a:ext cx="498122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/>
              <a:t>Agenda item:	</a:t>
            </a:r>
            <a:r>
              <a:rPr lang="en-US" altLang="zh-CN" sz="2000" b="1" dirty="0" smtClean="0"/>
              <a:t>30</a:t>
            </a:r>
            <a:endParaRPr lang="en-US" altLang="zh-CN" sz="2000" dirty="0" smtClean="0"/>
          </a:p>
          <a:p>
            <a:pPr hangingPunct="0"/>
            <a:r>
              <a:rPr lang="en-GB" altLang="zh-CN" sz="2000" b="1" dirty="0" smtClean="0"/>
              <a:t>Source:	</a:t>
            </a:r>
            <a:r>
              <a:rPr lang="zh-CN" altLang="en-US" sz="2000" b="1" dirty="0" smtClean="0"/>
              <a:t>              </a:t>
            </a:r>
            <a:r>
              <a:rPr lang="zh-CN" altLang="en-US" sz="2000" b="1" dirty="0" smtClean="0"/>
              <a:t> </a:t>
            </a:r>
            <a:r>
              <a:rPr lang="en-GB" altLang="zh-CN" sz="2000" b="1" dirty="0" smtClean="0"/>
              <a:t>CMCC </a:t>
            </a:r>
            <a:endParaRPr lang="en-US" altLang="zh-CN" sz="2000" dirty="0" smtClean="0"/>
          </a:p>
          <a:p>
            <a:pPr hangingPunct="0"/>
            <a:r>
              <a:rPr lang="en-GB" altLang="zh-CN" sz="2000" b="1" dirty="0" smtClean="0"/>
              <a:t>Document </a:t>
            </a:r>
            <a:r>
              <a:rPr lang="en-GB" altLang="zh-CN" sz="2000" b="1" dirty="0"/>
              <a:t>for:	</a:t>
            </a:r>
            <a:r>
              <a:rPr lang="en-US" altLang="zh-CN" sz="2000" b="1" dirty="0" smtClean="0"/>
              <a:t>Information</a:t>
            </a:r>
            <a:endParaRPr lang="en-US" altLang="zh-CN" sz="2000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641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Other</a:t>
            </a:r>
            <a:r>
              <a:rPr lang="zh-CN" altLang="en-US" dirty="0" smtClean="0"/>
              <a:t> </a:t>
            </a:r>
            <a:r>
              <a:rPr lang="en-US" altLang="zh-CN" dirty="0" smtClean="0"/>
              <a:t>content</a:t>
            </a:r>
            <a:r>
              <a:rPr lang="zh-CN" altLang="en-US" dirty="0" smtClean="0"/>
              <a:t> </a:t>
            </a:r>
            <a:r>
              <a:rPr lang="en-US" altLang="zh-CN" dirty="0" smtClean="0"/>
              <a:t>delivery</a:t>
            </a:r>
            <a:r>
              <a:rPr lang="zh-CN" altLang="en-US" dirty="0" smtClean="0"/>
              <a:t> </a:t>
            </a:r>
            <a:r>
              <a:rPr lang="en-US" altLang="zh-CN" dirty="0" smtClean="0"/>
              <a:t>issues:</a:t>
            </a:r>
            <a:br>
              <a:rPr lang="en-US" altLang="zh-CN" dirty="0" smtClean="0"/>
            </a:br>
            <a:r>
              <a:rPr lang="en-US" sz="3200" dirty="0" smtClean="0"/>
              <a:t>Issues in TCP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Inaccurate TCP congestion control</a:t>
            </a:r>
          </a:p>
          <a:p>
            <a:pPr lvl="1"/>
            <a:r>
              <a:rPr lang="en-US" dirty="0" smtClean="0"/>
              <a:t>TCP uses packet loss and/or delay spike as congestion signal for congestion control without radio channel capacity and status info</a:t>
            </a:r>
          </a:p>
          <a:p>
            <a:pPr lvl="1"/>
            <a:r>
              <a:rPr lang="en-US" dirty="0" smtClean="0"/>
              <a:t>Leads to low LTE link utilization and/or long delay</a:t>
            </a:r>
          </a:p>
          <a:p>
            <a:endParaRPr lang="en-US" dirty="0"/>
          </a:p>
          <a:p>
            <a:r>
              <a:rPr lang="en-US" dirty="0" smtClean="0"/>
              <a:t>RAN is not aware of TCP</a:t>
            </a:r>
          </a:p>
          <a:p>
            <a:pPr lvl="1"/>
            <a:r>
              <a:rPr lang="en-US" dirty="0" smtClean="0"/>
              <a:t>Cannot selective prioritize or protect TCP packets</a:t>
            </a:r>
          </a:p>
        </p:txBody>
      </p:sp>
    </p:spTree>
    <p:extLst>
      <p:ext uri="{BB962C8B-B14F-4D97-AF65-F5344CB8AC3E}">
        <p14:creationId xmlns:p14="http://schemas.microsoft.com/office/powerpoint/2010/main" val="23506996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TCP Optimizations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Deliver radio info to TCP for accurate congestion control</a:t>
            </a:r>
          </a:p>
          <a:p>
            <a:endParaRPr lang="en-US" dirty="0" smtClean="0"/>
          </a:p>
          <a:p>
            <a:r>
              <a:rPr lang="en-US" dirty="0" smtClean="0"/>
              <a:t>TCP-aware optimization in RAN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480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Further</a:t>
            </a:r>
            <a:r>
              <a:rPr lang="zh-CN" altLang="en-US" dirty="0" smtClean="0"/>
              <a:t> </a:t>
            </a:r>
            <a:r>
              <a:rPr lang="en-US" altLang="zh-CN" dirty="0" smtClean="0"/>
              <a:t>consideration</a:t>
            </a:r>
            <a:r>
              <a:rPr lang="zh-CN" altLang="en-US" dirty="0" smtClean="0"/>
              <a:t> </a:t>
            </a:r>
            <a:r>
              <a:rPr lang="en-US" altLang="zh-CN" dirty="0" smtClean="0"/>
              <a:t>on</a:t>
            </a:r>
            <a:r>
              <a:rPr lang="zh-CN" altLang="en-US" dirty="0" smtClean="0"/>
              <a:t> </a:t>
            </a:r>
            <a:r>
              <a:rPr lang="en-US" altLang="zh-CN" dirty="0"/>
              <a:t>e</a:t>
            </a:r>
            <a:r>
              <a:rPr lang="en-US" dirty="0" smtClean="0"/>
              <a:t>dge Caching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Multi-level caching in internet, core network and RAN could coexist and work independently</a:t>
            </a:r>
          </a:p>
          <a:p>
            <a:pPr lvl="1"/>
            <a:r>
              <a:rPr lang="en-US" dirty="0" smtClean="0"/>
              <a:t>Internet and core network caching may be supported either without standard change or by SA2</a:t>
            </a:r>
          </a:p>
          <a:p>
            <a:pPr lvl="1"/>
            <a:r>
              <a:rPr lang="en-US" dirty="0" smtClean="0"/>
              <a:t>RAN caching could be defined by RAN3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What to cache in RAN</a:t>
            </a:r>
          </a:p>
          <a:p>
            <a:pPr lvl="1"/>
            <a:r>
              <a:rPr lang="en-US" dirty="0" smtClean="0"/>
              <a:t>Popular video, picture, web news, downloading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1598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Selective RAN caching and video/TCP acceleration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Enables new business models for MNO</a:t>
            </a:r>
          </a:p>
          <a:p>
            <a:pPr lvl="1"/>
            <a:r>
              <a:rPr lang="en-US" dirty="0" smtClean="0"/>
              <a:t>As secondary acceleration of internet CDN</a:t>
            </a:r>
          </a:p>
          <a:p>
            <a:pPr lvl="1"/>
            <a:r>
              <a:rPr lang="en-US" dirty="0" smtClean="0"/>
              <a:t>As independent CDN provider</a:t>
            </a:r>
          </a:p>
          <a:p>
            <a:endParaRPr lang="en-US" dirty="0"/>
          </a:p>
          <a:p>
            <a:r>
              <a:rPr lang="en-US" dirty="0" smtClean="0"/>
              <a:t>Standardization</a:t>
            </a:r>
          </a:p>
          <a:p>
            <a:pPr lvl="1"/>
            <a:r>
              <a:rPr lang="en-US" dirty="0" smtClean="0"/>
              <a:t>Design ideal solution for better performance and lower cost</a:t>
            </a:r>
          </a:p>
          <a:p>
            <a:pPr lvl="1"/>
            <a:r>
              <a:rPr lang="en-US" dirty="0" smtClean="0"/>
              <a:t>Enables multi-vendor interworking </a:t>
            </a:r>
          </a:p>
          <a:p>
            <a:pPr lvl="1"/>
            <a:r>
              <a:rPr lang="en-US" dirty="0" smtClean="0"/>
              <a:t>Enables MNO interworking with content provider and UE</a:t>
            </a:r>
          </a:p>
          <a:p>
            <a:pPr lvl="1"/>
            <a:r>
              <a:rPr lang="en-US" dirty="0" smtClean="0"/>
              <a:t>Builds health eco system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3307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4486" y="261483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altLang="zh-CN" sz="4800" b="1" dirty="0" smtClean="0"/>
              <a:t>Q</a:t>
            </a:r>
            <a:r>
              <a:rPr lang="zh-CN" altLang="en-US" sz="4800" b="1" dirty="0" smtClean="0"/>
              <a:t> </a:t>
            </a:r>
            <a:r>
              <a:rPr lang="en-US" altLang="zh-CN" sz="4800" b="1" dirty="0" smtClean="0"/>
              <a:t>&amp;</a:t>
            </a:r>
            <a:r>
              <a:rPr lang="zh-CN" altLang="en-US" sz="4800" b="1" dirty="0" smtClean="0"/>
              <a:t> </a:t>
            </a:r>
            <a:r>
              <a:rPr lang="en-US" altLang="zh-CN" sz="4800" b="1" dirty="0" smtClean="0"/>
              <a:t>A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32912563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3405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Background</a:t>
            </a:r>
          </a:p>
          <a:p>
            <a:r>
              <a:rPr lang="en-US" altLang="zh-CN" dirty="0" smtClean="0"/>
              <a:t>Motivation</a:t>
            </a:r>
            <a:endParaRPr lang="en-US" dirty="0" smtClean="0"/>
          </a:p>
          <a:p>
            <a:pPr lvl="1">
              <a:lnSpc>
                <a:spcPct val="100000"/>
              </a:lnSpc>
            </a:pPr>
            <a:r>
              <a:rPr lang="en-US" altLang="zh-CN" dirty="0"/>
              <a:t>Example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en-US" dirty="0"/>
              <a:t> </a:t>
            </a:r>
            <a:r>
              <a:rPr lang="en-US" altLang="zh-CN" dirty="0"/>
              <a:t>Multimedia</a:t>
            </a:r>
            <a:r>
              <a:rPr lang="zh-CN" altLang="en-US" dirty="0"/>
              <a:t> </a:t>
            </a:r>
            <a:r>
              <a:rPr lang="en-US" altLang="zh-CN" dirty="0"/>
              <a:t>issues</a:t>
            </a:r>
          </a:p>
          <a:p>
            <a:r>
              <a:rPr lang="en-US" altLang="zh-CN" dirty="0" smtClean="0"/>
              <a:t>Potential</a:t>
            </a:r>
            <a:r>
              <a:rPr lang="zh-CN" altLang="en-US" dirty="0" smtClean="0"/>
              <a:t> </a:t>
            </a:r>
            <a:r>
              <a:rPr lang="en-US" altLang="zh-CN" dirty="0"/>
              <a:t>Solutions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content</a:t>
            </a:r>
            <a:r>
              <a:rPr lang="zh-CN" altLang="en-US" dirty="0"/>
              <a:t> </a:t>
            </a:r>
            <a:r>
              <a:rPr lang="en-US" altLang="zh-CN" dirty="0" smtClean="0"/>
              <a:t>delivery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Move content closer to </a:t>
            </a:r>
            <a:r>
              <a:rPr lang="en-US" altLang="zh-CN" dirty="0" err="1"/>
              <a:t>eNB</a:t>
            </a:r>
            <a:r>
              <a:rPr lang="en-US" altLang="zh-CN" dirty="0"/>
              <a:t> by caching</a:t>
            </a:r>
          </a:p>
          <a:p>
            <a:pPr lvl="1">
              <a:lnSpc>
                <a:spcPct val="100000"/>
              </a:lnSpc>
            </a:pPr>
            <a:r>
              <a:rPr lang="en-US" altLang="zh-CN" dirty="0" smtClean="0"/>
              <a:t>Local</a:t>
            </a:r>
            <a:r>
              <a:rPr lang="zh-CN" altLang="en-US" dirty="0" smtClean="0"/>
              <a:t> </a:t>
            </a:r>
            <a:r>
              <a:rPr lang="en-US" altLang="zh-CN" dirty="0"/>
              <a:t>breakout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Example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zh-CN" altLang="en-US" dirty="0"/>
              <a:t> </a:t>
            </a:r>
            <a:r>
              <a:rPr lang="en-US" altLang="zh-CN" dirty="0"/>
              <a:t>media</a:t>
            </a:r>
            <a:r>
              <a:rPr lang="zh-CN" altLang="en-US" dirty="0"/>
              <a:t> </a:t>
            </a:r>
            <a:r>
              <a:rPr lang="en-US" altLang="zh-CN" dirty="0" smtClean="0"/>
              <a:t>caching</a:t>
            </a:r>
            <a:endParaRPr lang="en-US" altLang="zh-CN" dirty="0"/>
          </a:p>
          <a:p>
            <a:r>
              <a:rPr lang="en-US" altLang="zh-CN" dirty="0" smtClean="0"/>
              <a:t>Other</a:t>
            </a:r>
            <a:r>
              <a:rPr lang="zh-CN" altLang="en-US" dirty="0" smtClean="0"/>
              <a:t> </a:t>
            </a:r>
            <a:r>
              <a:rPr lang="en-US" altLang="zh-CN" dirty="0" smtClean="0"/>
              <a:t>content</a:t>
            </a:r>
            <a:r>
              <a:rPr lang="zh-CN" altLang="en-US" dirty="0" smtClean="0"/>
              <a:t> </a:t>
            </a:r>
            <a:r>
              <a:rPr lang="en-US" altLang="zh-CN" dirty="0" smtClean="0"/>
              <a:t>delivery</a:t>
            </a:r>
            <a:r>
              <a:rPr lang="zh-CN" altLang="en-US" dirty="0" smtClean="0"/>
              <a:t> </a:t>
            </a:r>
            <a:r>
              <a:rPr lang="en-US" altLang="zh-CN" dirty="0" smtClean="0"/>
              <a:t>issues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Potential</a:t>
            </a:r>
            <a:r>
              <a:rPr lang="zh-CN" altLang="en-US" dirty="0"/>
              <a:t> </a:t>
            </a:r>
            <a:r>
              <a:rPr lang="en-US" altLang="zh-CN" dirty="0"/>
              <a:t>TCP</a:t>
            </a:r>
            <a:r>
              <a:rPr lang="zh-CN" altLang="en-US" dirty="0"/>
              <a:t> </a:t>
            </a:r>
            <a:r>
              <a:rPr lang="en-US" altLang="zh-CN" dirty="0"/>
              <a:t>optimization</a:t>
            </a:r>
          </a:p>
          <a:p>
            <a:r>
              <a:rPr lang="en-US" altLang="zh-CN" dirty="0"/>
              <a:t>Further</a:t>
            </a:r>
            <a:r>
              <a:rPr lang="zh-CN" altLang="en-US" dirty="0"/>
              <a:t> </a:t>
            </a:r>
            <a:r>
              <a:rPr lang="en-US" altLang="zh-CN" dirty="0"/>
              <a:t>consideration</a:t>
            </a:r>
            <a:r>
              <a:rPr lang="zh-CN" altLang="en-US" dirty="0"/>
              <a:t> </a:t>
            </a:r>
            <a:r>
              <a:rPr lang="en-US" altLang="zh-CN" dirty="0"/>
              <a:t>on</a:t>
            </a:r>
            <a:r>
              <a:rPr lang="zh-CN" altLang="en-US" dirty="0"/>
              <a:t> </a:t>
            </a:r>
            <a:r>
              <a:rPr lang="en-US" altLang="zh-CN" dirty="0"/>
              <a:t>edge </a:t>
            </a:r>
            <a:r>
              <a:rPr lang="en-US" altLang="zh-CN" dirty="0" smtClean="0"/>
              <a:t>Caching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Selective RAN caching and video/TCP acceleration</a:t>
            </a:r>
          </a:p>
          <a:p>
            <a:pPr marL="0" indent="0">
              <a:buNone/>
            </a:pPr>
            <a:endParaRPr lang="en-US" altLang="zh-CN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8757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Voice was major service of mobile network. 3GPP defined voice specific optimizations</a:t>
            </a:r>
          </a:p>
          <a:p>
            <a:pPr lvl="1"/>
            <a:r>
              <a:rPr lang="en-US" dirty="0" smtClean="0"/>
              <a:t>Protocols: SPS, TTI bundling, PCC …</a:t>
            </a:r>
          </a:p>
          <a:p>
            <a:pPr lvl="1"/>
            <a:r>
              <a:rPr lang="en-US" dirty="0" smtClean="0"/>
              <a:t>Architecture: PCC/</a:t>
            </a:r>
            <a:r>
              <a:rPr lang="en-US" dirty="0" err="1" smtClean="0"/>
              <a:t>QoS</a:t>
            </a:r>
            <a:r>
              <a:rPr lang="en-US" dirty="0" smtClean="0"/>
              <a:t>, CSFB, SRVCC</a:t>
            </a:r>
          </a:p>
          <a:p>
            <a:r>
              <a:rPr lang="en-US" dirty="0" smtClean="0"/>
              <a:t>Streaming video will be the major consumer of mobile internet bandwidth</a:t>
            </a:r>
          </a:p>
          <a:p>
            <a:r>
              <a:rPr lang="en-US" dirty="0" smtClean="0"/>
              <a:t>TCP takes 95% connections and 97% data volume in internet</a:t>
            </a:r>
          </a:p>
          <a:p>
            <a:r>
              <a:rPr lang="en-US" dirty="0" smtClean="0"/>
              <a:t>3GPP </a:t>
            </a:r>
            <a:r>
              <a:rPr lang="en-US" dirty="0" smtClean="0"/>
              <a:t>did</a:t>
            </a:r>
            <a:r>
              <a:rPr lang="zh-CN" altLang="en-US" dirty="0" smtClean="0"/>
              <a:t> </a:t>
            </a:r>
            <a:r>
              <a:rPr lang="en-US" dirty="0" smtClean="0"/>
              <a:t>n</a:t>
            </a:r>
            <a:r>
              <a:rPr lang="en-US" altLang="zh-CN" dirty="0" smtClean="0"/>
              <a:t>o</a:t>
            </a:r>
            <a:r>
              <a:rPr lang="en-US" dirty="0" smtClean="0"/>
              <a:t>t </a:t>
            </a:r>
            <a:r>
              <a:rPr lang="en-US" dirty="0" smtClean="0"/>
              <a:t>define optimizations with respect to streaming video and TCP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6051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80481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Proliferation </a:t>
            </a:r>
            <a:r>
              <a:rPr lang="en-US" altLang="zh-CN" dirty="0"/>
              <a:t>of smart mobile devices and popularity of OTT, APP has created both a unique business opportunity and some network challenges for Mobile Operators:</a:t>
            </a:r>
          </a:p>
          <a:p>
            <a:pPr lvl="1"/>
            <a:r>
              <a:rPr lang="en-US" altLang="zh-CN" dirty="0"/>
              <a:t>Networks are often required to deliver large, high bandwidth files to end users, </a:t>
            </a:r>
            <a:r>
              <a:rPr lang="en-US" altLang="zh-CN" dirty="0" err="1"/>
              <a:t>e.g</a:t>
            </a:r>
            <a:r>
              <a:rPr lang="en-US" altLang="zh-CN" dirty="0"/>
              <a:t>  from streaming media content providers.  </a:t>
            </a:r>
          </a:p>
          <a:p>
            <a:pPr lvl="1"/>
            <a:r>
              <a:rPr lang="en-US" altLang="zh-CN" dirty="0"/>
              <a:t>If the available throughput from  RAN to the UE falls below the bandwidth required then files are delivered too slowly, resulting in a bad user experience. </a:t>
            </a:r>
          </a:p>
          <a:p>
            <a:pPr lvl="1"/>
            <a:r>
              <a:rPr lang="en-US" altLang="zh-CN" dirty="0"/>
              <a:t>Large numbers of subscribers accessing multimedia content from a particular area can create localized capacity shortfalls. </a:t>
            </a:r>
            <a:endParaRPr lang="en-US" altLang="zh-CN" sz="2000" dirty="0">
              <a:latin typeface="Cambria"/>
              <a:cs typeface="Cambria"/>
            </a:endParaRPr>
          </a:p>
          <a:p>
            <a:pPr marL="342900" indent="-342900">
              <a:spcBef>
                <a:spcPts val="1200"/>
              </a:spcBef>
              <a:buFont typeface="Wingdings" pitchFamily="2" charset="2"/>
              <a:buChar char="ü"/>
            </a:pPr>
            <a:r>
              <a:rPr lang="en-US" altLang="zh-CN" dirty="0">
                <a:solidFill>
                  <a:srgbClr val="000000"/>
                </a:solidFill>
              </a:rPr>
              <a:t>Operators need to consider service provision based on content</a:t>
            </a:r>
            <a:r>
              <a:rPr lang="zh-CN" altLang="en-US" dirty="0">
                <a:solidFill>
                  <a:srgbClr val="000000"/>
                </a:solidFill>
              </a:rPr>
              <a:t> </a:t>
            </a:r>
            <a:r>
              <a:rPr lang="en-US" altLang="zh-CN" dirty="0">
                <a:solidFill>
                  <a:srgbClr val="000000"/>
                </a:solidFill>
              </a:rPr>
              <a:t>delivery</a:t>
            </a:r>
            <a:r>
              <a:rPr lang="zh-CN" altLang="en-US" dirty="0">
                <a:solidFill>
                  <a:srgbClr val="000000"/>
                </a:solidFill>
              </a:rPr>
              <a:t> 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629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Example</a:t>
            </a:r>
            <a:r>
              <a:rPr lang="zh-CN" altLang="en-US" dirty="0" smtClean="0"/>
              <a:t> </a:t>
            </a:r>
            <a:r>
              <a:rPr lang="en-US" altLang="zh-CN" dirty="0" smtClean="0"/>
              <a:t>of</a:t>
            </a:r>
            <a:r>
              <a:rPr lang="zh-CN" altLang="en-US" dirty="0" smtClean="0"/>
              <a:t> </a:t>
            </a:r>
            <a:r>
              <a:rPr lang="en-US" altLang="zh-CN" dirty="0" smtClean="0"/>
              <a:t>Multimedia</a:t>
            </a:r>
            <a:r>
              <a:rPr lang="zh-CN" altLang="en-US" dirty="0" smtClean="0"/>
              <a:t> </a:t>
            </a:r>
            <a:r>
              <a:rPr lang="en-US" dirty="0" smtClean="0"/>
              <a:t>Issues</a:t>
            </a:r>
            <a:r>
              <a:rPr lang="en-US" altLang="zh-CN" dirty="0" smtClean="0"/>
              <a:t>:</a:t>
            </a:r>
            <a:r>
              <a:rPr lang="zh-CN" altLang="en-US" dirty="0" smtClean="0"/>
              <a:t>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sz="3200" dirty="0" smtClean="0"/>
              <a:t>Issues</a:t>
            </a:r>
            <a:r>
              <a:rPr lang="en-US" sz="3200" dirty="0" smtClean="0"/>
              <a:t> in Streaming Video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Video is transmitted in same way as regular internet traffic</a:t>
            </a:r>
          </a:p>
          <a:p>
            <a:pPr lvl="1"/>
            <a:r>
              <a:rPr lang="en-US" dirty="0" smtClean="0"/>
              <a:t>Video segment if not prioritized when playout buffer is exhausting</a:t>
            </a:r>
          </a:p>
          <a:p>
            <a:pPr lvl="1"/>
            <a:r>
              <a:rPr lang="en-US" dirty="0" smtClean="0"/>
              <a:t>Video segment is not prioritized or selectively prioritized for better </a:t>
            </a:r>
            <a:r>
              <a:rPr lang="en-US" dirty="0" err="1" smtClean="0"/>
              <a:t>QoE</a:t>
            </a:r>
            <a:endParaRPr lang="en-US" dirty="0" smtClean="0"/>
          </a:p>
          <a:p>
            <a:r>
              <a:rPr lang="en-US" dirty="0" smtClean="0"/>
              <a:t>Video is not accurately adapted per radio channel status</a:t>
            </a:r>
          </a:p>
          <a:p>
            <a:pPr lvl="1"/>
            <a:r>
              <a:rPr lang="en-US" dirty="0" smtClean="0"/>
              <a:t>DASH client selects video adaption set without direct info on radio link capacity and </a:t>
            </a:r>
            <a:r>
              <a:rPr lang="en-US" dirty="0" smtClean="0"/>
              <a:t>status</a:t>
            </a:r>
            <a:endParaRPr lang="en-US" dirty="0"/>
          </a:p>
          <a:p>
            <a:r>
              <a:rPr lang="en-US" dirty="0" smtClean="0"/>
              <a:t>Optimization for video transmission over wireless has been discussed by academic world for sufficient long time. It is time to adopt some low hung fruits in 3GPP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63397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Potential</a:t>
            </a:r>
            <a:r>
              <a:rPr lang="zh-CN" altLang="en-US" dirty="0" smtClean="0"/>
              <a:t> </a:t>
            </a:r>
            <a:r>
              <a:rPr lang="en-US" altLang="zh-CN" dirty="0" smtClean="0"/>
              <a:t>Solutions</a:t>
            </a:r>
            <a:r>
              <a:rPr lang="zh-CN" altLang="en-US" dirty="0" smtClean="0"/>
              <a:t> </a:t>
            </a:r>
            <a:r>
              <a:rPr lang="en-US" altLang="zh-CN" dirty="0" smtClean="0"/>
              <a:t>for</a:t>
            </a:r>
            <a:r>
              <a:rPr lang="zh-CN" altLang="en-US" dirty="0" smtClean="0"/>
              <a:t> </a:t>
            </a:r>
            <a:r>
              <a:rPr lang="en-US" altLang="zh-CN" dirty="0" smtClean="0"/>
              <a:t>content</a:t>
            </a:r>
            <a:r>
              <a:rPr lang="zh-CN" altLang="en-US" dirty="0" smtClean="0"/>
              <a:t> </a:t>
            </a:r>
            <a:r>
              <a:rPr lang="en-US" altLang="zh-CN" dirty="0" smtClean="0"/>
              <a:t>delivery:</a:t>
            </a:r>
            <a:br>
              <a:rPr lang="en-US" altLang="zh-CN" dirty="0" smtClean="0"/>
            </a:br>
            <a:r>
              <a:rPr lang="en-US" altLang="zh-CN" sz="3600" dirty="0"/>
              <a:t>Move content closer to </a:t>
            </a:r>
            <a:r>
              <a:rPr lang="en-US" altLang="zh-CN" sz="3600" dirty="0" err="1"/>
              <a:t>eNB</a:t>
            </a:r>
            <a:r>
              <a:rPr lang="en-US" altLang="zh-CN" sz="3600" dirty="0"/>
              <a:t> by </a:t>
            </a:r>
            <a:r>
              <a:rPr lang="en-US" altLang="zh-CN" sz="3600" dirty="0" smtClean="0"/>
              <a:t>caching</a:t>
            </a:r>
            <a:r>
              <a:rPr lang="zh-CN" altLang="en-US" sz="3600" dirty="0" smtClean="0"/>
              <a:t> </a:t>
            </a:r>
            <a:r>
              <a:rPr lang="en-US" altLang="zh-CN" sz="3600" dirty="0" smtClean="0"/>
              <a:t>or</a:t>
            </a:r>
            <a:r>
              <a:rPr lang="zh-CN" altLang="en-US" sz="3600" dirty="0" smtClean="0"/>
              <a:t> </a:t>
            </a:r>
            <a:r>
              <a:rPr lang="en-US" altLang="zh-CN" sz="3600" dirty="0" smtClean="0"/>
              <a:t>Local</a:t>
            </a:r>
            <a:r>
              <a:rPr lang="zh-CN" altLang="en-US" sz="3600" dirty="0" smtClean="0"/>
              <a:t> </a:t>
            </a:r>
            <a:r>
              <a:rPr lang="en-US" altLang="zh-CN" sz="3600" dirty="0" smtClean="0"/>
              <a:t>breakout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By</a:t>
            </a:r>
            <a:r>
              <a:rPr lang="zh-CN" altLang="en-US" dirty="0" smtClean="0"/>
              <a:t> </a:t>
            </a:r>
            <a:r>
              <a:rPr lang="en-US" altLang="zh-CN" dirty="0" smtClean="0"/>
              <a:t>considering</a:t>
            </a:r>
            <a:r>
              <a:rPr lang="zh-CN" altLang="en-US" dirty="0" smtClean="0"/>
              <a:t> </a:t>
            </a:r>
            <a:r>
              <a:rPr lang="en-US" altLang="zh-CN" dirty="0" smtClean="0"/>
              <a:t>content</a:t>
            </a:r>
            <a:r>
              <a:rPr lang="zh-CN" altLang="en-US" dirty="0" smtClean="0"/>
              <a:t> </a:t>
            </a:r>
            <a:r>
              <a:rPr lang="en-US" altLang="zh-CN" dirty="0" smtClean="0"/>
              <a:t>caching</a:t>
            </a:r>
            <a:r>
              <a:rPr lang="zh-CN" altLang="en-US" dirty="0" smtClean="0"/>
              <a:t> </a:t>
            </a:r>
            <a:r>
              <a:rPr lang="en-US" altLang="zh-CN" dirty="0" smtClean="0"/>
              <a:t>closer</a:t>
            </a:r>
            <a:r>
              <a:rPr lang="zh-CN" altLang="en-US" dirty="0" smtClean="0"/>
              <a:t> </a:t>
            </a:r>
            <a:r>
              <a:rPr lang="en-US" altLang="zh-CN" dirty="0" smtClean="0"/>
              <a:t>to</a:t>
            </a:r>
            <a:r>
              <a:rPr lang="zh-CN" altLang="en-US" dirty="0" smtClean="0"/>
              <a:t> </a:t>
            </a:r>
            <a:r>
              <a:rPr lang="en-US" altLang="zh-CN" dirty="0" err="1" smtClean="0"/>
              <a:t>eNB</a:t>
            </a:r>
            <a:r>
              <a:rPr lang="zh-CN" altLang="en-US" dirty="0" smtClean="0"/>
              <a:t> </a:t>
            </a:r>
            <a:r>
              <a:rPr lang="en-US" altLang="zh-CN" dirty="0" smtClean="0"/>
              <a:t>or</a:t>
            </a:r>
            <a:r>
              <a:rPr lang="zh-CN" altLang="en-US" dirty="0" smtClean="0"/>
              <a:t> </a:t>
            </a:r>
            <a:r>
              <a:rPr lang="en-US" altLang="zh-CN" dirty="0" smtClean="0"/>
              <a:t>local</a:t>
            </a:r>
            <a:r>
              <a:rPr lang="zh-CN" altLang="en-US" dirty="0" smtClean="0"/>
              <a:t> </a:t>
            </a:r>
            <a:r>
              <a:rPr lang="en-US" altLang="zh-CN" dirty="0" smtClean="0"/>
              <a:t>breakout,</a:t>
            </a:r>
            <a:r>
              <a:rPr lang="zh-CN" altLang="en-US" dirty="0" smtClean="0"/>
              <a:t> </a:t>
            </a:r>
            <a:r>
              <a:rPr lang="en-US" altLang="zh-CN" dirty="0" smtClean="0"/>
              <a:t>operator</a:t>
            </a:r>
            <a:r>
              <a:rPr lang="zh-CN" altLang="en-US" dirty="0" smtClean="0"/>
              <a:t>s </a:t>
            </a:r>
            <a:r>
              <a:rPr lang="en-US" altLang="zh-CN" dirty="0" smtClean="0"/>
              <a:t>can</a:t>
            </a:r>
            <a:r>
              <a:rPr lang="zh-CN" altLang="en-US" dirty="0" smtClean="0"/>
              <a:t> </a:t>
            </a:r>
            <a:r>
              <a:rPr lang="en-US" altLang="zh-CN" dirty="0" smtClean="0"/>
              <a:t>easily</a:t>
            </a:r>
            <a:r>
              <a:rPr lang="zh-CN" altLang="en-US" dirty="0" smtClean="0"/>
              <a:t> </a:t>
            </a:r>
            <a:r>
              <a:rPr lang="en-US" altLang="zh-CN" dirty="0" smtClean="0"/>
              <a:t>achieve</a:t>
            </a:r>
            <a:r>
              <a:rPr lang="zh-CN" altLang="en-US" dirty="0" smtClean="0"/>
              <a:t> </a:t>
            </a:r>
            <a:r>
              <a:rPr lang="en-US" altLang="zh-CN" dirty="0" smtClean="0"/>
              <a:t>the</a:t>
            </a:r>
            <a:r>
              <a:rPr lang="zh-CN" altLang="en-US" dirty="0" smtClean="0"/>
              <a:t> </a:t>
            </a:r>
            <a:r>
              <a:rPr lang="en-US" altLang="zh-CN" dirty="0" smtClean="0"/>
              <a:t>following</a:t>
            </a:r>
            <a:r>
              <a:rPr lang="zh-CN" altLang="en-US" dirty="0" smtClean="0"/>
              <a:t> </a:t>
            </a:r>
            <a:r>
              <a:rPr lang="en-US" altLang="zh-CN" dirty="0" smtClean="0"/>
              <a:t>goals:</a:t>
            </a:r>
            <a:endParaRPr lang="en-US" dirty="0" smtClean="0"/>
          </a:p>
          <a:p>
            <a:pPr lvl="1">
              <a:spcAft>
                <a:spcPts val="600"/>
              </a:spcAft>
            </a:pPr>
            <a:r>
              <a:rPr lang="en-US" altLang="zh-CN" dirty="0"/>
              <a:t>Easy delivery of video, audio rich content</a:t>
            </a:r>
          </a:p>
          <a:p>
            <a:pPr lvl="1">
              <a:spcAft>
                <a:spcPts val="600"/>
              </a:spcAft>
            </a:pPr>
            <a:r>
              <a:rPr lang="en-US" altLang="zh-CN" dirty="0"/>
              <a:t>Significantly reduced page load time of your website</a:t>
            </a:r>
          </a:p>
          <a:p>
            <a:pPr lvl="1">
              <a:spcAft>
                <a:spcPts val="600"/>
              </a:spcAft>
            </a:pPr>
            <a:r>
              <a:rPr lang="en-US" altLang="zh-CN" dirty="0"/>
              <a:t>Reduce</a:t>
            </a:r>
            <a:r>
              <a:rPr lang="zh-CN" altLang="en-US" dirty="0"/>
              <a:t> </a:t>
            </a:r>
            <a:r>
              <a:rPr lang="en-US" altLang="zh-CN" dirty="0"/>
              <a:t>CN</a:t>
            </a:r>
            <a:r>
              <a:rPr lang="zh-CN" altLang="en-US" dirty="0"/>
              <a:t> </a:t>
            </a:r>
            <a:r>
              <a:rPr lang="en-US" altLang="zh-CN" dirty="0"/>
              <a:t>backhaul</a:t>
            </a:r>
            <a:r>
              <a:rPr lang="zh-CN" altLang="en-US" dirty="0"/>
              <a:t> </a:t>
            </a:r>
            <a:r>
              <a:rPr lang="en-US" altLang="zh-CN" dirty="0"/>
              <a:t>link</a:t>
            </a:r>
            <a:r>
              <a:rPr lang="zh-CN" altLang="en-US" dirty="0"/>
              <a:t> </a:t>
            </a:r>
            <a:r>
              <a:rPr lang="en-US" altLang="zh-CN" dirty="0"/>
              <a:t>constraint</a:t>
            </a:r>
          </a:p>
          <a:p>
            <a:pPr lvl="1">
              <a:spcAft>
                <a:spcPts val="600"/>
              </a:spcAft>
            </a:pPr>
            <a:r>
              <a:rPr lang="en-US" altLang="zh-CN" dirty="0"/>
              <a:t>retaining more customers (they are more satisfied)</a:t>
            </a:r>
          </a:p>
          <a:p>
            <a:pPr lvl="1">
              <a:spcAft>
                <a:spcPts val="600"/>
              </a:spcAft>
            </a:pPr>
            <a:r>
              <a:rPr lang="en-US" altLang="zh-CN" dirty="0"/>
              <a:t>no geographical barriers</a:t>
            </a:r>
          </a:p>
          <a:p>
            <a:pPr lvl="1">
              <a:spcAft>
                <a:spcPts val="600"/>
              </a:spcAft>
            </a:pPr>
            <a:r>
              <a:rPr lang="en-US" altLang="zh-CN" dirty="0"/>
              <a:t>build more interactive website at no cost of losing visitors due to latencies</a:t>
            </a:r>
          </a:p>
          <a:p>
            <a:pPr lvl="1">
              <a:spcAft>
                <a:spcPts val="600"/>
              </a:spcAft>
            </a:pPr>
            <a:r>
              <a:rPr lang="en-US" altLang="zh-CN" dirty="0"/>
              <a:t>Reaching mobile customers with ease</a:t>
            </a:r>
          </a:p>
        </p:txBody>
      </p:sp>
    </p:spTree>
    <p:extLst>
      <p:ext uri="{BB962C8B-B14F-4D97-AF65-F5344CB8AC3E}">
        <p14:creationId xmlns:p14="http://schemas.microsoft.com/office/powerpoint/2010/main" val="689355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eNB</a:t>
            </a:r>
            <a:r>
              <a:rPr lang="zh-CN" altLang="en-US" dirty="0" smtClean="0"/>
              <a:t> </a:t>
            </a:r>
            <a:r>
              <a:rPr lang="en-US" altLang="zh-CN" dirty="0" smtClean="0"/>
              <a:t>caching</a:t>
            </a:r>
            <a:r>
              <a:rPr lang="zh-CN" altLang="en-US" dirty="0" smtClean="0"/>
              <a:t> </a:t>
            </a:r>
            <a:r>
              <a:rPr lang="en-US" altLang="zh-CN" dirty="0" smtClean="0"/>
              <a:t>and</a:t>
            </a:r>
            <a:r>
              <a:rPr lang="zh-CN" altLang="en-US" dirty="0" smtClean="0"/>
              <a:t> </a:t>
            </a:r>
            <a:r>
              <a:rPr lang="en-US" altLang="zh-CN" dirty="0" smtClean="0"/>
              <a:t>local</a:t>
            </a:r>
            <a:r>
              <a:rPr lang="zh-CN" altLang="en-US" dirty="0" smtClean="0"/>
              <a:t> </a:t>
            </a:r>
            <a:r>
              <a:rPr lang="en-US" altLang="zh-CN" dirty="0" smtClean="0"/>
              <a:t>breakout</a:t>
            </a:r>
            <a:r>
              <a:rPr lang="zh-CN" altLang="en-US" dirty="0" smtClean="0"/>
              <a:t> </a:t>
            </a:r>
            <a:r>
              <a:rPr lang="en-US" altLang="zh-CN" dirty="0" smtClean="0"/>
              <a:t>scenarios:</a:t>
            </a:r>
            <a:br>
              <a:rPr lang="en-US" altLang="zh-CN" dirty="0" smtClean="0"/>
            </a:br>
            <a:r>
              <a:rPr lang="en-US" altLang="zh-CN" sz="3200" dirty="0" smtClean="0"/>
              <a:t>Content</a:t>
            </a:r>
            <a:r>
              <a:rPr lang="zh-CN" altLang="en-US" sz="3200" dirty="0" smtClean="0"/>
              <a:t> </a:t>
            </a:r>
            <a:r>
              <a:rPr lang="en-US" altLang="zh-CN" sz="3200" dirty="0" smtClean="0"/>
              <a:t>moved</a:t>
            </a:r>
            <a:r>
              <a:rPr lang="zh-CN" altLang="en-US" sz="3200" dirty="0" smtClean="0"/>
              <a:t> </a:t>
            </a:r>
            <a:r>
              <a:rPr lang="en-US" altLang="zh-CN" sz="3200" dirty="0" smtClean="0"/>
              <a:t>closer</a:t>
            </a:r>
            <a:r>
              <a:rPr lang="zh-CN" altLang="en-US" sz="3200" dirty="0" smtClean="0"/>
              <a:t> </a:t>
            </a:r>
            <a:r>
              <a:rPr lang="en-US" altLang="zh-CN" sz="3200" dirty="0" smtClean="0"/>
              <a:t>to</a:t>
            </a:r>
            <a:r>
              <a:rPr lang="zh-CN" altLang="en-US" sz="3200" dirty="0" smtClean="0"/>
              <a:t> </a:t>
            </a:r>
            <a:r>
              <a:rPr lang="en-US" altLang="zh-CN" sz="3200" dirty="0" err="1" smtClean="0"/>
              <a:t>eNB</a:t>
            </a:r>
            <a:r>
              <a:rPr lang="zh-CN" altLang="en-US" sz="3200" dirty="0" smtClean="0"/>
              <a:t> </a:t>
            </a:r>
            <a:r>
              <a:rPr lang="en-US" altLang="zh-CN" sz="3200" dirty="0" smtClean="0"/>
              <a:t>by</a:t>
            </a:r>
            <a:r>
              <a:rPr lang="zh-CN" altLang="en-US" sz="3200" dirty="0" smtClean="0"/>
              <a:t> </a:t>
            </a:r>
            <a:r>
              <a:rPr lang="en-US" altLang="zh-CN" sz="3200" dirty="0" smtClean="0"/>
              <a:t>caching</a:t>
            </a:r>
            <a:endParaRPr lang="en-US" sz="3200" dirty="0"/>
          </a:p>
        </p:txBody>
      </p:sp>
      <p:grpSp>
        <p:nvGrpSpPr>
          <p:cNvPr id="5" name="组合 82"/>
          <p:cNvGrpSpPr/>
          <p:nvPr/>
        </p:nvGrpSpPr>
        <p:grpSpPr>
          <a:xfrm>
            <a:off x="1213557" y="1691274"/>
            <a:ext cx="8212666" cy="1596611"/>
            <a:chOff x="234604" y="759948"/>
            <a:chExt cx="8415592" cy="2917861"/>
          </a:xfrm>
        </p:grpSpPr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</a:blip>
            <a:srcRect/>
            <a:stretch>
              <a:fillRect/>
            </a:stretch>
          </p:blipFill>
          <p:spPr bwMode="auto">
            <a:xfrm>
              <a:off x="1002821" y="1083735"/>
              <a:ext cx="739867" cy="1186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直接连接符 120"/>
            <p:cNvCxnSpPr>
              <a:endCxn id="10" idx="1"/>
            </p:cNvCxnSpPr>
            <p:nvPr/>
          </p:nvCxnSpPr>
          <p:spPr>
            <a:xfrm>
              <a:off x="5293123" y="1984356"/>
              <a:ext cx="386322" cy="23202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101"/>
            <p:cNvSpPr txBox="1">
              <a:spLocks noChangeArrowheads="1"/>
            </p:cNvSpPr>
            <p:nvPr/>
          </p:nvSpPr>
          <p:spPr bwMode="auto">
            <a:xfrm>
              <a:off x="1460682" y="811227"/>
              <a:ext cx="832992" cy="429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0229" tIns="40114" rIns="80229" bIns="40114">
              <a:spAutoFit/>
            </a:bodyPr>
            <a:lstStyle/>
            <a:p>
              <a:r>
                <a:rPr lang="en-US" altLang="zh-CN" sz="1000" b="1" dirty="0" err="1" smtClean="0">
                  <a:solidFill>
                    <a:srgbClr val="000000"/>
                  </a:solidFill>
                  <a:latin typeface="Arial" pitchFamily="34" charset="0"/>
                  <a:ea typeface="微软雅黑" panose="020B0503020204020204" pitchFamily="34" charset="-122"/>
                  <a:cs typeface="Arial" pitchFamily="34" charset="0"/>
                </a:rPr>
                <a:t>eNB</a:t>
              </a:r>
              <a:endParaRPr lang="zh-CN" altLang="en-US" sz="1000" b="1" dirty="0">
                <a:solidFill>
                  <a:srgbClr val="000000"/>
                </a:solidFill>
                <a:latin typeface="Arial" pitchFamily="34" charset="0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pic>
          <p:nvPicPr>
            <p:cNvPr id="9" name="Picture 2" descr="http://gpsmaestro.com/wp-content/uploads/2012/05/smart-phone-icon.jpg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656" y="2529918"/>
              <a:ext cx="379573" cy="55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圆角矩形 9"/>
            <p:cNvSpPr/>
            <p:nvPr/>
          </p:nvSpPr>
          <p:spPr>
            <a:xfrm>
              <a:off x="5679445" y="1274998"/>
              <a:ext cx="1628859" cy="146512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1" name="Group 231"/>
            <p:cNvGrpSpPr>
              <a:grpSpLocks noChangeAspect="1"/>
            </p:cNvGrpSpPr>
            <p:nvPr/>
          </p:nvGrpSpPr>
          <p:grpSpPr bwMode="auto">
            <a:xfrm>
              <a:off x="5787984" y="2100993"/>
              <a:ext cx="421296" cy="335164"/>
              <a:chOff x="3897" y="3174"/>
              <a:chExt cx="715" cy="605"/>
            </a:xfrm>
          </p:grpSpPr>
          <p:sp>
            <p:nvSpPr>
              <p:cNvPr id="63" name="AutoShape 232"/>
              <p:cNvSpPr>
                <a:spLocks noChangeAspect="1" noChangeArrowheads="1" noTextEdit="1"/>
              </p:cNvSpPr>
              <p:nvPr/>
            </p:nvSpPr>
            <p:spPr bwMode="auto">
              <a:xfrm>
                <a:off x="3897" y="3174"/>
                <a:ext cx="715" cy="6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4" name="Freeform 233"/>
              <p:cNvSpPr>
                <a:spLocks/>
              </p:cNvSpPr>
              <p:nvPr/>
            </p:nvSpPr>
            <p:spPr bwMode="auto">
              <a:xfrm>
                <a:off x="3897" y="3174"/>
                <a:ext cx="715" cy="605"/>
              </a:xfrm>
              <a:custGeom>
                <a:avLst/>
                <a:gdLst>
                  <a:gd name="T0" fmla="*/ 596 w 16445"/>
                  <a:gd name="T1" fmla="*/ 82 h 13915"/>
                  <a:gd name="T2" fmla="*/ 714 w 16445"/>
                  <a:gd name="T3" fmla="*/ 0 h 13915"/>
                  <a:gd name="T4" fmla="*/ 119 w 16445"/>
                  <a:gd name="T5" fmla="*/ 1 h 13915"/>
                  <a:gd name="T6" fmla="*/ 0 w 16445"/>
                  <a:gd name="T7" fmla="*/ 82 h 13915"/>
                  <a:gd name="T8" fmla="*/ 0 w 16445"/>
                  <a:gd name="T9" fmla="*/ 605 h 13915"/>
                  <a:gd name="T10" fmla="*/ 596 w 16445"/>
                  <a:gd name="T11" fmla="*/ 605 h 13915"/>
                  <a:gd name="T12" fmla="*/ 715 w 16445"/>
                  <a:gd name="T13" fmla="*/ 522 h 13915"/>
                  <a:gd name="T14" fmla="*/ 714 w 16445"/>
                  <a:gd name="T15" fmla="*/ 0 h 13915"/>
                  <a:gd name="T16" fmla="*/ 596 w 16445"/>
                  <a:gd name="T17" fmla="*/ 82 h 139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445"/>
                  <a:gd name="T28" fmla="*/ 0 h 13915"/>
                  <a:gd name="T29" fmla="*/ 16445 w 16445"/>
                  <a:gd name="T30" fmla="*/ 13915 h 1391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445" h="13915">
                    <a:moveTo>
                      <a:pt x="13700" y="1890"/>
                    </a:moveTo>
                    <a:lnTo>
                      <a:pt x="16424" y="0"/>
                    </a:lnTo>
                    <a:lnTo>
                      <a:pt x="2733" y="26"/>
                    </a:lnTo>
                    <a:lnTo>
                      <a:pt x="0" y="1890"/>
                    </a:lnTo>
                    <a:lnTo>
                      <a:pt x="0" y="13915"/>
                    </a:lnTo>
                    <a:lnTo>
                      <a:pt x="13700" y="13915"/>
                    </a:lnTo>
                    <a:lnTo>
                      <a:pt x="16445" y="12014"/>
                    </a:lnTo>
                    <a:lnTo>
                      <a:pt x="16424" y="0"/>
                    </a:lnTo>
                    <a:lnTo>
                      <a:pt x="13700" y="1890"/>
                    </a:lnTo>
                    <a:close/>
                  </a:path>
                </a:pathLst>
              </a:custGeom>
              <a:solidFill>
                <a:srgbClr val="4D72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5" name="Rectangle 234"/>
              <p:cNvSpPr>
                <a:spLocks noChangeArrowheads="1"/>
              </p:cNvSpPr>
              <p:nvPr/>
            </p:nvSpPr>
            <p:spPr bwMode="auto">
              <a:xfrm>
                <a:off x="3897" y="3256"/>
                <a:ext cx="596" cy="523"/>
              </a:xfrm>
              <a:prstGeom prst="rect">
                <a:avLst/>
              </a:prstGeom>
              <a:solidFill>
                <a:srgbClr val="7FA6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6" name="Freeform 235"/>
              <p:cNvSpPr>
                <a:spLocks/>
              </p:cNvSpPr>
              <p:nvPr/>
            </p:nvSpPr>
            <p:spPr bwMode="auto">
              <a:xfrm>
                <a:off x="4493" y="3174"/>
                <a:ext cx="119" cy="605"/>
              </a:xfrm>
              <a:custGeom>
                <a:avLst/>
                <a:gdLst>
                  <a:gd name="T0" fmla="*/ 118 w 2745"/>
                  <a:gd name="T1" fmla="*/ 0 h 13915"/>
                  <a:gd name="T2" fmla="*/ 0 w 2745"/>
                  <a:gd name="T3" fmla="*/ 82 h 13915"/>
                  <a:gd name="T4" fmla="*/ 0 w 2745"/>
                  <a:gd name="T5" fmla="*/ 605 h 13915"/>
                  <a:gd name="T6" fmla="*/ 119 w 2745"/>
                  <a:gd name="T7" fmla="*/ 522 h 13915"/>
                  <a:gd name="T8" fmla="*/ 118 w 2745"/>
                  <a:gd name="T9" fmla="*/ 0 h 139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45"/>
                  <a:gd name="T16" fmla="*/ 0 h 13915"/>
                  <a:gd name="T17" fmla="*/ 2745 w 2745"/>
                  <a:gd name="T18" fmla="*/ 13915 h 139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45" h="13915">
                    <a:moveTo>
                      <a:pt x="2724" y="0"/>
                    </a:moveTo>
                    <a:lnTo>
                      <a:pt x="0" y="1890"/>
                    </a:lnTo>
                    <a:lnTo>
                      <a:pt x="0" y="13915"/>
                    </a:lnTo>
                    <a:lnTo>
                      <a:pt x="2745" y="12014"/>
                    </a:lnTo>
                    <a:lnTo>
                      <a:pt x="2724" y="0"/>
                    </a:lnTo>
                    <a:close/>
                  </a:path>
                </a:pathLst>
              </a:custGeom>
              <a:solidFill>
                <a:srgbClr val="0042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7" name="Freeform 236"/>
              <p:cNvSpPr>
                <a:spLocks/>
              </p:cNvSpPr>
              <p:nvPr/>
            </p:nvSpPr>
            <p:spPr bwMode="auto">
              <a:xfrm>
                <a:off x="3897" y="3174"/>
                <a:ext cx="714" cy="82"/>
              </a:xfrm>
              <a:custGeom>
                <a:avLst/>
                <a:gdLst>
                  <a:gd name="T0" fmla="*/ 0 w 16424"/>
                  <a:gd name="T1" fmla="*/ 82 h 1890"/>
                  <a:gd name="T2" fmla="*/ 596 w 16424"/>
                  <a:gd name="T3" fmla="*/ 82 h 1890"/>
                  <a:gd name="T4" fmla="*/ 714 w 16424"/>
                  <a:gd name="T5" fmla="*/ 0 h 1890"/>
                  <a:gd name="T6" fmla="*/ 119 w 16424"/>
                  <a:gd name="T7" fmla="*/ 1 h 1890"/>
                  <a:gd name="T8" fmla="*/ 0 w 16424"/>
                  <a:gd name="T9" fmla="*/ 82 h 18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424"/>
                  <a:gd name="T16" fmla="*/ 0 h 1890"/>
                  <a:gd name="T17" fmla="*/ 16424 w 16424"/>
                  <a:gd name="T18" fmla="*/ 1890 h 18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424" h="1890">
                    <a:moveTo>
                      <a:pt x="0" y="1890"/>
                    </a:moveTo>
                    <a:lnTo>
                      <a:pt x="13700" y="1890"/>
                    </a:lnTo>
                    <a:lnTo>
                      <a:pt x="16424" y="0"/>
                    </a:lnTo>
                    <a:lnTo>
                      <a:pt x="2733" y="26"/>
                    </a:lnTo>
                    <a:lnTo>
                      <a:pt x="0" y="1890"/>
                    </a:lnTo>
                    <a:close/>
                  </a:path>
                </a:pathLst>
              </a:custGeom>
              <a:solidFill>
                <a:srgbClr val="4D72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8" name="Freeform 237"/>
              <p:cNvSpPr>
                <a:spLocks noEditPoints="1"/>
              </p:cNvSpPr>
              <p:nvPr/>
            </p:nvSpPr>
            <p:spPr bwMode="auto">
              <a:xfrm>
                <a:off x="3941" y="3323"/>
                <a:ext cx="527" cy="407"/>
              </a:xfrm>
              <a:custGeom>
                <a:avLst/>
                <a:gdLst>
                  <a:gd name="T0" fmla="*/ 527 w 12135"/>
                  <a:gd name="T1" fmla="*/ 53 h 9358"/>
                  <a:gd name="T2" fmla="*/ 276 w 12135"/>
                  <a:gd name="T3" fmla="*/ 112 h 9358"/>
                  <a:gd name="T4" fmla="*/ 300 w 12135"/>
                  <a:gd name="T5" fmla="*/ 120 h 9358"/>
                  <a:gd name="T6" fmla="*/ 321 w 12135"/>
                  <a:gd name="T7" fmla="*/ 135 h 9358"/>
                  <a:gd name="T8" fmla="*/ 337 w 12135"/>
                  <a:gd name="T9" fmla="*/ 156 h 9358"/>
                  <a:gd name="T10" fmla="*/ 347 w 12135"/>
                  <a:gd name="T11" fmla="*/ 180 h 9358"/>
                  <a:gd name="T12" fmla="*/ 350 w 12135"/>
                  <a:gd name="T13" fmla="*/ 208 h 9358"/>
                  <a:gd name="T14" fmla="*/ 345 w 12135"/>
                  <a:gd name="T15" fmla="*/ 235 h 9358"/>
                  <a:gd name="T16" fmla="*/ 333 w 12135"/>
                  <a:gd name="T17" fmla="*/ 258 h 9358"/>
                  <a:gd name="T18" fmla="*/ 315 w 12135"/>
                  <a:gd name="T19" fmla="*/ 277 h 9358"/>
                  <a:gd name="T20" fmla="*/ 293 w 12135"/>
                  <a:gd name="T21" fmla="*/ 289 h 9358"/>
                  <a:gd name="T22" fmla="*/ 267 w 12135"/>
                  <a:gd name="T23" fmla="*/ 295 h 9358"/>
                  <a:gd name="T24" fmla="*/ 241 w 12135"/>
                  <a:gd name="T25" fmla="*/ 292 h 9358"/>
                  <a:gd name="T26" fmla="*/ 217 w 12135"/>
                  <a:gd name="T27" fmla="*/ 282 h 9358"/>
                  <a:gd name="T28" fmla="*/ 198 w 12135"/>
                  <a:gd name="T29" fmla="*/ 265 h 9358"/>
                  <a:gd name="T30" fmla="*/ 183 w 12135"/>
                  <a:gd name="T31" fmla="*/ 243 h 9358"/>
                  <a:gd name="T32" fmla="*/ 176 w 12135"/>
                  <a:gd name="T33" fmla="*/ 217 h 9358"/>
                  <a:gd name="T34" fmla="*/ 176 w 12135"/>
                  <a:gd name="T35" fmla="*/ 189 h 9358"/>
                  <a:gd name="T36" fmla="*/ 183 w 12135"/>
                  <a:gd name="T37" fmla="*/ 163 h 9358"/>
                  <a:gd name="T38" fmla="*/ 198 w 12135"/>
                  <a:gd name="T39" fmla="*/ 141 h 9358"/>
                  <a:gd name="T40" fmla="*/ 217 w 12135"/>
                  <a:gd name="T41" fmla="*/ 125 h 9358"/>
                  <a:gd name="T42" fmla="*/ 241 w 12135"/>
                  <a:gd name="T43" fmla="*/ 114 h 9358"/>
                  <a:gd name="T44" fmla="*/ 262 w 12135"/>
                  <a:gd name="T45" fmla="*/ 142 h 9358"/>
                  <a:gd name="T46" fmla="*/ 280 w 12135"/>
                  <a:gd name="T47" fmla="*/ 145 h 9358"/>
                  <a:gd name="T48" fmla="*/ 295 w 12135"/>
                  <a:gd name="T49" fmla="*/ 153 h 9358"/>
                  <a:gd name="T50" fmla="*/ 307 w 12135"/>
                  <a:gd name="T51" fmla="*/ 164 h 9358"/>
                  <a:gd name="T52" fmla="*/ 316 w 12135"/>
                  <a:gd name="T53" fmla="*/ 179 h 9358"/>
                  <a:gd name="T54" fmla="*/ 320 w 12135"/>
                  <a:gd name="T55" fmla="*/ 197 h 9358"/>
                  <a:gd name="T56" fmla="*/ 319 w 12135"/>
                  <a:gd name="T57" fmla="*/ 215 h 9358"/>
                  <a:gd name="T58" fmla="*/ 314 w 12135"/>
                  <a:gd name="T59" fmla="*/ 232 h 9358"/>
                  <a:gd name="T60" fmla="*/ 304 w 12135"/>
                  <a:gd name="T61" fmla="*/ 246 h 9358"/>
                  <a:gd name="T62" fmla="*/ 290 w 12135"/>
                  <a:gd name="T63" fmla="*/ 257 h 9358"/>
                  <a:gd name="T64" fmla="*/ 274 w 12135"/>
                  <a:gd name="T65" fmla="*/ 263 h 9358"/>
                  <a:gd name="T66" fmla="*/ 257 w 12135"/>
                  <a:gd name="T67" fmla="*/ 264 h 9358"/>
                  <a:gd name="T68" fmla="*/ 240 w 12135"/>
                  <a:gd name="T69" fmla="*/ 259 h 9358"/>
                  <a:gd name="T70" fmla="*/ 225 w 12135"/>
                  <a:gd name="T71" fmla="*/ 250 h 9358"/>
                  <a:gd name="T72" fmla="*/ 214 w 12135"/>
                  <a:gd name="T73" fmla="*/ 237 h 9358"/>
                  <a:gd name="T74" fmla="*/ 207 w 12135"/>
                  <a:gd name="T75" fmla="*/ 221 h 9358"/>
                  <a:gd name="T76" fmla="*/ 204 w 12135"/>
                  <a:gd name="T77" fmla="*/ 203 h 9358"/>
                  <a:gd name="T78" fmla="*/ 207 w 12135"/>
                  <a:gd name="T79" fmla="*/ 185 h 9358"/>
                  <a:gd name="T80" fmla="*/ 214 w 12135"/>
                  <a:gd name="T81" fmla="*/ 169 h 9358"/>
                  <a:gd name="T82" fmla="*/ 225 w 12135"/>
                  <a:gd name="T83" fmla="*/ 156 h 9358"/>
                  <a:gd name="T84" fmla="*/ 240 w 12135"/>
                  <a:gd name="T85" fmla="*/ 147 h 9358"/>
                  <a:gd name="T86" fmla="*/ 257 w 12135"/>
                  <a:gd name="T87" fmla="*/ 142 h 9358"/>
                  <a:gd name="T88" fmla="*/ 59 w 12135"/>
                  <a:gd name="T89" fmla="*/ 335 h 9358"/>
                  <a:gd name="T90" fmla="*/ 225 w 12135"/>
                  <a:gd name="T91" fmla="*/ 315 h 9358"/>
                  <a:gd name="T92" fmla="*/ 168 w 12135"/>
                  <a:gd name="T93" fmla="*/ 335 h 9358"/>
                  <a:gd name="T94" fmla="*/ 468 w 12135"/>
                  <a:gd name="T95" fmla="*/ 335 h 9358"/>
                  <a:gd name="T96" fmla="*/ 302 w 12135"/>
                  <a:gd name="T97" fmla="*/ 315 h 9358"/>
                  <a:gd name="T98" fmla="*/ 359 w 12135"/>
                  <a:gd name="T99" fmla="*/ 335 h 9358"/>
                  <a:gd name="T100" fmla="*/ 59 w 12135"/>
                  <a:gd name="T101" fmla="*/ 72 h 9358"/>
                  <a:gd name="T102" fmla="*/ 225 w 12135"/>
                  <a:gd name="T103" fmla="*/ 92 h 9358"/>
                  <a:gd name="T104" fmla="*/ 168 w 12135"/>
                  <a:gd name="T105" fmla="*/ 72 h 9358"/>
                  <a:gd name="T106" fmla="*/ 353 w 12135"/>
                  <a:gd name="T107" fmla="*/ 82 h 9358"/>
                  <a:gd name="T108" fmla="*/ 397 w 12135"/>
                  <a:gd name="T109" fmla="*/ 36 h 935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2135"/>
                  <a:gd name="T166" fmla="*/ 0 h 9358"/>
                  <a:gd name="T167" fmla="*/ 12135 w 12135"/>
                  <a:gd name="T168" fmla="*/ 9358 h 935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2135" h="9358">
                    <a:moveTo>
                      <a:pt x="10766" y="831"/>
                    </a:moveTo>
                    <a:lnTo>
                      <a:pt x="9896" y="831"/>
                    </a:lnTo>
                    <a:lnTo>
                      <a:pt x="9896" y="1666"/>
                    </a:lnTo>
                    <a:lnTo>
                      <a:pt x="10768" y="1666"/>
                    </a:lnTo>
                    <a:lnTo>
                      <a:pt x="10768" y="2513"/>
                    </a:lnTo>
                    <a:lnTo>
                      <a:pt x="12135" y="1210"/>
                    </a:lnTo>
                    <a:lnTo>
                      <a:pt x="10766" y="0"/>
                    </a:lnTo>
                    <a:lnTo>
                      <a:pt x="10766" y="831"/>
                    </a:lnTo>
                    <a:close/>
                    <a:moveTo>
                      <a:pt x="6044" y="2558"/>
                    </a:moveTo>
                    <a:lnTo>
                      <a:pt x="6148" y="2560"/>
                    </a:lnTo>
                    <a:lnTo>
                      <a:pt x="6249" y="2569"/>
                    </a:lnTo>
                    <a:lnTo>
                      <a:pt x="6350" y="2583"/>
                    </a:lnTo>
                    <a:lnTo>
                      <a:pt x="6450" y="2601"/>
                    </a:lnTo>
                    <a:lnTo>
                      <a:pt x="6547" y="2625"/>
                    </a:lnTo>
                    <a:lnTo>
                      <a:pt x="6643" y="2654"/>
                    </a:lnTo>
                    <a:lnTo>
                      <a:pt x="6737" y="2687"/>
                    </a:lnTo>
                    <a:lnTo>
                      <a:pt x="6828" y="2725"/>
                    </a:lnTo>
                    <a:lnTo>
                      <a:pt x="6917" y="2767"/>
                    </a:lnTo>
                    <a:lnTo>
                      <a:pt x="7005" y="2814"/>
                    </a:lnTo>
                    <a:lnTo>
                      <a:pt x="7089" y="2864"/>
                    </a:lnTo>
                    <a:lnTo>
                      <a:pt x="7171" y="2920"/>
                    </a:lnTo>
                    <a:lnTo>
                      <a:pt x="7250" y="2978"/>
                    </a:lnTo>
                    <a:lnTo>
                      <a:pt x="7326" y="3042"/>
                    </a:lnTo>
                    <a:lnTo>
                      <a:pt x="7399" y="3108"/>
                    </a:lnTo>
                    <a:lnTo>
                      <a:pt x="7470" y="3178"/>
                    </a:lnTo>
                    <a:lnTo>
                      <a:pt x="7537" y="3251"/>
                    </a:lnTo>
                    <a:lnTo>
                      <a:pt x="7601" y="3328"/>
                    </a:lnTo>
                    <a:lnTo>
                      <a:pt x="7661" y="3408"/>
                    </a:lnTo>
                    <a:lnTo>
                      <a:pt x="7717" y="3490"/>
                    </a:lnTo>
                    <a:lnTo>
                      <a:pt x="7769" y="3577"/>
                    </a:lnTo>
                    <a:lnTo>
                      <a:pt x="7818" y="3665"/>
                    </a:lnTo>
                    <a:lnTo>
                      <a:pt x="7863" y="3756"/>
                    </a:lnTo>
                    <a:lnTo>
                      <a:pt x="7903" y="3850"/>
                    </a:lnTo>
                    <a:lnTo>
                      <a:pt x="7939" y="3945"/>
                    </a:lnTo>
                    <a:lnTo>
                      <a:pt x="7971" y="4044"/>
                    </a:lnTo>
                    <a:lnTo>
                      <a:pt x="7999" y="4144"/>
                    </a:lnTo>
                    <a:lnTo>
                      <a:pt x="8021" y="4246"/>
                    </a:lnTo>
                    <a:lnTo>
                      <a:pt x="8039" y="4350"/>
                    </a:lnTo>
                    <a:lnTo>
                      <a:pt x="8052" y="4455"/>
                    </a:lnTo>
                    <a:lnTo>
                      <a:pt x="8059" y="4562"/>
                    </a:lnTo>
                    <a:lnTo>
                      <a:pt x="8062" y="4671"/>
                    </a:lnTo>
                    <a:lnTo>
                      <a:pt x="8059" y="4780"/>
                    </a:lnTo>
                    <a:lnTo>
                      <a:pt x="8052" y="4886"/>
                    </a:lnTo>
                    <a:lnTo>
                      <a:pt x="8039" y="4992"/>
                    </a:lnTo>
                    <a:lnTo>
                      <a:pt x="8021" y="5096"/>
                    </a:lnTo>
                    <a:lnTo>
                      <a:pt x="7999" y="5198"/>
                    </a:lnTo>
                    <a:lnTo>
                      <a:pt x="7971" y="5298"/>
                    </a:lnTo>
                    <a:lnTo>
                      <a:pt x="7939" y="5397"/>
                    </a:lnTo>
                    <a:lnTo>
                      <a:pt x="7903" y="5492"/>
                    </a:lnTo>
                    <a:lnTo>
                      <a:pt x="7863" y="5585"/>
                    </a:lnTo>
                    <a:lnTo>
                      <a:pt x="7818" y="5677"/>
                    </a:lnTo>
                    <a:lnTo>
                      <a:pt x="7769" y="5765"/>
                    </a:lnTo>
                    <a:lnTo>
                      <a:pt x="7717" y="5851"/>
                    </a:lnTo>
                    <a:lnTo>
                      <a:pt x="7661" y="5933"/>
                    </a:lnTo>
                    <a:lnTo>
                      <a:pt x="7601" y="6013"/>
                    </a:lnTo>
                    <a:lnTo>
                      <a:pt x="7537" y="6090"/>
                    </a:lnTo>
                    <a:lnTo>
                      <a:pt x="7470" y="6163"/>
                    </a:lnTo>
                    <a:lnTo>
                      <a:pt x="7399" y="6234"/>
                    </a:lnTo>
                    <a:lnTo>
                      <a:pt x="7326" y="6300"/>
                    </a:lnTo>
                    <a:lnTo>
                      <a:pt x="7250" y="6364"/>
                    </a:lnTo>
                    <a:lnTo>
                      <a:pt x="7171" y="6422"/>
                    </a:lnTo>
                    <a:lnTo>
                      <a:pt x="7089" y="6477"/>
                    </a:lnTo>
                    <a:lnTo>
                      <a:pt x="7005" y="6528"/>
                    </a:lnTo>
                    <a:lnTo>
                      <a:pt x="6917" y="6575"/>
                    </a:lnTo>
                    <a:lnTo>
                      <a:pt x="6828" y="6617"/>
                    </a:lnTo>
                    <a:lnTo>
                      <a:pt x="6737" y="6655"/>
                    </a:lnTo>
                    <a:lnTo>
                      <a:pt x="6643" y="6689"/>
                    </a:lnTo>
                    <a:lnTo>
                      <a:pt x="6547" y="6717"/>
                    </a:lnTo>
                    <a:lnTo>
                      <a:pt x="6450" y="6740"/>
                    </a:lnTo>
                    <a:lnTo>
                      <a:pt x="6350" y="6760"/>
                    </a:lnTo>
                    <a:lnTo>
                      <a:pt x="6249" y="6773"/>
                    </a:lnTo>
                    <a:lnTo>
                      <a:pt x="6148" y="6781"/>
                    </a:lnTo>
                    <a:lnTo>
                      <a:pt x="6044" y="6783"/>
                    </a:lnTo>
                    <a:lnTo>
                      <a:pt x="5940" y="6781"/>
                    </a:lnTo>
                    <a:lnTo>
                      <a:pt x="5837" y="6773"/>
                    </a:lnTo>
                    <a:lnTo>
                      <a:pt x="5736" y="6760"/>
                    </a:lnTo>
                    <a:lnTo>
                      <a:pt x="5638" y="6740"/>
                    </a:lnTo>
                    <a:lnTo>
                      <a:pt x="5540" y="6717"/>
                    </a:lnTo>
                    <a:lnTo>
                      <a:pt x="5445" y="6689"/>
                    </a:lnTo>
                    <a:lnTo>
                      <a:pt x="5350" y="6655"/>
                    </a:lnTo>
                    <a:lnTo>
                      <a:pt x="5259" y="6617"/>
                    </a:lnTo>
                    <a:lnTo>
                      <a:pt x="5169" y="6575"/>
                    </a:lnTo>
                    <a:lnTo>
                      <a:pt x="5083" y="6528"/>
                    </a:lnTo>
                    <a:lnTo>
                      <a:pt x="4997" y="6477"/>
                    </a:lnTo>
                    <a:lnTo>
                      <a:pt x="4916" y="6422"/>
                    </a:lnTo>
                    <a:lnTo>
                      <a:pt x="4837" y="6364"/>
                    </a:lnTo>
                    <a:lnTo>
                      <a:pt x="4760" y="6300"/>
                    </a:lnTo>
                    <a:lnTo>
                      <a:pt x="4687" y="6234"/>
                    </a:lnTo>
                    <a:lnTo>
                      <a:pt x="4617" y="6163"/>
                    </a:lnTo>
                    <a:lnTo>
                      <a:pt x="4550" y="6090"/>
                    </a:lnTo>
                    <a:lnTo>
                      <a:pt x="4487" y="6013"/>
                    </a:lnTo>
                    <a:lnTo>
                      <a:pt x="4426" y="5933"/>
                    </a:lnTo>
                    <a:lnTo>
                      <a:pt x="4370" y="5851"/>
                    </a:lnTo>
                    <a:lnTo>
                      <a:pt x="4317" y="5765"/>
                    </a:lnTo>
                    <a:lnTo>
                      <a:pt x="4269" y="5677"/>
                    </a:lnTo>
                    <a:lnTo>
                      <a:pt x="4225" y="5585"/>
                    </a:lnTo>
                    <a:lnTo>
                      <a:pt x="4183" y="5492"/>
                    </a:lnTo>
                    <a:lnTo>
                      <a:pt x="4147" y="5397"/>
                    </a:lnTo>
                    <a:lnTo>
                      <a:pt x="4116" y="5298"/>
                    </a:lnTo>
                    <a:lnTo>
                      <a:pt x="4088" y="5198"/>
                    </a:lnTo>
                    <a:lnTo>
                      <a:pt x="4066" y="5096"/>
                    </a:lnTo>
                    <a:lnTo>
                      <a:pt x="4048" y="4992"/>
                    </a:lnTo>
                    <a:lnTo>
                      <a:pt x="4035" y="4886"/>
                    </a:lnTo>
                    <a:lnTo>
                      <a:pt x="4027" y="4780"/>
                    </a:lnTo>
                    <a:lnTo>
                      <a:pt x="4025" y="4671"/>
                    </a:lnTo>
                    <a:lnTo>
                      <a:pt x="4027" y="4562"/>
                    </a:lnTo>
                    <a:lnTo>
                      <a:pt x="4035" y="4455"/>
                    </a:lnTo>
                    <a:lnTo>
                      <a:pt x="4048" y="4350"/>
                    </a:lnTo>
                    <a:lnTo>
                      <a:pt x="4066" y="4246"/>
                    </a:lnTo>
                    <a:lnTo>
                      <a:pt x="4088" y="4144"/>
                    </a:lnTo>
                    <a:lnTo>
                      <a:pt x="4116" y="4044"/>
                    </a:lnTo>
                    <a:lnTo>
                      <a:pt x="4147" y="3945"/>
                    </a:lnTo>
                    <a:lnTo>
                      <a:pt x="4183" y="3850"/>
                    </a:lnTo>
                    <a:lnTo>
                      <a:pt x="4225" y="3756"/>
                    </a:lnTo>
                    <a:lnTo>
                      <a:pt x="4269" y="3665"/>
                    </a:lnTo>
                    <a:lnTo>
                      <a:pt x="4317" y="3577"/>
                    </a:lnTo>
                    <a:lnTo>
                      <a:pt x="4370" y="3490"/>
                    </a:lnTo>
                    <a:lnTo>
                      <a:pt x="4426" y="3408"/>
                    </a:lnTo>
                    <a:lnTo>
                      <a:pt x="4487" y="3328"/>
                    </a:lnTo>
                    <a:lnTo>
                      <a:pt x="4550" y="3251"/>
                    </a:lnTo>
                    <a:lnTo>
                      <a:pt x="4617" y="3178"/>
                    </a:lnTo>
                    <a:lnTo>
                      <a:pt x="4687" y="3108"/>
                    </a:lnTo>
                    <a:lnTo>
                      <a:pt x="4760" y="3042"/>
                    </a:lnTo>
                    <a:lnTo>
                      <a:pt x="4837" y="2978"/>
                    </a:lnTo>
                    <a:lnTo>
                      <a:pt x="4916" y="2920"/>
                    </a:lnTo>
                    <a:lnTo>
                      <a:pt x="4997" y="2864"/>
                    </a:lnTo>
                    <a:lnTo>
                      <a:pt x="5083" y="2814"/>
                    </a:lnTo>
                    <a:lnTo>
                      <a:pt x="5169" y="2767"/>
                    </a:lnTo>
                    <a:lnTo>
                      <a:pt x="5259" y="2725"/>
                    </a:lnTo>
                    <a:lnTo>
                      <a:pt x="5350" y="2687"/>
                    </a:lnTo>
                    <a:lnTo>
                      <a:pt x="5445" y="2654"/>
                    </a:lnTo>
                    <a:lnTo>
                      <a:pt x="5540" y="2625"/>
                    </a:lnTo>
                    <a:lnTo>
                      <a:pt x="5638" y="2601"/>
                    </a:lnTo>
                    <a:lnTo>
                      <a:pt x="5736" y="2583"/>
                    </a:lnTo>
                    <a:lnTo>
                      <a:pt x="5837" y="2569"/>
                    </a:lnTo>
                    <a:lnTo>
                      <a:pt x="5940" y="2560"/>
                    </a:lnTo>
                    <a:lnTo>
                      <a:pt x="6044" y="2558"/>
                    </a:lnTo>
                    <a:close/>
                    <a:moveTo>
                      <a:pt x="6044" y="3269"/>
                    </a:moveTo>
                    <a:lnTo>
                      <a:pt x="6113" y="3271"/>
                    </a:lnTo>
                    <a:lnTo>
                      <a:pt x="6180" y="3276"/>
                    </a:lnTo>
                    <a:lnTo>
                      <a:pt x="6247" y="3285"/>
                    </a:lnTo>
                    <a:lnTo>
                      <a:pt x="6313" y="3297"/>
                    </a:lnTo>
                    <a:lnTo>
                      <a:pt x="6378" y="3313"/>
                    </a:lnTo>
                    <a:lnTo>
                      <a:pt x="6442" y="3332"/>
                    </a:lnTo>
                    <a:lnTo>
                      <a:pt x="6503" y="3354"/>
                    </a:lnTo>
                    <a:lnTo>
                      <a:pt x="6564" y="3380"/>
                    </a:lnTo>
                    <a:lnTo>
                      <a:pt x="6623" y="3407"/>
                    </a:lnTo>
                    <a:lnTo>
                      <a:pt x="6681" y="3438"/>
                    </a:lnTo>
                    <a:lnTo>
                      <a:pt x="6738" y="3472"/>
                    </a:lnTo>
                    <a:lnTo>
                      <a:pt x="6792" y="3509"/>
                    </a:lnTo>
                    <a:lnTo>
                      <a:pt x="6844" y="3548"/>
                    </a:lnTo>
                    <a:lnTo>
                      <a:pt x="6895" y="3590"/>
                    </a:lnTo>
                    <a:lnTo>
                      <a:pt x="6943" y="3634"/>
                    </a:lnTo>
                    <a:lnTo>
                      <a:pt x="6990" y="3680"/>
                    </a:lnTo>
                    <a:lnTo>
                      <a:pt x="7035" y="3729"/>
                    </a:lnTo>
                    <a:lnTo>
                      <a:pt x="7077" y="3780"/>
                    </a:lnTo>
                    <a:lnTo>
                      <a:pt x="7117" y="3833"/>
                    </a:lnTo>
                    <a:lnTo>
                      <a:pt x="7154" y="3888"/>
                    </a:lnTo>
                    <a:lnTo>
                      <a:pt x="7189" y="3945"/>
                    </a:lnTo>
                    <a:lnTo>
                      <a:pt x="7222" y="4004"/>
                    </a:lnTo>
                    <a:lnTo>
                      <a:pt x="7250" y="4064"/>
                    </a:lnTo>
                    <a:lnTo>
                      <a:pt x="7278" y="4126"/>
                    </a:lnTo>
                    <a:lnTo>
                      <a:pt x="7302" y="4189"/>
                    </a:lnTo>
                    <a:lnTo>
                      <a:pt x="7323" y="4255"/>
                    </a:lnTo>
                    <a:lnTo>
                      <a:pt x="7341" y="4321"/>
                    </a:lnTo>
                    <a:lnTo>
                      <a:pt x="7356" y="4389"/>
                    </a:lnTo>
                    <a:lnTo>
                      <a:pt x="7368" y="4457"/>
                    </a:lnTo>
                    <a:lnTo>
                      <a:pt x="7377" y="4528"/>
                    </a:lnTo>
                    <a:lnTo>
                      <a:pt x="7382" y="4599"/>
                    </a:lnTo>
                    <a:lnTo>
                      <a:pt x="7383" y="4671"/>
                    </a:lnTo>
                    <a:lnTo>
                      <a:pt x="7382" y="4743"/>
                    </a:lnTo>
                    <a:lnTo>
                      <a:pt x="7377" y="4814"/>
                    </a:lnTo>
                    <a:lnTo>
                      <a:pt x="7368" y="4884"/>
                    </a:lnTo>
                    <a:lnTo>
                      <a:pt x="7356" y="4953"/>
                    </a:lnTo>
                    <a:lnTo>
                      <a:pt x="7341" y="5021"/>
                    </a:lnTo>
                    <a:lnTo>
                      <a:pt x="7323" y="5088"/>
                    </a:lnTo>
                    <a:lnTo>
                      <a:pt x="7302" y="5152"/>
                    </a:lnTo>
                    <a:lnTo>
                      <a:pt x="7278" y="5216"/>
                    </a:lnTo>
                    <a:lnTo>
                      <a:pt x="7250" y="5277"/>
                    </a:lnTo>
                    <a:lnTo>
                      <a:pt x="7222" y="5338"/>
                    </a:lnTo>
                    <a:lnTo>
                      <a:pt x="7189" y="5398"/>
                    </a:lnTo>
                    <a:lnTo>
                      <a:pt x="7154" y="5454"/>
                    </a:lnTo>
                    <a:lnTo>
                      <a:pt x="7117" y="5509"/>
                    </a:lnTo>
                    <a:lnTo>
                      <a:pt x="7077" y="5562"/>
                    </a:lnTo>
                    <a:lnTo>
                      <a:pt x="7035" y="5613"/>
                    </a:lnTo>
                    <a:lnTo>
                      <a:pt x="6990" y="5661"/>
                    </a:lnTo>
                    <a:lnTo>
                      <a:pt x="6943" y="5709"/>
                    </a:lnTo>
                    <a:lnTo>
                      <a:pt x="6895" y="5753"/>
                    </a:lnTo>
                    <a:lnTo>
                      <a:pt x="6844" y="5794"/>
                    </a:lnTo>
                    <a:lnTo>
                      <a:pt x="6792" y="5833"/>
                    </a:lnTo>
                    <a:lnTo>
                      <a:pt x="6738" y="5870"/>
                    </a:lnTo>
                    <a:lnTo>
                      <a:pt x="6681" y="5904"/>
                    </a:lnTo>
                    <a:lnTo>
                      <a:pt x="6623" y="5934"/>
                    </a:lnTo>
                    <a:lnTo>
                      <a:pt x="6564" y="5962"/>
                    </a:lnTo>
                    <a:lnTo>
                      <a:pt x="6503" y="5988"/>
                    </a:lnTo>
                    <a:lnTo>
                      <a:pt x="6442" y="6009"/>
                    </a:lnTo>
                    <a:lnTo>
                      <a:pt x="6378" y="6029"/>
                    </a:lnTo>
                    <a:lnTo>
                      <a:pt x="6313" y="6044"/>
                    </a:lnTo>
                    <a:lnTo>
                      <a:pt x="6247" y="6057"/>
                    </a:lnTo>
                    <a:lnTo>
                      <a:pt x="6180" y="6066"/>
                    </a:lnTo>
                    <a:lnTo>
                      <a:pt x="6113" y="6071"/>
                    </a:lnTo>
                    <a:lnTo>
                      <a:pt x="6044" y="6073"/>
                    </a:lnTo>
                    <a:lnTo>
                      <a:pt x="5975" y="6071"/>
                    </a:lnTo>
                    <a:lnTo>
                      <a:pt x="5907" y="6066"/>
                    </a:lnTo>
                    <a:lnTo>
                      <a:pt x="5840" y="6057"/>
                    </a:lnTo>
                    <a:lnTo>
                      <a:pt x="5774" y="6044"/>
                    </a:lnTo>
                    <a:lnTo>
                      <a:pt x="5710" y="6029"/>
                    </a:lnTo>
                    <a:lnTo>
                      <a:pt x="5646" y="6009"/>
                    </a:lnTo>
                    <a:lnTo>
                      <a:pt x="5583" y="5988"/>
                    </a:lnTo>
                    <a:lnTo>
                      <a:pt x="5523" y="5962"/>
                    </a:lnTo>
                    <a:lnTo>
                      <a:pt x="5463" y="5934"/>
                    </a:lnTo>
                    <a:lnTo>
                      <a:pt x="5405" y="5904"/>
                    </a:lnTo>
                    <a:lnTo>
                      <a:pt x="5350" y="5870"/>
                    </a:lnTo>
                    <a:lnTo>
                      <a:pt x="5296" y="5833"/>
                    </a:lnTo>
                    <a:lnTo>
                      <a:pt x="5243" y="5794"/>
                    </a:lnTo>
                    <a:lnTo>
                      <a:pt x="5192" y="5753"/>
                    </a:lnTo>
                    <a:lnTo>
                      <a:pt x="5143" y="5709"/>
                    </a:lnTo>
                    <a:lnTo>
                      <a:pt x="5097" y="5661"/>
                    </a:lnTo>
                    <a:lnTo>
                      <a:pt x="5052" y="5613"/>
                    </a:lnTo>
                    <a:lnTo>
                      <a:pt x="5010" y="5562"/>
                    </a:lnTo>
                    <a:lnTo>
                      <a:pt x="4971" y="5509"/>
                    </a:lnTo>
                    <a:lnTo>
                      <a:pt x="4933" y="5454"/>
                    </a:lnTo>
                    <a:lnTo>
                      <a:pt x="4898" y="5398"/>
                    </a:lnTo>
                    <a:lnTo>
                      <a:pt x="4866" y="5338"/>
                    </a:lnTo>
                    <a:lnTo>
                      <a:pt x="4836" y="5277"/>
                    </a:lnTo>
                    <a:lnTo>
                      <a:pt x="4809" y="5216"/>
                    </a:lnTo>
                    <a:lnTo>
                      <a:pt x="4785" y="5152"/>
                    </a:lnTo>
                    <a:lnTo>
                      <a:pt x="4764" y="5088"/>
                    </a:lnTo>
                    <a:lnTo>
                      <a:pt x="4746" y="5021"/>
                    </a:lnTo>
                    <a:lnTo>
                      <a:pt x="4731" y="4953"/>
                    </a:lnTo>
                    <a:lnTo>
                      <a:pt x="4719" y="4884"/>
                    </a:lnTo>
                    <a:lnTo>
                      <a:pt x="4711" y="4814"/>
                    </a:lnTo>
                    <a:lnTo>
                      <a:pt x="4706" y="4743"/>
                    </a:lnTo>
                    <a:lnTo>
                      <a:pt x="4703" y="4671"/>
                    </a:lnTo>
                    <a:lnTo>
                      <a:pt x="4706" y="4599"/>
                    </a:lnTo>
                    <a:lnTo>
                      <a:pt x="4711" y="4528"/>
                    </a:lnTo>
                    <a:lnTo>
                      <a:pt x="4719" y="4457"/>
                    </a:lnTo>
                    <a:lnTo>
                      <a:pt x="4731" y="4389"/>
                    </a:lnTo>
                    <a:lnTo>
                      <a:pt x="4746" y="4321"/>
                    </a:lnTo>
                    <a:lnTo>
                      <a:pt x="4764" y="4255"/>
                    </a:lnTo>
                    <a:lnTo>
                      <a:pt x="4785" y="4189"/>
                    </a:lnTo>
                    <a:lnTo>
                      <a:pt x="4809" y="4126"/>
                    </a:lnTo>
                    <a:lnTo>
                      <a:pt x="4836" y="4064"/>
                    </a:lnTo>
                    <a:lnTo>
                      <a:pt x="4866" y="4004"/>
                    </a:lnTo>
                    <a:lnTo>
                      <a:pt x="4898" y="3945"/>
                    </a:lnTo>
                    <a:lnTo>
                      <a:pt x="4933" y="3888"/>
                    </a:lnTo>
                    <a:lnTo>
                      <a:pt x="4971" y="3833"/>
                    </a:lnTo>
                    <a:lnTo>
                      <a:pt x="5010" y="3780"/>
                    </a:lnTo>
                    <a:lnTo>
                      <a:pt x="5052" y="3729"/>
                    </a:lnTo>
                    <a:lnTo>
                      <a:pt x="5097" y="3680"/>
                    </a:lnTo>
                    <a:lnTo>
                      <a:pt x="5143" y="3634"/>
                    </a:lnTo>
                    <a:lnTo>
                      <a:pt x="5192" y="3590"/>
                    </a:lnTo>
                    <a:lnTo>
                      <a:pt x="5243" y="3548"/>
                    </a:lnTo>
                    <a:lnTo>
                      <a:pt x="5296" y="3509"/>
                    </a:lnTo>
                    <a:lnTo>
                      <a:pt x="5350" y="3472"/>
                    </a:lnTo>
                    <a:lnTo>
                      <a:pt x="5405" y="3438"/>
                    </a:lnTo>
                    <a:lnTo>
                      <a:pt x="5463" y="3407"/>
                    </a:lnTo>
                    <a:lnTo>
                      <a:pt x="5523" y="3380"/>
                    </a:lnTo>
                    <a:lnTo>
                      <a:pt x="5583" y="3354"/>
                    </a:lnTo>
                    <a:lnTo>
                      <a:pt x="5646" y="3332"/>
                    </a:lnTo>
                    <a:lnTo>
                      <a:pt x="5710" y="3313"/>
                    </a:lnTo>
                    <a:lnTo>
                      <a:pt x="5774" y="3297"/>
                    </a:lnTo>
                    <a:lnTo>
                      <a:pt x="5840" y="3285"/>
                    </a:lnTo>
                    <a:lnTo>
                      <a:pt x="5907" y="3276"/>
                    </a:lnTo>
                    <a:lnTo>
                      <a:pt x="5975" y="3271"/>
                    </a:lnTo>
                    <a:lnTo>
                      <a:pt x="6044" y="3269"/>
                    </a:lnTo>
                    <a:close/>
                    <a:moveTo>
                      <a:pt x="1369" y="9358"/>
                    </a:moveTo>
                    <a:lnTo>
                      <a:pt x="0" y="8150"/>
                    </a:lnTo>
                    <a:lnTo>
                      <a:pt x="1366" y="6846"/>
                    </a:lnTo>
                    <a:lnTo>
                      <a:pt x="1366" y="7692"/>
                    </a:lnTo>
                    <a:lnTo>
                      <a:pt x="2238" y="7692"/>
                    </a:lnTo>
                    <a:lnTo>
                      <a:pt x="2238" y="8528"/>
                    </a:lnTo>
                    <a:lnTo>
                      <a:pt x="1369" y="8528"/>
                    </a:lnTo>
                    <a:lnTo>
                      <a:pt x="1369" y="9358"/>
                    </a:lnTo>
                    <a:close/>
                    <a:moveTo>
                      <a:pt x="4692" y="7945"/>
                    </a:moveTo>
                    <a:lnTo>
                      <a:pt x="5179" y="7232"/>
                    </a:lnTo>
                    <a:lnTo>
                      <a:pt x="4488" y="6761"/>
                    </a:lnTo>
                    <a:lnTo>
                      <a:pt x="4000" y="7474"/>
                    </a:lnTo>
                    <a:lnTo>
                      <a:pt x="4692" y="7945"/>
                    </a:lnTo>
                    <a:close/>
                    <a:moveTo>
                      <a:pt x="2992" y="8528"/>
                    </a:moveTo>
                    <a:lnTo>
                      <a:pt x="3857" y="8528"/>
                    </a:lnTo>
                    <a:lnTo>
                      <a:pt x="3857" y="7692"/>
                    </a:lnTo>
                    <a:lnTo>
                      <a:pt x="2992" y="7692"/>
                    </a:lnTo>
                    <a:lnTo>
                      <a:pt x="2992" y="8528"/>
                    </a:lnTo>
                    <a:close/>
                    <a:moveTo>
                      <a:pt x="10766" y="9358"/>
                    </a:moveTo>
                    <a:lnTo>
                      <a:pt x="12135" y="8150"/>
                    </a:lnTo>
                    <a:lnTo>
                      <a:pt x="10768" y="6846"/>
                    </a:lnTo>
                    <a:lnTo>
                      <a:pt x="10768" y="7692"/>
                    </a:lnTo>
                    <a:lnTo>
                      <a:pt x="9896" y="7692"/>
                    </a:lnTo>
                    <a:lnTo>
                      <a:pt x="9896" y="8528"/>
                    </a:lnTo>
                    <a:lnTo>
                      <a:pt x="10766" y="8528"/>
                    </a:lnTo>
                    <a:lnTo>
                      <a:pt x="10766" y="9358"/>
                    </a:lnTo>
                    <a:close/>
                    <a:moveTo>
                      <a:pt x="7442" y="7945"/>
                    </a:moveTo>
                    <a:lnTo>
                      <a:pt x="6954" y="7232"/>
                    </a:lnTo>
                    <a:lnTo>
                      <a:pt x="7646" y="6761"/>
                    </a:lnTo>
                    <a:lnTo>
                      <a:pt x="8133" y="7474"/>
                    </a:lnTo>
                    <a:lnTo>
                      <a:pt x="7442" y="7945"/>
                    </a:lnTo>
                    <a:close/>
                    <a:moveTo>
                      <a:pt x="9142" y="8528"/>
                    </a:moveTo>
                    <a:lnTo>
                      <a:pt x="8278" y="8528"/>
                    </a:lnTo>
                    <a:lnTo>
                      <a:pt x="8278" y="7692"/>
                    </a:lnTo>
                    <a:lnTo>
                      <a:pt x="9142" y="7692"/>
                    </a:lnTo>
                    <a:lnTo>
                      <a:pt x="9142" y="8528"/>
                    </a:lnTo>
                    <a:close/>
                    <a:moveTo>
                      <a:pt x="1369" y="0"/>
                    </a:moveTo>
                    <a:lnTo>
                      <a:pt x="0" y="1210"/>
                    </a:lnTo>
                    <a:lnTo>
                      <a:pt x="1366" y="2513"/>
                    </a:lnTo>
                    <a:lnTo>
                      <a:pt x="1366" y="1666"/>
                    </a:lnTo>
                    <a:lnTo>
                      <a:pt x="2238" y="1666"/>
                    </a:lnTo>
                    <a:lnTo>
                      <a:pt x="2238" y="831"/>
                    </a:lnTo>
                    <a:lnTo>
                      <a:pt x="1369" y="831"/>
                    </a:lnTo>
                    <a:lnTo>
                      <a:pt x="1369" y="0"/>
                    </a:lnTo>
                    <a:close/>
                    <a:moveTo>
                      <a:pt x="4692" y="1414"/>
                    </a:moveTo>
                    <a:lnTo>
                      <a:pt x="5179" y="2126"/>
                    </a:lnTo>
                    <a:lnTo>
                      <a:pt x="4488" y="2598"/>
                    </a:lnTo>
                    <a:lnTo>
                      <a:pt x="4000" y="1885"/>
                    </a:lnTo>
                    <a:lnTo>
                      <a:pt x="4692" y="1414"/>
                    </a:lnTo>
                    <a:close/>
                    <a:moveTo>
                      <a:pt x="2992" y="831"/>
                    </a:moveTo>
                    <a:lnTo>
                      <a:pt x="3857" y="831"/>
                    </a:lnTo>
                    <a:lnTo>
                      <a:pt x="3857" y="1666"/>
                    </a:lnTo>
                    <a:lnTo>
                      <a:pt x="2992" y="1666"/>
                    </a:lnTo>
                    <a:lnTo>
                      <a:pt x="2992" y="831"/>
                    </a:lnTo>
                    <a:close/>
                    <a:moveTo>
                      <a:pt x="7442" y="1414"/>
                    </a:moveTo>
                    <a:lnTo>
                      <a:pt x="6954" y="2126"/>
                    </a:lnTo>
                    <a:lnTo>
                      <a:pt x="7646" y="2598"/>
                    </a:lnTo>
                    <a:lnTo>
                      <a:pt x="8133" y="1885"/>
                    </a:lnTo>
                    <a:lnTo>
                      <a:pt x="7442" y="1414"/>
                    </a:lnTo>
                    <a:close/>
                    <a:moveTo>
                      <a:pt x="9142" y="831"/>
                    </a:moveTo>
                    <a:lnTo>
                      <a:pt x="8278" y="831"/>
                    </a:lnTo>
                    <a:lnTo>
                      <a:pt x="8278" y="1666"/>
                    </a:lnTo>
                    <a:lnTo>
                      <a:pt x="9142" y="1666"/>
                    </a:lnTo>
                    <a:lnTo>
                      <a:pt x="9142" y="831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9" name="Freeform 238"/>
              <p:cNvSpPr>
                <a:spLocks noEditPoints="1"/>
              </p:cNvSpPr>
              <p:nvPr/>
            </p:nvSpPr>
            <p:spPr bwMode="auto">
              <a:xfrm>
                <a:off x="3932" y="3314"/>
                <a:ext cx="225" cy="113"/>
              </a:xfrm>
              <a:custGeom>
                <a:avLst/>
                <a:gdLst>
                  <a:gd name="T0" fmla="*/ 204 w 5179"/>
                  <a:gd name="T1" fmla="*/ 62 h 2597"/>
                  <a:gd name="T2" fmla="*/ 225 w 5179"/>
                  <a:gd name="T3" fmla="*/ 93 h 2597"/>
                  <a:gd name="T4" fmla="*/ 195 w 5179"/>
                  <a:gd name="T5" fmla="*/ 113 h 2597"/>
                  <a:gd name="T6" fmla="*/ 174 w 5179"/>
                  <a:gd name="T7" fmla="*/ 82 h 2597"/>
                  <a:gd name="T8" fmla="*/ 204 w 5179"/>
                  <a:gd name="T9" fmla="*/ 62 h 2597"/>
                  <a:gd name="T10" fmla="*/ 59 w 5179"/>
                  <a:gd name="T11" fmla="*/ 36 h 2597"/>
                  <a:gd name="T12" fmla="*/ 97 w 5179"/>
                  <a:gd name="T13" fmla="*/ 36 h 2597"/>
                  <a:gd name="T14" fmla="*/ 97 w 5179"/>
                  <a:gd name="T15" fmla="*/ 72 h 2597"/>
                  <a:gd name="T16" fmla="*/ 59 w 5179"/>
                  <a:gd name="T17" fmla="*/ 72 h 2597"/>
                  <a:gd name="T18" fmla="*/ 59 w 5179"/>
                  <a:gd name="T19" fmla="*/ 109 h 2597"/>
                  <a:gd name="T20" fmla="*/ 0 w 5179"/>
                  <a:gd name="T21" fmla="*/ 53 h 2597"/>
                  <a:gd name="T22" fmla="*/ 59 w 5179"/>
                  <a:gd name="T23" fmla="*/ 0 h 2597"/>
                  <a:gd name="T24" fmla="*/ 59 w 5179"/>
                  <a:gd name="T25" fmla="*/ 36 h 2597"/>
                  <a:gd name="T26" fmla="*/ 130 w 5179"/>
                  <a:gd name="T27" fmla="*/ 36 h 2597"/>
                  <a:gd name="T28" fmla="*/ 168 w 5179"/>
                  <a:gd name="T29" fmla="*/ 36 h 2597"/>
                  <a:gd name="T30" fmla="*/ 168 w 5179"/>
                  <a:gd name="T31" fmla="*/ 72 h 2597"/>
                  <a:gd name="T32" fmla="*/ 130 w 5179"/>
                  <a:gd name="T33" fmla="*/ 72 h 2597"/>
                  <a:gd name="T34" fmla="*/ 130 w 5179"/>
                  <a:gd name="T35" fmla="*/ 36 h 259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179"/>
                  <a:gd name="T55" fmla="*/ 0 h 2597"/>
                  <a:gd name="T56" fmla="*/ 5179 w 5179"/>
                  <a:gd name="T57" fmla="*/ 2597 h 259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179" h="2597">
                    <a:moveTo>
                      <a:pt x="4692" y="1414"/>
                    </a:moveTo>
                    <a:lnTo>
                      <a:pt x="5179" y="2126"/>
                    </a:lnTo>
                    <a:lnTo>
                      <a:pt x="4487" y="2597"/>
                    </a:lnTo>
                    <a:lnTo>
                      <a:pt x="4000" y="1885"/>
                    </a:lnTo>
                    <a:lnTo>
                      <a:pt x="4692" y="1414"/>
                    </a:lnTo>
                    <a:close/>
                    <a:moveTo>
                      <a:pt x="1368" y="830"/>
                    </a:moveTo>
                    <a:lnTo>
                      <a:pt x="2237" y="830"/>
                    </a:lnTo>
                    <a:lnTo>
                      <a:pt x="2237" y="1666"/>
                    </a:lnTo>
                    <a:lnTo>
                      <a:pt x="1366" y="1666"/>
                    </a:lnTo>
                    <a:lnTo>
                      <a:pt x="1366" y="2513"/>
                    </a:lnTo>
                    <a:lnTo>
                      <a:pt x="0" y="1209"/>
                    </a:lnTo>
                    <a:lnTo>
                      <a:pt x="1368" y="0"/>
                    </a:lnTo>
                    <a:lnTo>
                      <a:pt x="1368" y="830"/>
                    </a:lnTo>
                    <a:close/>
                    <a:moveTo>
                      <a:pt x="2992" y="830"/>
                    </a:moveTo>
                    <a:lnTo>
                      <a:pt x="3856" y="830"/>
                    </a:lnTo>
                    <a:lnTo>
                      <a:pt x="3856" y="1666"/>
                    </a:lnTo>
                    <a:lnTo>
                      <a:pt x="2992" y="1666"/>
                    </a:lnTo>
                    <a:lnTo>
                      <a:pt x="2992" y="8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0" name="Freeform 239"/>
              <p:cNvSpPr>
                <a:spLocks noEditPoints="1"/>
              </p:cNvSpPr>
              <p:nvPr/>
            </p:nvSpPr>
            <p:spPr bwMode="auto">
              <a:xfrm>
                <a:off x="4235" y="3314"/>
                <a:ext cx="225" cy="113"/>
              </a:xfrm>
              <a:custGeom>
                <a:avLst/>
                <a:gdLst>
                  <a:gd name="T0" fmla="*/ 166 w 5179"/>
                  <a:gd name="T1" fmla="*/ 0 h 2597"/>
                  <a:gd name="T2" fmla="*/ 225 w 5179"/>
                  <a:gd name="T3" fmla="*/ 53 h 2597"/>
                  <a:gd name="T4" fmla="*/ 166 w 5179"/>
                  <a:gd name="T5" fmla="*/ 109 h 2597"/>
                  <a:gd name="T6" fmla="*/ 166 w 5179"/>
                  <a:gd name="T7" fmla="*/ 72 h 2597"/>
                  <a:gd name="T8" fmla="*/ 128 w 5179"/>
                  <a:gd name="T9" fmla="*/ 72 h 2597"/>
                  <a:gd name="T10" fmla="*/ 128 w 5179"/>
                  <a:gd name="T11" fmla="*/ 36 h 2597"/>
                  <a:gd name="T12" fmla="*/ 166 w 5179"/>
                  <a:gd name="T13" fmla="*/ 36 h 2597"/>
                  <a:gd name="T14" fmla="*/ 166 w 5179"/>
                  <a:gd name="T15" fmla="*/ 0 h 2597"/>
                  <a:gd name="T16" fmla="*/ 21 w 5179"/>
                  <a:gd name="T17" fmla="*/ 62 h 2597"/>
                  <a:gd name="T18" fmla="*/ 0 w 5179"/>
                  <a:gd name="T19" fmla="*/ 93 h 2597"/>
                  <a:gd name="T20" fmla="*/ 30 w 5179"/>
                  <a:gd name="T21" fmla="*/ 113 h 2597"/>
                  <a:gd name="T22" fmla="*/ 51 w 5179"/>
                  <a:gd name="T23" fmla="*/ 82 h 2597"/>
                  <a:gd name="T24" fmla="*/ 21 w 5179"/>
                  <a:gd name="T25" fmla="*/ 62 h 2597"/>
                  <a:gd name="T26" fmla="*/ 95 w 5179"/>
                  <a:gd name="T27" fmla="*/ 36 h 2597"/>
                  <a:gd name="T28" fmla="*/ 57 w 5179"/>
                  <a:gd name="T29" fmla="*/ 36 h 2597"/>
                  <a:gd name="T30" fmla="*/ 57 w 5179"/>
                  <a:gd name="T31" fmla="*/ 72 h 2597"/>
                  <a:gd name="T32" fmla="*/ 95 w 5179"/>
                  <a:gd name="T33" fmla="*/ 72 h 2597"/>
                  <a:gd name="T34" fmla="*/ 95 w 5179"/>
                  <a:gd name="T35" fmla="*/ 36 h 259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179"/>
                  <a:gd name="T55" fmla="*/ 0 h 2597"/>
                  <a:gd name="T56" fmla="*/ 5179 w 5179"/>
                  <a:gd name="T57" fmla="*/ 2597 h 259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179" h="2597">
                    <a:moveTo>
                      <a:pt x="3811" y="0"/>
                    </a:moveTo>
                    <a:lnTo>
                      <a:pt x="5179" y="1209"/>
                    </a:lnTo>
                    <a:lnTo>
                      <a:pt x="3813" y="2513"/>
                    </a:lnTo>
                    <a:lnTo>
                      <a:pt x="3813" y="1666"/>
                    </a:lnTo>
                    <a:lnTo>
                      <a:pt x="2942" y="1666"/>
                    </a:lnTo>
                    <a:lnTo>
                      <a:pt x="2942" y="830"/>
                    </a:lnTo>
                    <a:lnTo>
                      <a:pt x="3811" y="830"/>
                    </a:lnTo>
                    <a:lnTo>
                      <a:pt x="3811" y="0"/>
                    </a:lnTo>
                    <a:close/>
                    <a:moveTo>
                      <a:pt x="487" y="1414"/>
                    </a:moveTo>
                    <a:lnTo>
                      <a:pt x="0" y="2126"/>
                    </a:lnTo>
                    <a:lnTo>
                      <a:pt x="692" y="2597"/>
                    </a:lnTo>
                    <a:lnTo>
                      <a:pt x="1179" y="1885"/>
                    </a:lnTo>
                    <a:lnTo>
                      <a:pt x="487" y="1414"/>
                    </a:lnTo>
                    <a:close/>
                    <a:moveTo>
                      <a:pt x="2187" y="830"/>
                    </a:moveTo>
                    <a:lnTo>
                      <a:pt x="1323" y="830"/>
                    </a:lnTo>
                    <a:lnTo>
                      <a:pt x="1323" y="1666"/>
                    </a:lnTo>
                    <a:lnTo>
                      <a:pt x="2187" y="1666"/>
                    </a:lnTo>
                    <a:lnTo>
                      <a:pt x="2187" y="8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1" name="Freeform 240"/>
              <p:cNvSpPr>
                <a:spLocks noEditPoints="1"/>
              </p:cNvSpPr>
              <p:nvPr/>
            </p:nvSpPr>
            <p:spPr bwMode="auto">
              <a:xfrm>
                <a:off x="4235" y="3608"/>
                <a:ext cx="225" cy="113"/>
              </a:xfrm>
              <a:custGeom>
                <a:avLst/>
                <a:gdLst>
                  <a:gd name="T0" fmla="*/ 166 w 5179"/>
                  <a:gd name="T1" fmla="*/ 113 h 2597"/>
                  <a:gd name="T2" fmla="*/ 225 w 5179"/>
                  <a:gd name="T3" fmla="*/ 60 h 2597"/>
                  <a:gd name="T4" fmla="*/ 166 w 5179"/>
                  <a:gd name="T5" fmla="*/ 4 h 2597"/>
                  <a:gd name="T6" fmla="*/ 166 w 5179"/>
                  <a:gd name="T7" fmla="*/ 41 h 2597"/>
                  <a:gd name="T8" fmla="*/ 128 w 5179"/>
                  <a:gd name="T9" fmla="*/ 41 h 2597"/>
                  <a:gd name="T10" fmla="*/ 128 w 5179"/>
                  <a:gd name="T11" fmla="*/ 77 h 2597"/>
                  <a:gd name="T12" fmla="*/ 166 w 5179"/>
                  <a:gd name="T13" fmla="*/ 77 h 2597"/>
                  <a:gd name="T14" fmla="*/ 166 w 5179"/>
                  <a:gd name="T15" fmla="*/ 113 h 2597"/>
                  <a:gd name="T16" fmla="*/ 21 w 5179"/>
                  <a:gd name="T17" fmla="*/ 52 h 2597"/>
                  <a:gd name="T18" fmla="*/ 0 w 5179"/>
                  <a:gd name="T19" fmla="*/ 20 h 2597"/>
                  <a:gd name="T20" fmla="*/ 30 w 5179"/>
                  <a:gd name="T21" fmla="*/ 0 h 2597"/>
                  <a:gd name="T22" fmla="*/ 51 w 5179"/>
                  <a:gd name="T23" fmla="*/ 31 h 2597"/>
                  <a:gd name="T24" fmla="*/ 21 w 5179"/>
                  <a:gd name="T25" fmla="*/ 52 h 2597"/>
                  <a:gd name="T26" fmla="*/ 95 w 5179"/>
                  <a:gd name="T27" fmla="*/ 77 h 2597"/>
                  <a:gd name="T28" fmla="*/ 57 w 5179"/>
                  <a:gd name="T29" fmla="*/ 77 h 2597"/>
                  <a:gd name="T30" fmla="*/ 57 w 5179"/>
                  <a:gd name="T31" fmla="*/ 41 h 2597"/>
                  <a:gd name="T32" fmla="*/ 95 w 5179"/>
                  <a:gd name="T33" fmla="*/ 41 h 2597"/>
                  <a:gd name="T34" fmla="*/ 95 w 5179"/>
                  <a:gd name="T35" fmla="*/ 77 h 259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179"/>
                  <a:gd name="T55" fmla="*/ 0 h 2597"/>
                  <a:gd name="T56" fmla="*/ 5179 w 5179"/>
                  <a:gd name="T57" fmla="*/ 2597 h 259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179" h="2597">
                    <a:moveTo>
                      <a:pt x="3811" y="2597"/>
                    </a:moveTo>
                    <a:lnTo>
                      <a:pt x="5179" y="1389"/>
                    </a:lnTo>
                    <a:lnTo>
                      <a:pt x="3813" y="85"/>
                    </a:lnTo>
                    <a:lnTo>
                      <a:pt x="3813" y="931"/>
                    </a:lnTo>
                    <a:lnTo>
                      <a:pt x="2942" y="931"/>
                    </a:lnTo>
                    <a:lnTo>
                      <a:pt x="2942" y="1767"/>
                    </a:lnTo>
                    <a:lnTo>
                      <a:pt x="3811" y="1767"/>
                    </a:lnTo>
                    <a:lnTo>
                      <a:pt x="3811" y="2597"/>
                    </a:lnTo>
                    <a:close/>
                    <a:moveTo>
                      <a:pt x="487" y="1184"/>
                    </a:moveTo>
                    <a:lnTo>
                      <a:pt x="0" y="471"/>
                    </a:lnTo>
                    <a:lnTo>
                      <a:pt x="692" y="0"/>
                    </a:lnTo>
                    <a:lnTo>
                      <a:pt x="1179" y="712"/>
                    </a:lnTo>
                    <a:lnTo>
                      <a:pt x="487" y="1184"/>
                    </a:lnTo>
                    <a:close/>
                    <a:moveTo>
                      <a:pt x="2187" y="1767"/>
                    </a:moveTo>
                    <a:lnTo>
                      <a:pt x="1323" y="1767"/>
                    </a:lnTo>
                    <a:lnTo>
                      <a:pt x="1323" y="931"/>
                    </a:lnTo>
                    <a:lnTo>
                      <a:pt x="2187" y="931"/>
                    </a:lnTo>
                    <a:lnTo>
                      <a:pt x="2187" y="176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2" name="Freeform 241"/>
              <p:cNvSpPr>
                <a:spLocks noEditPoints="1"/>
              </p:cNvSpPr>
              <p:nvPr/>
            </p:nvSpPr>
            <p:spPr bwMode="auto">
              <a:xfrm>
                <a:off x="3932" y="3608"/>
                <a:ext cx="225" cy="113"/>
              </a:xfrm>
              <a:custGeom>
                <a:avLst/>
                <a:gdLst>
                  <a:gd name="T0" fmla="*/ 59 w 5179"/>
                  <a:gd name="T1" fmla="*/ 113 h 2597"/>
                  <a:gd name="T2" fmla="*/ 0 w 5179"/>
                  <a:gd name="T3" fmla="*/ 60 h 2597"/>
                  <a:gd name="T4" fmla="*/ 59 w 5179"/>
                  <a:gd name="T5" fmla="*/ 4 h 2597"/>
                  <a:gd name="T6" fmla="*/ 59 w 5179"/>
                  <a:gd name="T7" fmla="*/ 41 h 2597"/>
                  <a:gd name="T8" fmla="*/ 97 w 5179"/>
                  <a:gd name="T9" fmla="*/ 41 h 2597"/>
                  <a:gd name="T10" fmla="*/ 97 w 5179"/>
                  <a:gd name="T11" fmla="*/ 77 h 2597"/>
                  <a:gd name="T12" fmla="*/ 59 w 5179"/>
                  <a:gd name="T13" fmla="*/ 77 h 2597"/>
                  <a:gd name="T14" fmla="*/ 59 w 5179"/>
                  <a:gd name="T15" fmla="*/ 113 h 2597"/>
                  <a:gd name="T16" fmla="*/ 204 w 5179"/>
                  <a:gd name="T17" fmla="*/ 52 h 2597"/>
                  <a:gd name="T18" fmla="*/ 225 w 5179"/>
                  <a:gd name="T19" fmla="*/ 20 h 2597"/>
                  <a:gd name="T20" fmla="*/ 195 w 5179"/>
                  <a:gd name="T21" fmla="*/ 0 h 2597"/>
                  <a:gd name="T22" fmla="*/ 174 w 5179"/>
                  <a:gd name="T23" fmla="*/ 31 h 2597"/>
                  <a:gd name="T24" fmla="*/ 204 w 5179"/>
                  <a:gd name="T25" fmla="*/ 52 h 2597"/>
                  <a:gd name="T26" fmla="*/ 130 w 5179"/>
                  <a:gd name="T27" fmla="*/ 77 h 2597"/>
                  <a:gd name="T28" fmla="*/ 168 w 5179"/>
                  <a:gd name="T29" fmla="*/ 77 h 2597"/>
                  <a:gd name="T30" fmla="*/ 168 w 5179"/>
                  <a:gd name="T31" fmla="*/ 41 h 2597"/>
                  <a:gd name="T32" fmla="*/ 130 w 5179"/>
                  <a:gd name="T33" fmla="*/ 41 h 2597"/>
                  <a:gd name="T34" fmla="*/ 130 w 5179"/>
                  <a:gd name="T35" fmla="*/ 77 h 259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179"/>
                  <a:gd name="T55" fmla="*/ 0 h 2597"/>
                  <a:gd name="T56" fmla="*/ 5179 w 5179"/>
                  <a:gd name="T57" fmla="*/ 2597 h 259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179" h="2597">
                    <a:moveTo>
                      <a:pt x="1368" y="2597"/>
                    </a:moveTo>
                    <a:lnTo>
                      <a:pt x="0" y="1389"/>
                    </a:lnTo>
                    <a:lnTo>
                      <a:pt x="1366" y="85"/>
                    </a:lnTo>
                    <a:lnTo>
                      <a:pt x="1366" y="931"/>
                    </a:lnTo>
                    <a:lnTo>
                      <a:pt x="2237" y="931"/>
                    </a:lnTo>
                    <a:lnTo>
                      <a:pt x="2237" y="1767"/>
                    </a:lnTo>
                    <a:lnTo>
                      <a:pt x="1368" y="1767"/>
                    </a:lnTo>
                    <a:lnTo>
                      <a:pt x="1368" y="2597"/>
                    </a:lnTo>
                    <a:close/>
                    <a:moveTo>
                      <a:pt x="4692" y="1184"/>
                    </a:moveTo>
                    <a:lnTo>
                      <a:pt x="5179" y="471"/>
                    </a:lnTo>
                    <a:lnTo>
                      <a:pt x="4487" y="0"/>
                    </a:lnTo>
                    <a:lnTo>
                      <a:pt x="4000" y="712"/>
                    </a:lnTo>
                    <a:lnTo>
                      <a:pt x="4692" y="1184"/>
                    </a:lnTo>
                    <a:close/>
                    <a:moveTo>
                      <a:pt x="2992" y="1767"/>
                    </a:moveTo>
                    <a:lnTo>
                      <a:pt x="3856" y="1767"/>
                    </a:lnTo>
                    <a:lnTo>
                      <a:pt x="3856" y="931"/>
                    </a:lnTo>
                    <a:lnTo>
                      <a:pt x="2992" y="931"/>
                    </a:lnTo>
                    <a:lnTo>
                      <a:pt x="2992" y="176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3" name="Freeform 242"/>
              <p:cNvSpPr>
                <a:spLocks noEditPoints="1"/>
              </p:cNvSpPr>
              <p:nvPr/>
            </p:nvSpPr>
            <p:spPr bwMode="auto">
              <a:xfrm>
                <a:off x="4107" y="3425"/>
                <a:ext cx="176" cy="184"/>
              </a:xfrm>
              <a:custGeom>
                <a:avLst/>
                <a:gdLst>
                  <a:gd name="T0" fmla="*/ 106 w 4038"/>
                  <a:gd name="T1" fmla="*/ 2 h 4226"/>
                  <a:gd name="T2" fmla="*/ 126 w 4038"/>
                  <a:gd name="T3" fmla="*/ 9 h 4226"/>
                  <a:gd name="T4" fmla="*/ 144 w 4038"/>
                  <a:gd name="T5" fmla="*/ 21 h 4226"/>
                  <a:gd name="T6" fmla="*/ 158 w 4038"/>
                  <a:gd name="T7" fmla="*/ 37 h 4226"/>
                  <a:gd name="T8" fmla="*/ 169 w 4038"/>
                  <a:gd name="T9" fmla="*/ 56 h 4226"/>
                  <a:gd name="T10" fmla="*/ 175 w 4038"/>
                  <a:gd name="T11" fmla="*/ 78 h 4226"/>
                  <a:gd name="T12" fmla="*/ 176 w 4038"/>
                  <a:gd name="T13" fmla="*/ 101 h 4226"/>
                  <a:gd name="T14" fmla="*/ 171 w 4038"/>
                  <a:gd name="T15" fmla="*/ 124 h 4226"/>
                  <a:gd name="T16" fmla="*/ 161 w 4038"/>
                  <a:gd name="T17" fmla="*/ 143 h 4226"/>
                  <a:gd name="T18" fmla="*/ 147 w 4038"/>
                  <a:gd name="T19" fmla="*/ 160 h 4226"/>
                  <a:gd name="T20" fmla="*/ 130 w 4038"/>
                  <a:gd name="T21" fmla="*/ 173 h 4226"/>
                  <a:gd name="T22" fmla="*/ 110 w 4038"/>
                  <a:gd name="T23" fmla="*/ 181 h 4226"/>
                  <a:gd name="T24" fmla="*/ 88 w 4038"/>
                  <a:gd name="T25" fmla="*/ 184 h 4226"/>
                  <a:gd name="T26" fmla="*/ 66 w 4038"/>
                  <a:gd name="T27" fmla="*/ 181 h 4226"/>
                  <a:gd name="T28" fmla="*/ 46 w 4038"/>
                  <a:gd name="T29" fmla="*/ 173 h 4226"/>
                  <a:gd name="T30" fmla="*/ 29 w 4038"/>
                  <a:gd name="T31" fmla="*/ 160 h 4226"/>
                  <a:gd name="T32" fmla="*/ 15 w 4038"/>
                  <a:gd name="T33" fmla="*/ 143 h 4226"/>
                  <a:gd name="T34" fmla="*/ 5 w 4038"/>
                  <a:gd name="T35" fmla="*/ 124 h 4226"/>
                  <a:gd name="T36" fmla="*/ 0 w 4038"/>
                  <a:gd name="T37" fmla="*/ 101 h 4226"/>
                  <a:gd name="T38" fmla="*/ 1 w 4038"/>
                  <a:gd name="T39" fmla="*/ 78 h 4226"/>
                  <a:gd name="T40" fmla="*/ 7 w 4038"/>
                  <a:gd name="T41" fmla="*/ 56 h 4226"/>
                  <a:gd name="T42" fmla="*/ 18 w 4038"/>
                  <a:gd name="T43" fmla="*/ 37 h 4226"/>
                  <a:gd name="T44" fmla="*/ 32 w 4038"/>
                  <a:gd name="T45" fmla="*/ 21 h 4226"/>
                  <a:gd name="T46" fmla="*/ 50 w 4038"/>
                  <a:gd name="T47" fmla="*/ 9 h 4226"/>
                  <a:gd name="T48" fmla="*/ 70 w 4038"/>
                  <a:gd name="T49" fmla="*/ 2 h 4226"/>
                  <a:gd name="T50" fmla="*/ 88 w 4038"/>
                  <a:gd name="T51" fmla="*/ 31 h 4226"/>
                  <a:gd name="T52" fmla="*/ 103 w 4038"/>
                  <a:gd name="T53" fmla="*/ 33 h 4226"/>
                  <a:gd name="T54" fmla="*/ 116 w 4038"/>
                  <a:gd name="T55" fmla="*/ 38 h 4226"/>
                  <a:gd name="T56" fmla="*/ 127 w 4038"/>
                  <a:gd name="T57" fmla="*/ 47 h 4226"/>
                  <a:gd name="T58" fmla="*/ 136 w 4038"/>
                  <a:gd name="T59" fmla="*/ 58 h 4226"/>
                  <a:gd name="T60" fmla="*/ 143 w 4038"/>
                  <a:gd name="T61" fmla="*/ 71 h 4226"/>
                  <a:gd name="T62" fmla="*/ 146 w 4038"/>
                  <a:gd name="T63" fmla="*/ 86 h 4226"/>
                  <a:gd name="T64" fmla="*/ 146 w 4038"/>
                  <a:gd name="T65" fmla="*/ 101 h 4226"/>
                  <a:gd name="T66" fmla="*/ 142 w 4038"/>
                  <a:gd name="T67" fmla="*/ 116 h 4226"/>
                  <a:gd name="T68" fmla="*/ 135 w 4038"/>
                  <a:gd name="T69" fmla="*/ 128 h 4226"/>
                  <a:gd name="T70" fmla="*/ 125 w 4038"/>
                  <a:gd name="T71" fmla="*/ 139 h 4226"/>
                  <a:gd name="T72" fmla="*/ 113 w 4038"/>
                  <a:gd name="T73" fmla="*/ 147 h 4226"/>
                  <a:gd name="T74" fmla="*/ 100 w 4038"/>
                  <a:gd name="T75" fmla="*/ 152 h 4226"/>
                  <a:gd name="T76" fmla="*/ 85 w 4038"/>
                  <a:gd name="T77" fmla="*/ 153 h 4226"/>
                  <a:gd name="T78" fmla="*/ 71 w 4038"/>
                  <a:gd name="T79" fmla="*/ 150 h 4226"/>
                  <a:gd name="T80" fmla="*/ 58 w 4038"/>
                  <a:gd name="T81" fmla="*/ 144 h 4226"/>
                  <a:gd name="T82" fmla="*/ 47 w 4038"/>
                  <a:gd name="T83" fmla="*/ 135 h 4226"/>
                  <a:gd name="T84" fmla="*/ 38 w 4038"/>
                  <a:gd name="T85" fmla="*/ 124 h 4226"/>
                  <a:gd name="T86" fmla="*/ 32 w 4038"/>
                  <a:gd name="T87" fmla="*/ 110 h 4226"/>
                  <a:gd name="T88" fmla="*/ 30 w 4038"/>
                  <a:gd name="T89" fmla="*/ 95 h 4226"/>
                  <a:gd name="T90" fmla="*/ 31 w 4038"/>
                  <a:gd name="T91" fmla="*/ 80 h 4226"/>
                  <a:gd name="T92" fmla="*/ 35 w 4038"/>
                  <a:gd name="T93" fmla="*/ 66 h 4226"/>
                  <a:gd name="T94" fmla="*/ 43 w 4038"/>
                  <a:gd name="T95" fmla="*/ 53 h 4226"/>
                  <a:gd name="T96" fmla="*/ 53 w 4038"/>
                  <a:gd name="T97" fmla="*/ 43 h 4226"/>
                  <a:gd name="T98" fmla="*/ 65 w 4038"/>
                  <a:gd name="T99" fmla="*/ 36 h 4226"/>
                  <a:gd name="T100" fmla="*/ 79 w 4038"/>
                  <a:gd name="T101" fmla="*/ 32 h 422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038"/>
                  <a:gd name="T154" fmla="*/ 0 h 4226"/>
                  <a:gd name="T155" fmla="*/ 4038 w 4038"/>
                  <a:gd name="T156" fmla="*/ 4226 h 422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038" h="4226">
                    <a:moveTo>
                      <a:pt x="2019" y="0"/>
                    </a:moveTo>
                    <a:lnTo>
                      <a:pt x="2122" y="3"/>
                    </a:lnTo>
                    <a:lnTo>
                      <a:pt x="2225" y="12"/>
                    </a:lnTo>
                    <a:lnTo>
                      <a:pt x="2326" y="25"/>
                    </a:lnTo>
                    <a:lnTo>
                      <a:pt x="2425" y="43"/>
                    </a:lnTo>
                    <a:lnTo>
                      <a:pt x="2522" y="68"/>
                    </a:lnTo>
                    <a:lnTo>
                      <a:pt x="2619" y="96"/>
                    </a:lnTo>
                    <a:lnTo>
                      <a:pt x="2712" y="130"/>
                    </a:lnTo>
                    <a:lnTo>
                      <a:pt x="2804" y="168"/>
                    </a:lnTo>
                    <a:lnTo>
                      <a:pt x="2893" y="210"/>
                    </a:lnTo>
                    <a:lnTo>
                      <a:pt x="2980" y="257"/>
                    </a:lnTo>
                    <a:lnTo>
                      <a:pt x="3065" y="307"/>
                    </a:lnTo>
                    <a:lnTo>
                      <a:pt x="3147" y="363"/>
                    </a:lnTo>
                    <a:lnTo>
                      <a:pt x="3226" y="421"/>
                    </a:lnTo>
                    <a:lnTo>
                      <a:pt x="3302" y="484"/>
                    </a:lnTo>
                    <a:lnTo>
                      <a:pt x="3375" y="550"/>
                    </a:lnTo>
                    <a:lnTo>
                      <a:pt x="3445" y="620"/>
                    </a:lnTo>
                    <a:lnTo>
                      <a:pt x="3513" y="694"/>
                    </a:lnTo>
                    <a:lnTo>
                      <a:pt x="3576" y="771"/>
                    </a:lnTo>
                    <a:lnTo>
                      <a:pt x="3636" y="851"/>
                    </a:lnTo>
                    <a:lnTo>
                      <a:pt x="3693" y="933"/>
                    </a:lnTo>
                    <a:lnTo>
                      <a:pt x="3745" y="1020"/>
                    </a:lnTo>
                    <a:lnTo>
                      <a:pt x="3793" y="1108"/>
                    </a:lnTo>
                    <a:lnTo>
                      <a:pt x="3839" y="1199"/>
                    </a:lnTo>
                    <a:lnTo>
                      <a:pt x="3879" y="1293"/>
                    </a:lnTo>
                    <a:lnTo>
                      <a:pt x="3915" y="1388"/>
                    </a:lnTo>
                    <a:lnTo>
                      <a:pt x="3947" y="1487"/>
                    </a:lnTo>
                    <a:lnTo>
                      <a:pt x="3974" y="1586"/>
                    </a:lnTo>
                    <a:lnTo>
                      <a:pt x="3997" y="1689"/>
                    </a:lnTo>
                    <a:lnTo>
                      <a:pt x="4014" y="1792"/>
                    </a:lnTo>
                    <a:lnTo>
                      <a:pt x="4028" y="1898"/>
                    </a:lnTo>
                    <a:lnTo>
                      <a:pt x="4035" y="2005"/>
                    </a:lnTo>
                    <a:lnTo>
                      <a:pt x="4038" y="2114"/>
                    </a:lnTo>
                    <a:lnTo>
                      <a:pt x="4035" y="2223"/>
                    </a:lnTo>
                    <a:lnTo>
                      <a:pt x="4028" y="2329"/>
                    </a:lnTo>
                    <a:lnTo>
                      <a:pt x="4014" y="2435"/>
                    </a:lnTo>
                    <a:lnTo>
                      <a:pt x="3997" y="2539"/>
                    </a:lnTo>
                    <a:lnTo>
                      <a:pt x="3974" y="2640"/>
                    </a:lnTo>
                    <a:lnTo>
                      <a:pt x="3947" y="2741"/>
                    </a:lnTo>
                    <a:lnTo>
                      <a:pt x="3915" y="2839"/>
                    </a:lnTo>
                    <a:lnTo>
                      <a:pt x="3879" y="2935"/>
                    </a:lnTo>
                    <a:lnTo>
                      <a:pt x="3839" y="3028"/>
                    </a:lnTo>
                    <a:lnTo>
                      <a:pt x="3793" y="3120"/>
                    </a:lnTo>
                    <a:lnTo>
                      <a:pt x="3745" y="3208"/>
                    </a:lnTo>
                    <a:lnTo>
                      <a:pt x="3693" y="3293"/>
                    </a:lnTo>
                    <a:lnTo>
                      <a:pt x="3636" y="3376"/>
                    </a:lnTo>
                    <a:lnTo>
                      <a:pt x="3576" y="3456"/>
                    </a:lnTo>
                    <a:lnTo>
                      <a:pt x="3513" y="3533"/>
                    </a:lnTo>
                    <a:lnTo>
                      <a:pt x="3445" y="3606"/>
                    </a:lnTo>
                    <a:lnTo>
                      <a:pt x="3375" y="3677"/>
                    </a:lnTo>
                    <a:lnTo>
                      <a:pt x="3302" y="3743"/>
                    </a:lnTo>
                    <a:lnTo>
                      <a:pt x="3226" y="3805"/>
                    </a:lnTo>
                    <a:lnTo>
                      <a:pt x="3147" y="3865"/>
                    </a:lnTo>
                    <a:lnTo>
                      <a:pt x="3065" y="3920"/>
                    </a:lnTo>
                    <a:lnTo>
                      <a:pt x="2980" y="3971"/>
                    </a:lnTo>
                    <a:lnTo>
                      <a:pt x="2893" y="4018"/>
                    </a:lnTo>
                    <a:lnTo>
                      <a:pt x="2804" y="4060"/>
                    </a:lnTo>
                    <a:lnTo>
                      <a:pt x="2712" y="4098"/>
                    </a:lnTo>
                    <a:lnTo>
                      <a:pt x="2619" y="4131"/>
                    </a:lnTo>
                    <a:lnTo>
                      <a:pt x="2522" y="4160"/>
                    </a:lnTo>
                    <a:lnTo>
                      <a:pt x="2425" y="4183"/>
                    </a:lnTo>
                    <a:lnTo>
                      <a:pt x="2326" y="4202"/>
                    </a:lnTo>
                    <a:lnTo>
                      <a:pt x="2225" y="4215"/>
                    </a:lnTo>
                    <a:lnTo>
                      <a:pt x="2122" y="4223"/>
                    </a:lnTo>
                    <a:lnTo>
                      <a:pt x="2019" y="4226"/>
                    </a:lnTo>
                    <a:lnTo>
                      <a:pt x="1916" y="4223"/>
                    </a:lnTo>
                    <a:lnTo>
                      <a:pt x="1813" y="4215"/>
                    </a:lnTo>
                    <a:lnTo>
                      <a:pt x="1712" y="4202"/>
                    </a:lnTo>
                    <a:lnTo>
                      <a:pt x="1612" y="4183"/>
                    </a:lnTo>
                    <a:lnTo>
                      <a:pt x="1515" y="4160"/>
                    </a:lnTo>
                    <a:lnTo>
                      <a:pt x="1419" y="4131"/>
                    </a:lnTo>
                    <a:lnTo>
                      <a:pt x="1326" y="4098"/>
                    </a:lnTo>
                    <a:lnTo>
                      <a:pt x="1234" y="4060"/>
                    </a:lnTo>
                    <a:lnTo>
                      <a:pt x="1145" y="4018"/>
                    </a:lnTo>
                    <a:lnTo>
                      <a:pt x="1057" y="3971"/>
                    </a:lnTo>
                    <a:lnTo>
                      <a:pt x="973" y="3920"/>
                    </a:lnTo>
                    <a:lnTo>
                      <a:pt x="891" y="3865"/>
                    </a:lnTo>
                    <a:lnTo>
                      <a:pt x="812" y="3805"/>
                    </a:lnTo>
                    <a:lnTo>
                      <a:pt x="736" y="3743"/>
                    </a:lnTo>
                    <a:lnTo>
                      <a:pt x="663" y="3677"/>
                    </a:lnTo>
                    <a:lnTo>
                      <a:pt x="593" y="3606"/>
                    </a:lnTo>
                    <a:lnTo>
                      <a:pt x="525" y="3533"/>
                    </a:lnTo>
                    <a:lnTo>
                      <a:pt x="462" y="3456"/>
                    </a:lnTo>
                    <a:lnTo>
                      <a:pt x="402" y="3376"/>
                    </a:lnTo>
                    <a:lnTo>
                      <a:pt x="345" y="3293"/>
                    </a:lnTo>
                    <a:lnTo>
                      <a:pt x="293" y="3208"/>
                    </a:lnTo>
                    <a:lnTo>
                      <a:pt x="244" y="3120"/>
                    </a:lnTo>
                    <a:lnTo>
                      <a:pt x="199" y="3028"/>
                    </a:lnTo>
                    <a:lnTo>
                      <a:pt x="159" y="2935"/>
                    </a:lnTo>
                    <a:lnTo>
                      <a:pt x="123" y="2839"/>
                    </a:lnTo>
                    <a:lnTo>
                      <a:pt x="91" y="2741"/>
                    </a:lnTo>
                    <a:lnTo>
                      <a:pt x="63" y="2640"/>
                    </a:lnTo>
                    <a:lnTo>
                      <a:pt x="41" y="2539"/>
                    </a:lnTo>
                    <a:lnTo>
                      <a:pt x="23" y="2435"/>
                    </a:lnTo>
                    <a:lnTo>
                      <a:pt x="10" y="2329"/>
                    </a:lnTo>
                    <a:lnTo>
                      <a:pt x="3" y="2223"/>
                    </a:lnTo>
                    <a:lnTo>
                      <a:pt x="0" y="2114"/>
                    </a:lnTo>
                    <a:lnTo>
                      <a:pt x="3" y="2005"/>
                    </a:lnTo>
                    <a:lnTo>
                      <a:pt x="10" y="1898"/>
                    </a:lnTo>
                    <a:lnTo>
                      <a:pt x="23" y="1792"/>
                    </a:lnTo>
                    <a:lnTo>
                      <a:pt x="41" y="1689"/>
                    </a:lnTo>
                    <a:lnTo>
                      <a:pt x="63" y="1586"/>
                    </a:lnTo>
                    <a:lnTo>
                      <a:pt x="91" y="1487"/>
                    </a:lnTo>
                    <a:lnTo>
                      <a:pt x="123" y="1388"/>
                    </a:lnTo>
                    <a:lnTo>
                      <a:pt x="159" y="1293"/>
                    </a:lnTo>
                    <a:lnTo>
                      <a:pt x="199" y="1199"/>
                    </a:lnTo>
                    <a:lnTo>
                      <a:pt x="244" y="1108"/>
                    </a:lnTo>
                    <a:lnTo>
                      <a:pt x="293" y="1020"/>
                    </a:lnTo>
                    <a:lnTo>
                      <a:pt x="345" y="933"/>
                    </a:lnTo>
                    <a:lnTo>
                      <a:pt x="402" y="851"/>
                    </a:lnTo>
                    <a:lnTo>
                      <a:pt x="462" y="771"/>
                    </a:lnTo>
                    <a:lnTo>
                      <a:pt x="525" y="694"/>
                    </a:lnTo>
                    <a:lnTo>
                      <a:pt x="593" y="620"/>
                    </a:lnTo>
                    <a:lnTo>
                      <a:pt x="663" y="550"/>
                    </a:lnTo>
                    <a:lnTo>
                      <a:pt x="736" y="484"/>
                    </a:lnTo>
                    <a:lnTo>
                      <a:pt x="812" y="421"/>
                    </a:lnTo>
                    <a:lnTo>
                      <a:pt x="891" y="363"/>
                    </a:lnTo>
                    <a:lnTo>
                      <a:pt x="973" y="307"/>
                    </a:lnTo>
                    <a:lnTo>
                      <a:pt x="1057" y="257"/>
                    </a:lnTo>
                    <a:lnTo>
                      <a:pt x="1145" y="210"/>
                    </a:lnTo>
                    <a:lnTo>
                      <a:pt x="1234" y="168"/>
                    </a:lnTo>
                    <a:lnTo>
                      <a:pt x="1326" y="130"/>
                    </a:lnTo>
                    <a:lnTo>
                      <a:pt x="1419" y="96"/>
                    </a:lnTo>
                    <a:lnTo>
                      <a:pt x="1515" y="68"/>
                    </a:lnTo>
                    <a:lnTo>
                      <a:pt x="1612" y="43"/>
                    </a:lnTo>
                    <a:lnTo>
                      <a:pt x="1712" y="25"/>
                    </a:lnTo>
                    <a:lnTo>
                      <a:pt x="1813" y="12"/>
                    </a:lnTo>
                    <a:lnTo>
                      <a:pt x="1916" y="3"/>
                    </a:lnTo>
                    <a:lnTo>
                      <a:pt x="2019" y="0"/>
                    </a:lnTo>
                    <a:close/>
                    <a:moveTo>
                      <a:pt x="2019" y="712"/>
                    </a:moveTo>
                    <a:lnTo>
                      <a:pt x="2087" y="714"/>
                    </a:lnTo>
                    <a:lnTo>
                      <a:pt x="2156" y="719"/>
                    </a:lnTo>
                    <a:lnTo>
                      <a:pt x="2223" y="728"/>
                    </a:lnTo>
                    <a:lnTo>
                      <a:pt x="2289" y="740"/>
                    </a:lnTo>
                    <a:lnTo>
                      <a:pt x="2353" y="756"/>
                    </a:lnTo>
                    <a:lnTo>
                      <a:pt x="2416" y="774"/>
                    </a:lnTo>
                    <a:lnTo>
                      <a:pt x="2479" y="797"/>
                    </a:lnTo>
                    <a:lnTo>
                      <a:pt x="2539" y="821"/>
                    </a:lnTo>
                    <a:lnTo>
                      <a:pt x="2599" y="850"/>
                    </a:lnTo>
                    <a:lnTo>
                      <a:pt x="2657" y="881"/>
                    </a:lnTo>
                    <a:lnTo>
                      <a:pt x="2713" y="915"/>
                    </a:lnTo>
                    <a:lnTo>
                      <a:pt x="2768" y="952"/>
                    </a:lnTo>
                    <a:lnTo>
                      <a:pt x="2820" y="991"/>
                    </a:lnTo>
                    <a:lnTo>
                      <a:pt x="2870" y="1032"/>
                    </a:lnTo>
                    <a:lnTo>
                      <a:pt x="2919" y="1076"/>
                    </a:lnTo>
                    <a:lnTo>
                      <a:pt x="2966" y="1123"/>
                    </a:lnTo>
                    <a:lnTo>
                      <a:pt x="3010" y="1171"/>
                    </a:lnTo>
                    <a:lnTo>
                      <a:pt x="3052" y="1223"/>
                    </a:lnTo>
                    <a:lnTo>
                      <a:pt x="3092" y="1275"/>
                    </a:lnTo>
                    <a:lnTo>
                      <a:pt x="3129" y="1331"/>
                    </a:lnTo>
                    <a:lnTo>
                      <a:pt x="3164" y="1387"/>
                    </a:lnTo>
                    <a:lnTo>
                      <a:pt x="3196" y="1447"/>
                    </a:lnTo>
                    <a:lnTo>
                      <a:pt x="3226" y="1506"/>
                    </a:lnTo>
                    <a:lnTo>
                      <a:pt x="3253" y="1569"/>
                    </a:lnTo>
                    <a:lnTo>
                      <a:pt x="3277" y="1632"/>
                    </a:lnTo>
                    <a:lnTo>
                      <a:pt x="3298" y="1697"/>
                    </a:lnTo>
                    <a:lnTo>
                      <a:pt x="3317" y="1764"/>
                    </a:lnTo>
                    <a:lnTo>
                      <a:pt x="3332" y="1831"/>
                    </a:lnTo>
                    <a:lnTo>
                      <a:pt x="3343" y="1900"/>
                    </a:lnTo>
                    <a:lnTo>
                      <a:pt x="3351" y="1970"/>
                    </a:lnTo>
                    <a:lnTo>
                      <a:pt x="3357" y="2042"/>
                    </a:lnTo>
                    <a:lnTo>
                      <a:pt x="3359" y="2114"/>
                    </a:lnTo>
                    <a:lnTo>
                      <a:pt x="3357" y="2186"/>
                    </a:lnTo>
                    <a:lnTo>
                      <a:pt x="3351" y="2256"/>
                    </a:lnTo>
                    <a:lnTo>
                      <a:pt x="3343" y="2326"/>
                    </a:lnTo>
                    <a:lnTo>
                      <a:pt x="3332" y="2396"/>
                    </a:lnTo>
                    <a:lnTo>
                      <a:pt x="3317" y="2464"/>
                    </a:lnTo>
                    <a:lnTo>
                      <a:pt x="3298" y="2529"/>
                    </a:lnTo>
                    <a:lnTo>
                      <a:pt x="3277" y="2595"/>
                    </a:lnTo>
                    <a:lnTo>
                      <a:pt x="3253" y="2659"/>
                    </a:lnTo>
                    <a:lnTo>
                      <a:pt x="3226" y="2720"/>
                    </a:lnTo>
                    <a:lnTo>
                      <a:pt x="3196" y="2781"/>
                    </a:lnTo>
                    <a:lnTo>
                      <a:pt x="3164" y="2839"/>
                    </a:lnTo>
                    <a:lnTo>
                      <a:pt x="3129" y="2897"/>
                    </a:lnTo>
                    <a:lnTo>
                      <a:pt x="3092" y="2951"/>
                    </a:lnTo>
                    <a:lnTo>
                      <a:pt x="3052" y="3005"/>
                    </a:lnTo>
                    <a:lnTo>
                      <a:pt x="3010" y="3056"/>
                    </a:lnTo>
                    <a:lnTo>
                      <a:pt x="2966" y="3104"/>
                    </a:lnTo>
                    <a:lnTo>
                      <a:pt x="2919" y="3151"/>
                    </a:lnTo>
                    <a:lnTo>
                      <a:pt x="2870" y="3195"/>
                    </a:lnTo>
                    <a:lnTo>
                      <a:pt x="2820" y="3237"/>
                    </a:lnTo>
                    <a:lnTo>
                      <a:pt x="2768" y="3276"/>
                    </a:lnTo>
                    <a:lnTo>
                      <a:pt x="2713" y="3313"/>
                    </a:lnTo>
                    <a:lnTo>
                      <a:pt x="2657" y="3347"/>
                    </a:lnTo>
                    <a:lnTo>
                      <a:pt x="2599" y="3377"/>
                    </a:lnTo>
                    <a:lnTo>
                      <a:pt x="2539" y="3405"/>
                    </a:lnTo>
                    <a:lnTo>
                      <a:pt x="2479" y="3431"/>
                    </a:lnTo>
                    <a:lnTo>
                      <a:pt x="2416" y="3452"/>
                    </a:lnTo>
                    <a:lnTo>
                      <a:pt x="2353" y="3472"/>
                    </a:lnTo>
                    <a:lnTo>
                      <a:pt x="2289" y="3487"/>
                    </a:lnTo>
                    <a:lnTo>
                      <a:pt x="2223" y="3500"/>
                    </a:lnTo>
                    <a:lnTo>
                      <a:pt x="2156" y="3509"/>
                    </a:lnTo>
                    <a:lnTo>
                      <a:pt x="2087" y="3514"/>
                    </a:lnTo>
                    <a:lnTo>
                      <a:pt x="2019" y="3516"/>
                    </a:lnTo>
                    <a:lnTo>
                      <a:pt x="1951" y="3514"/>
                    </a:lnTo>
                    <a:lnTo>
                      <a:pt x="1883" y="3509"/>
                    </a:lnTo>
                    <a:lnTo>
                      <a:pt x="1815" y="3500"/>
                    </a:lnTo>
                    <a:lnTo>
                      <a:pt x="1749" y="3487"/>
                    </a:lnTo>
                    <a:lnTo>
                      <a:pt x="1684" y="3472"/>
                    </a:lnTo>
                    <a:lnTo>
                      <a:pt x="1621" y="3452"/>
                    </a:lnTo>
                    <a:lnTo>
                      <a:pt x="1559" y="3431"/>
                    </a:lnTo>
                    <a:lnTo>
                      <a:pt x="1498" y="3405"/>
                    </a:lnTo>
                    <a:lnTo>
                      <a:pt x="1439" y="3377"/>
                    </a:lnTo>
                    <a:lnTo>
                      <a:pt x="1381" y="3347"/>
                    </a:lnTo>
                    <a:lnTo>
                      <a:pt x="1325" y="3313"/>
                    </a:lnTo>
                    <a:lnTo>
                      <a:pt x="1270" y="3276"/>
                    </a:lnTo>
                    <a:lnTo>
                      <a:pt x="1218" y="3237"/>
                    </a:lnTo>
                    <a:lnTo>
                      <a:pt x="1167" y="3195"/>
                    </a:lnTo>
                    <a:lnTo>
                      <a:pt x="1119" y="3151"/>
                    </a:lnTo>
                    <a:lnTo>
                      <a:pt x="1073" y="3104"/>
                    </a:lnTo>
                    <a:lnTo>
                      <a:pt x="1028" y="3056"/>
                    </a:lnTo>
                    <a:lnTo>
                      <a:pt x="985" y="3005"/>
                    </a:lnTo>
                    <a:lnTo>
                      <a:pt x="945" y="2951"/>
                    </a:lnTo>
                    <a:lnTo>
                      <a:pt x="908" y="2897"/>
                    </a:lnTo>
                    <a:lnTo>
                      <a:pt x="873" y="2839"/>
                    </a:lnTo>
                    <a:lnTo>
                      <a:pt x="842" y="2781"/>
                    </a:lnTo>
                    <a:lnTo>
                      <a:pt x="812" y="2720"/>
                    </a:lnTo>
                    <a:lnTo>
                      <a:pt x="785" y="2659"/>
                    </a:lnTo>
                    <a:lnTo>
                      <a:pt x="760" y="2595"/>
                    </a:lnTo>
                    <a:lnTo>
                      <a:pt x="740" y="2529"/>
                    </a:lnTo>
                    <a:lnTo>
                      <a:pt x="721" y="2464"/>
                    </a:lnTo>
                    <a:lnTo>
                      <a:pt x="707" y="2396"/>
                    </a:lnTo>
                    <a:lnTo>
                      <a:pt x="695" y="2326"/>
                    </a:lnTo>
                    <a:lnTo>
                      <a:pt x="686" y="2256"/>
                    </a:lnTo>
                    <a:lnTo>
                      <a:pt x="681" y="2186"/>
                    </a:lnTo>
                    <a:lnTo>
                      <a:pt x="679" y="2114"/>
                    </a:lnTo>
                    <a:lnTo>
                      <a:pt x="681" y="2042"/>
                    </a:lnTo>
                    <a:lnTo>
                      <a:pt x="686" y="1970"/>
                    </a:lnTo>
                    <a:lnTo>
                      <a:pt x="695" y="1900"/>
                    </a:lnTo>
                    <a:lnTo>
                      <a:pt x="707" y="1831"/>
                    </a:lnTo>
                    <a:lnTo>
                      <a:pt x="721" y="1764"/>
                    </a:lnTo>
                    <a:lnTo>
                      <a:pt x="740" y="1697"/>
                    </a:lnTo>
                    <a:lnTo>
                      <a:pt x="760" y="1632"/>
                    </a:lnTo>
                    <a:lnTo>
                      <a:pt x="785" y="1569"/>
                    </a:lnTo>
                    <a:lnTo>
                      <a:pt x="812" y="1506"/>
                    </a:lnTo>
                    <a:lnTo>
                      <a:pt x="842" y="1447"/>
                    </a:lnTo>
                    <a:lnTo>
                      <a:pt x="873" y="1387"/>
                    </a:lnTo>
                    <a:lnTo>
                      <a:pt x="908" y="1331"/>
                    </a:lnTo>
                    <a:lnTo>
                      <a:pt x="945" y="1275"/>
                    </a:lnTo>
                    <a:lnTo>
                      <a:pt x="985" y="1223"/>
                    </a:lnTo>
                    <a:lnTo>
                      <a:pt x="1028" y="1171"/>
                    </a:lnTo>
                    <a:lnTo>
                      <a:pt x="1073" y="1123"/>
                    </a:lnTo>
                    <a:lnTo>
                      <a:pt x="1119" y="1076"/>
                    </a:lnTo>
                    <a:lnTo>
                      <a:pt x="1167" y="1032"/>
                    </a:lnTo>
                    <a:lnTo>
                      <a:pt x="1218" y="991"/>
                    </a:lnTo>
                    <a:lnTo>
                      <a:pt x="1270" y="952"/>
                    </a:lnTo>
                    <a:lnTo>
                      <a:pt x="1325" y="915"/>
                    </a:lnTo>
                    <a:lnTo>
                      <a:pt x="1381" y="881"/>
                    </a:lnTo>
                    <a:lnTo>
                      <a:pt x="1439" y="850"/>
                    </a:lnTo>
                    <a:lnTo>
                      <a:pt x="1498" y="821"/>
                    </a:lnTo>
                    <a:lnTo>
                      <a:pt x="1559" y="797"/>
                    </a:lnTo>
                    <a:lnTo>
                      <a:pt x="1621" y="774"/>
                    </a:lnTo>
                    <a:lnTo>
                      <a:pt x="1684" y="756"/>
                    </a:lnTo>
                    <a:lnTo>
                      <a:pt x="1749" y="740"/>
                    </a:lnTo>
                    <a:lnTo>
                      <a:pt x="1815" y="728"/>
                    </a:lnTo>
                    <a:lnTo>
                      <a:pt x="1883" y="719"/>
                    </a:lnTo>
                    <a:lnTo>
                      <a:pt x="1951" y="714"/>
                    </a:lnTo>
                    <a:lnTo>
                      <a:pt x="2019" y="7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2" name="TextBox 229"/>
            <p:cNvSpPr txBox="1"/>
            <p:nvPr/>
          </p:nvSpPr>
          <p:spPr>
            <a:xfrm>
              <a:off x="5686242" y="2430906"/>
              <a:ext cx="601205" cy="449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latin typeface="Arial" pitchFamily="34" charset="0"/>
                  <a:cs typeface="Arial" pitchFamily="34" charset="0"/>
                </a:rPr>
                <a:t>S-GW</a:t>
              </a:r>
              <a:endParaRPr lang="zh-CN" altLang="en-US" sz="1000" dirty="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3" name="Group 281"/>
            <p:cNvGrpSpPr>
              <a:grpSpLocks noChangeAspect="1"/>
            </p:cNvGrpSpPr>
            <p:nvPr/>
          </p:nvGrpSpPr>
          <p:grpSpPr bwMode="auto">
            <a:xfrm>
              <a:off x="6099564" y="1383395"/>
              <a:ext cx="281797" cy="396092"/>
              <a:chOff x="4075" y="2182"/>
              <a:chExt cx="502" cy="460"/>
            </a:xfrm>
          </p:grpSpPr>
          <p:sp>
            <p:nvSpPr>
              <p:cNvPr id="54" name="AutoShape 282"/>
              <p:cNvSpPr>
                <a:spLocks noChangeAspect="1" noChangeArrowheads="1" noTextEdit="1"/>
              </p:cNvSpPr>
              <p:nvPr/>
            </p:nvSpPr>
            <p:spPr bwMode="auto">
              <a:xfrm>
                <a:off x="4075" y="2182"/>
                <a:ext cx="502" cy="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" name="Rectangle 283"/>
              <p:cNvSpPr>
                <a:spLocks noChangeArrowheads="1"/>
              </p:cNvSpPr>
              <p:nvPr/>
            </p:nvSpPr>
            <p:spPr bwMode="auto">
              <a:xfrm>
                <a:off x="4075" y="2244"/>
                <a:ext cx="418" cy="398"/>
              </a:xfrm>
              <a:prstGeom prst="rect">
                <a:avLst/>
              </a:prstGeom>
              <a:solidFill>
                <a:srgbClr val="83A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" name="Rectangle 284"/>
              <p:cNvSpPr>
                <a:spLocks noChangeArrowheads="1"/>
              </p:cNvSpPr>
              <p:nvPr/>
            </p:nvSpPr>
            <p:spPr bwMode="auto">
              <a:xfrm>
                <a:off x="4075" y="2244"/>
                <a:ext cx="418" cy="398"/>
              </a:xfrm>
              <a:prstGeom prst="rect">
                <a:avLst/>
              </a:prstGeom>
              <a:solidFill>
                <a:srgbClr val="7FA6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7" name="Freeform 285"/>
              <p:cNvSpPr>
                <a:spLocks/>
              </p:cNvSpPr>
              <p:nvPr/>
            </p:nvSpPr>
            <p:spPr bwMode="auto">
              <a:xfrm>
                <a:off x="4493" y="2182"/>
                <a:ext cx="84" cy="460"/>
              </a:xfrm>
              <a:custGeom>
                <a:avLst/>
                <a:gdLst>
                  <a:gd name="T0" fmla="*/ 83 w 2682"/>
                  <a:gd name="T1" fmla="*/ 0 h 14720"/>
                  <a:gd name="T2" fmla="*/ 0 w 2682"/>
                  <a:gd name="T3" fmla="*/ 62 h 14720"/>
                  <a:gd name="T4" fmla="*/ 0 w 2682"/>
                  <a:gd name="T5" fmla="*/ 460 h 14720"/>
                  <a:gd name="T6" fmla="*/ 84 w 2682"/>
                  <a:gd name="T7" fmla="*/ 397 h 14720"/>
                  <a:gd name="T8" fmla="*/ 83 w 2682"/>
                  <a:gd name="T9" fmla="*/ 0 h 147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82"/>
                  <a:gd name="T16" fmla="*/ 0 h 14720"/>
                  <a:gd name="T17" fmla="*/ 2682 w 2682"/>
                  <a:gd name="T18" fmla="*/ 14720 h 147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82" h="14720">
                    <a:moveTo>
                      <a:pt x="2662" y="0"/>
                    </a:moveTo>
                    <a:lnTo>
                      <a:pt x="0" y="1999"/>
                    </a:lnTo>
                    <a:lnTo>
                      <a:pt x="0" y="14720"/>
                    </a:lnTo>
                    <a:lnTo>
                      <a:pt x="2682" y="12709"/>
                    </a:lnTo>
                    <a:lnTo>
                      <a:pt x="2662" y="0"/>
                    </a:lnTo>
                    <a:close/>
                  </a:path>
                </a:pathLst>
              </a:custGeom>
              <a:solidFill>
                <a:srgbClr val="3253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8" name="Freeform 286"/>
              <p:cNvSpPr>
                <a:spLocks/>
              </p:cNvSpPr>
              <p:nvPr/>
            </p:nvSpPr>
            <p:spPr bwMode="auto">
              <a:xfrm>
                <a:off x="4493" y="2182"/>
                <a:ext cx="84" cy="460"/>
              </a:xfrm>
              <a:custGeom>
                <a:avLst/>
                <a:gdLst>
                  <a:gd name="T0" fmla="*/ 83 w 2682"/>
                  <a:gd name="T1" fmla="*/ 0 h 14720"/>
                  <a:gd name="T2" fmla="*/ 0 w 2682"/>
                  <a:gd name="T3" fmla="*/ 62 h 14720"/>
                  <a:gd name="T4" fmla="*/ 0 w 2682"/>
                  <a:gd name="T5" fmla="*/ 460 h 14720"/>
                  <a:gd name="T6" fmla="*/ 84 w 2682"/>
                  <a:gd name="T7" fmla="*/ 397 h 14720"/>
                  <a:gd name="T8" fmla="*/ 83 w 2682"/>
                  <a:gd name="T9" fmla="*/ 0 h 147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82"/>
                  <a:gd name="T16" fmla="*/ 0 h 14720"/>
                  <a:gd name="T17" fmla="*/ 2682 w 2682"/>
                  <a:gd name="T18" fmla="*/ 14720 h 147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82" h="14720">
                    <a:moveTo>
                      <a:pt x="2662" y="0"/>
                    </a:moveTo>
                    <a:lnTo>
                      <a:pt x="0" y="1999"/>
                    </a:lnTo>
                    <a:lnTo>
                      <a:pt x="0" y="14720"/>
                    </a:lnTo>
                    <a:lnTo>
                      <a:pt x="2682" y="12709"/>
                    </a:lnTo>
                    <a:lnTo>
                      <a:pt x="2662" y="0"/>
                    </a:lnTo>
                    <a:close/>
                  </a:path>
                </a:pathLst>
              </a:custGeom>
              <a:solidFill>
                <a:srgbClr val="0042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9" name="Freeform 287"/>
              <p:cNvSpPr>
                <a:spLocks/>
              </p:cNvSpPr>
              <p:nvPr/>
            </p:nvSpPr>
            <p:spPr bwMode="auto">
              <a:xfrm>
                <a:off x="4075" y="2182"/>
                <a:ext cx="501" cy="62"/>
              </a:xfrm>
              <a:custGeom>
                <a:avLst/>
                <a:gdLst>
                  <a:gd name="T0" fmla="*/ 0 w 16044"/>
                  <a:gd name="T1" fmla="*/ 62 h 1999"/>
                  <a:gd name="T2" fmla="*/ 418 w 16044"/>
                  <a:gd name="T3" fmla="*/ 62 h 1999"/>
                  <a:gd name="T4" fmla="*/ 501 w 16044"/>
                  <a:gd name="T5" fmla="*/ 0 h 1999"/>
                  <a:gd name="T6" fmla="*/ 83 w 16044"/>
                  <a:gd name="T7" fmla="*/ 1 h 1999"/>
                  <a:gd name="T8" fmla="*/ 0 w 16044"/>
                  <a:gd name="T9" fmla="*/ 62 h 19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044"/>
                  <a:gd name="T16" fmla="*/ 0 h 1999"/>
                  <a:gd name="T17" fmla="*/ 16044 w 16044"/>
                  <a:gd name="T18" fmla="*/ 1999 h 19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044" h="1999">
                    <a:moveTo>
                      <a:pt x="0" y="1999"/>
                    </a:moveTo>
                    <a:lnTo>
                      <a:pt x="13382" y="1999"/>
                    </a:lnTo>
                    <a:lnTo>
                      <a:pt x="16044" y="0"/>
                    </a:lnTo>
                    <a:lnTo>
                      <a:pt x="2670" y="27"/>
                    </a:lnTo>
                    <a:lnTo>
                      <a:pt x="0" y="1999"/>
                    </a:lnTo>
                    <a:close/>
                  </a:path>
                </a:pathLst>
              </a:custGeom>
              <a:solidFill>
                <a:srgbClr val="5781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0" name="Freeform 288"/>
              <p:cNvSpPr>
                <a:spLocks/>
              </p:cNvSpPr>
              <p:nvPr/>
            </p:nvSpPr>
            <p:spPr bwMode="auto">
              <a:xfrm>
                <a:off x="4075" y="2182"/>
                <a:ext cx="501" cy="62"/>
              </a:xfrm>
              <a:custGeom>
                <a:avLst/>
                <a:gdLst>
                  <a:gd name="T0" fmla="*/ 0 w 16044"/>
                  <a:gd name="T1" fmla="*/ 62 h 1999"/>
                  <a:gd name="T2" fmla="*/ 418 w 16044"/>
                  <a:gd name="T3" fmla="*/ 62 h 1999"/>
                  <a:gd name="T4" fmla="*/ 501 w 16044"/>
                  <a:gd name="T5" fmla="*/ 0 h 1999"/>
                  <a:gd name="T6" fmla="*/ 83 w 16044"/>
                  <a:gd name="T7" fmla="*/ 1 h 1999"/>
                  <a:gd name="T8" fmla="*/ 0 w 16044"/>
                  <a:gd name="T9" fmla="*/ 62 h 19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044"/>
                  <a:gd name="T16" fmla="*/ 0 h 1999"/>
                  <a:gd name="T17" fmla="*/ 16044 w 16044"/>
                  <a:gd name="T18" fmla="*/ 1999 h 19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044" h="1999">
                    <a:moveTo>
                      <a:pt x="0" y="1999"/>
                    </a:moveTo>
                    <a:lnTo>
                      <a:pt x="13382" y="1999"/>
                    </a:lnTo>
                    <a:lnTo>
                      <a:pt x="16044" y="0"/>
                    </a:lnTo>
                    <a:lnTo>
                      <a:pt x="2670" y="27"/>
                    </a:lnTo>
                    <a:lnTo>
                      <a:pt x="0" y="1999"/>
                    </a:lnTo>
                    <a:close/>
                  </a:path>
                </a:pathLst>
              </a:custGeom>
              <a:solidFill>
                <a:srgbClr val="4D72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1" name="Freeform 289"/>
              <p:cNvSpPr>
                <a:spLocks/>
              </p:cNvSpPr>
              <p:nvPr/>
            </p:nvSpPr>
            <p:spPr bwMode="auto">
              <a:xfrm>
                <a:off x="4146" y="2298"/>
                <a:ext cx="293" cy="318"/>
              </a:xfrm>
              <a:custGeom>
                <a:avLst/>
                <a:gdLst>
                  <a:gd name="T0" fmla="*/ 293 w 9360"/>
                  <a:gd name="T1" fmla="*/ 266 h 10172"/>
                  <a:gd name="T2" fmla="*/ 245 w 9360"/>
                  <a:gd name="T3" fmla="*/ 216 h 10172"/>
                  <a:gd name="T4" fmla="*/ 245 w 9360"/>
                  <a:gd name="T5" fmla="*/ 248 h 10172"/>
                  <a:gd name="T6" fmla="*/ 209 w 9360"/>
                  <a:gd name="T7" fmla="*/ 248 h 10172"/>
                  <a:gd name="T8" fmla="*/ 209 w 9360"/>
                  <a:gd name="T9" fmla="*/ 177 h 10172"/>
                  <a:gd name="T10" fmla="*/ 245 w 9360"/>
                  <a:gd name="T11" fmla="*/ 177 h 10172"/>
                  <a:gd name="T12" fmla="*/ 245 w 9360"/>
                  <a:gd name="T13" fmla="*/ 210 h 10172"/>
                  <a:gd name="T14" fmla="*/ 293 w 9360"/>
                  <a:gd name="T15" fmla="*/ 158 h 10172"/>
                  <a:gd name="T16" fmla="*/ 245 w 9360"/>
                  <a:gd name="T17" fmla="*/ 108 h 10172"/>
                  <a:gd name="T18" fmla="*/ 245 w 9360"/>
                  <a:gd name="T19" fmla="*/ 140 h 10172"/>
                  <a:gd name="T20" fmla="*/ 209 w 9360"/>
                  <a:gd name="T21" fmla="*/ 140 h 10172"/>
                  <a:gd name="T22" fmla="*/ 209 w 9360"/>
                  <a:gd name="T23" fmla="*/ 69 h 10172"/>
                  <a:gd name="T24" fmla="*/ 245 w 9360"/>
                  <a:gd name="T25" fmla="*/ 69 h 10172"/>
                  <a:gd name="T26" fmla="*/ 245 w 9360"/>
                  <a:gd name="T27" fmla="*/ 102 h 10172"/>
                  <a:gd name="T28" fmla="*/ 293 w 9360"/>
                  <a:gd name="T29" fmla="*/ 50 h 10172"/>
                  <a:gd name="T30" fmla="*/ 245 w 9360"/>
                  <a:gd name="T31" fmla="*/ 0 h 10172"/>
                  <a:gd name="T32" fmla="*/ 245 w 9360"/>
                  <a:gd name="T33" fmla="*/ 32 h 10172"/>
                  <a:gd name="T34" fmla="*/ 209 w 9360"/>
                  <a:gd name="T35" fmla="*/ 32 h 10172"/>
                  <a:gd name="T36" fmla="*/ 209 w 9360"/>
                  <a:gd name="T37" fmla="*/ 5 h 10172"/>
                  <a:gd name="T38" fmla="*/ 82 w 9360"/>
                  <a:gd name="T39" fmla="*/ 5 h 10172"/>
                  <a:gd name="T40" fmla="*/ 82 w 9360"/>
                  <a:gd name="T41" fmla="*/ 32 h 10172"/>
                  <a:gd name="T42" fmla="*/ 48 w 9360"/>
                  <a:gd name="T43" fmla="*/ 32 h 10172"/>
                  <a:gd name="T44" fmla="*/ 48 w 9360"/>
                  <a:gd name="T45" fmla="*/ 0 h 10172"/>
                  <a:gd name="T46" fmla="*/ 0 w 9360"/>
                  <a:gd name="T47" fmla="*/ 50 h 10172"/>
                  <a:gd name="T48" fmla="*/ 48 w 9360"/>
                  <a:gd name="T49" fmla="*/ 102 h 10172"/>
                  <a:gd name="T50" fmla="*/ 48 w 9360"/>
                  <a:gd name="T51" fmla="*/ 69 h 10172"/>
                  <a:gd name="T52" fmla="*/ 82 w 9360"/>
                  <a:gd name="T53" fmla="*/ 69 h 10172"/>
                  <a:gd name="T54" fmla="*/ 82 w 9360"/>
                  <a:gd name="T55" fmla="*/ 140 h 10172"/>
                  <a:gd name="T56" fmla="*/ 48 w 9360"/>
                  <a:gd name="T57" fmla="*/ 140 h 10172"/>
                  <a:gd name="T58" fmla="*/ 48 w 9360"/>
                  <a:gd name="T59" fmla="*/ 108 h 10172"/>
                  <a:gd name="T60" fmla="*/ 0 w 9360"/>
                  <a:gd name="T61" fmla="*/ 158 h 10172"/>
                  <a:gd name="T62" fmla="*/ 48 w 9360"/>
                  <a:gd name="T63" fmla="*/ 210 h 10172"/>
                  <a:gd name="T64" fmla="*/ 48 w 9360"/>
                  <a:gd name="T65" fmla="*/ 177 h 10172"/>
                  <a:gd name="T66" fmla="*/ 82 w 9360"/>
                  <a:gd name="T67" fmla="*/ 177 h 10172"/>
                  <a:gd name="T68" fmla="*/ 82 w 9360"/>
                  <a:gd name="T69" fmla="*/ 248 h 10172"/>
                  <a:gd name="T70" fmla="*/ 48 w 9360"/>
                  <a:gd name="T71" fmla="*/ 248 h 10172"/>
                  <a:gd name="T72" fmla="*/ 48 w 9360"/>
                  <a:gd name="T73" fmla="*/ 216 h 10172"/>
                  <a:gd name="T74" fmla="*/ 0 w 9360"/>
                  <a:gd name="T75" fmla="*/ 266 h 10172"/>
                  <a:gd name="T76" fmla="*/ 48 w 9360"/>
                  <a:gd name="T77" fmla="*/ 318 h 10172"/>
                  <a:gd name="T78" fmla="*/ 48 w 9360"/>
                  <a:gd name="T79" fmla="*/ 285 h 10172"/>
                  <a:gd name="T80" fmla="*/ 82 w 9360"/>
                  <a:gd name="T81" fmla="*/ 285 h 10172"/>
                  <a:gd name="T82" fmla="*/ 82 w 9360"/>
                  <a:gd name="T83" fmla="*/ 318 h 10172"/>
                  <a:gd name="T84" fmla="*/ 209 w 9360"/>
                  <a:gd name="T85" fmla="*/ 318 h 10172"/>
                  <a:gd name="T86" fmla="*/ 209 w 9360"/>
                  <a:gd name="T87" fmla="*/ 285 h 10172"/>
                  <a:gd name="T88" fmla="*/ 245 w 9360"/>
                  <a:gd name="T89" fmla="*/ 285 h 10172"/>
                  <a:gd name="T90" fmla="*/ 245 w 9360"/>
                  <a:gd name="T91" fmla="*/ 318 h 10172"/>
                  <a:gd name="T92" fmla="*/ 293 w 9360"/>
                  <a:gd name="T93" fmla="*/ 266 h 1017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9360"/>
                  <a:gd name="T142" fmla="*/ 0 h 10172"/>
                  <a:gd name="T143" fmla="*/ 9360 w 9360"/>
                  <a:gd name="T144" fmla="*/ 10172 h 10172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9360" h="10172">
                    <a:moveTo>
                      <a:pt x="9360" y="8520"/>
                    </a:moveTo>
                    <a:lnTo>
                      <a:pt x="7812" y="6907"/>
                    </a:lnTo>
                    <a:lnTo>
                      <a:pt x="7812" y="7928"/>
                    </a:lnTo>
                    <a:lnTo>
                      <a:pt x="6690" y="7928"/>
                    </a:lnTo>
                    <a:lnTo>
                      <a:pt x="6690" y="5671"/>
                    </a:lnTo>
                    <a:lnTo>
                      <a:pt x="7812" y="5671"/>
                    </a:lnTo>
                    <a:lnTo>
                      <a:pt x="7812" y="6708"/>
                    </a:lnTo>
                    <a:lnTo>
                      <a:pt x="9360" y="5067"/>
                    </a:lnTo>
                    <a:lnTo>
                      <a:pt x="7812" y="3454"/>
                    </a:lnTo>
                    <a:lnTo>
                      <a:pt x="7812" y="4474"/>
                    </a:lnTo>
                    <a:lnTo>
                      <a:pt x="6690" y="4474"/>
                    </a:lnTo>
                    <a:lnTo>
                      <a:pt x="6690" y="2217"/>
                    </a:lnTo>
                    <a:lnTo>
                      <a:pt x="7812" y="2217"/>
                    </a:lnTo>
                    <a:lnTo>
                      <a:pt x="7812" y="3253"/>
                    </a:lnTo>
                    <a:lnTo>
                      <a:pt x="9360" y="1613"/>
                    </a:lnTo>
                    <a:lnTo>
                      <a:pt x="7812" y="0"/>
                    </a:lnTo>
                    <a:lnTo>
                      <a:pt x="7812" y="1020"/>
                    </a:lnTo>
                    <a:lnTo>
                      <a:pt x="6690" y="1020"/>
                    </a:lnTo>
                    <a:lnTo>
                      <a:pt x="6690" y="148"/>
                    </a:lnTo>
                    <a:lnTo>
                      <a:pt x="2621" y="148"/>
                    </a:lnTo>
                    <a:lnTo>
                      <a:pt x="2621" y="1020"/>
                    </a:lnTo>
                    <a:lnTo>
                      <a:pt x="1547" y="1020"/>
                    </a:lnTo>
                    <a:lnTo>
                      <a:pt x="1547" y="0"/>
                    </a:lnTo>
                    <a:lnTo>
                      <a:pt x="0" y="1613"/>
                    </a:lnTo>
                    <a:lnTo>
                      <a:pt x="1547" y="3253"/>
                    </a:lnTo>
                    <a:lnTo>
                      <a:pt x="1547" y="2217"/>
                    </a:lnTo>
                    <a:lnTo>
                      <a:pt x="2621" y="2217"/>
                    </a:lnTo>
                    <a:lnTo>
                      <a:pt x="2621" y="4474"/>
                    </a:lnTo>
                    <a:lnTo>
                      <a:pt x="1547" y="4474"/>
                    </a:lnTo>
                    <a:lnTo>
                      <a:pt x="1547" y="3454"/>
                    </a:lnTo>
                    <a:lnTo>
                      <a:pt x="0" y="5067"/>
                    </a:lnTo>
                    <a:lnTo>
                      <a:pt x="1547" y="6708"/>
                    </a:lnTo>
                    <a:lnTo>
                      <a:pt x="1547" y="5671"/>
                    </a:lnTo>
                    <a:lnTo>
                      <a:pt x="2621" y="5671"/>
                    </a:lnTo>
                    <a:lnTo>
                      <a:pt x="2621" y="7928"/>
                    </a:lnTo>
                    <a:lnTo>
                      <a:pt x="1547" y="7928"/>
                    </a:lnTo>
                    <a:lnTo>
                      <a:pt x="1547" y="6907"/>
                    </a:lnTo>
                    <a:lnTo>
                      <a:pt x="0" y="8520"/>
                    </a:lnTo>
                    <a:lnTo>
                      <a:pt x="1547" y="10161"/>
                    </a:lnTo>
                    <a:lnTo>
                      <a:pt x="1547" y="9124"/>
                    </a:lnTo>
                    <a:lnTo>
                      <a:pt x="2621" y="9124"/>
                    </a:lnTo>
                    <a:lnTo>
                      <a:pt x="2621" y="10172"/>
                    </a:lnTo>
                    <a:lnTo>
                      <a:pt x="6690" y="10172"/>
                    </a:lnTo>
                    <a:lnTo>
                      <a:pt x="6690" y="9124"/>
                    </a:lnTo>
                    <a:lnTo>
                      <a:pt x="7812" y="9124"/>
                    </a:lnTo>
                    <a:lnTo>
                      <a:pt x="7812" y="10161"/>
                    </a:lnTo>
                    <a:lnTo>
                      <a:pt x="9360" y="8520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2" name="Freeform 290"/>
              <p:cNvSpPr>
                <a:spLocks/>
              </p:cNvSpPr>
              <p:nvPr/>
            </p:nvSpPr>
            <p:spPr bwMode="auto">
              <a:xfrm>
                <a:off x="4139" y="2292"/>
                <a:ext cx="292" cy="318"/>
              </a:xfrm>
              <a:custGeom>
                <a:avLst/>
                <a:gdLst>
                  <a:gd name="T0" fmla="*/ 292 w 9360"/>
                  <a:gd name="T1" fmla="*/ 266 h 10172"/>
                  <a:gd name="T2" fmla="*/ 244 w 9360"/>
                  <a:gd name="T3" fmla="*/ 216 h 10172"/>
                  <a:gd name="T4" fmla="*/ 244 w 9360"/>
                  <a:gd name="T5" fmla="*/ 248 h 10172"/>
                  <a:gd name="T6" fmla="*/ 209 w 9360"/>
                  <a:gd name="T7" fmla="*/ 248 h 10172"/>
                  <a:gd name="T8" fmla="*/ 209 w 9360"/>
                  <a:gd name="T9" fmla="*/ 177 h 10172"/>
                  <a:gd name="T10" fmla="*/ 244 w 9360"/>
                  <a:gd name="T11" fmla="*/ 177 h 10172"/>
                  <a:gd name="T12" fmla="*/ 244 w 9360"/>
                  <a:gd name="T13" fmla="*/ 210 h 10172"/>
                  <a:gd name="T14" fmla="*/ 292 w 9360"/>
                  <a:gd name="T15" fmla="*/ 158 h 10172"/>
                  <a:gd name="T16" fmla="*/ 244 w 9360"/>
                  <a:gd name="T17" fmla="*/ 108 h 10172"/>
                  <a:gd name="T18" fmla="*/ 244 w 9360"/>
                  <a:gd name="T19" fmla="*/ 140 h 10172"/>
                  <a:gd name="T20" fmla="*/ 209 w 9360"/>
                  <a:gd name="T21" fmla="*/ 140 h 10172"/>
                  <a:gd name="T22" fmla="*/ 209 w 9360"/>
                  <a:gd name="T23" fmla="*/ 69 h 10172"/>
                  <a:gd name="T24" fmla="*/ 244 w 9360"/>
                  <a:gd name="T25" fmla="*/ 69 h 10172"/>
                  <a:gd name="T26" fmla="*/ 244 w 9360"/>
                  <a:gd name="T27" fmla="*/ 102 h 10172"/>
                  <a:gd name="T28" fmla="*/ 292 w 9360"/>
                  <a:gd name="T29" fmla="*/ 50 h 10172"/>
                  <a:gd name="T30" fmla="*/ 244 w 9360"/>
                  <a:gd name="T31" fmla="*/ 0 h 10172"/>
                  <a:gd name="T32" fmla="*/ 244 w 9360"/>
                  <a:gd name="T33" fmla="*/ 32 h 10172"/>
                  <a:gd name="T34" fmla="*/ 209 w 9360"/>
                  <a:gd name="T35" fmla="*/ 32 h 10172"/>
                  <a:gd name="T36" fmla="*/ 209 w 9360"/>
                  <a:gd name="T37" fmla="*/ 5 h 10172"/>
                  <a:gd name="T38" fmla="*/ 82 w 9360"/>
                  <a:gd name="T39" fmla="*/ 5 h 10172"/>
                  <a:gd name="T40" fmla="*/ 82 w 9360"/>
                  <a:gd name="T41" fmla="*/ 32 h 10172"/>
                  <a:gd name="T42" fmla="*/ 48 w 9360"/>
                  <a:gd name="T43" fmla="*/ 32 h 10172"/>
                  <a:gd name="T44" fmla="*/ 48 w 9360"/>
                  <a:gd name="T45" fmla="*/ 0 h 10172"/>
                  <a:gd name="T46" fmla="*/ 0 w 9360"/>
                  <a:gd name="T47" fmla="*/ 50 h 10172"/>
                  <a:gd name="T48" fmla="*/ 48 w 9360"/>
                  <a:gd name="T49" fmla="*/ 102 h 10172"/>
                  <a:gd name="T50" fmla="*/ 48 w 9360"/>
                  <a:gd name="T51" fmla="*/ 69 h 10172"/>
                  <a:gd name="T52" fmla="*/ 82 w 9360"/>
                  <a:gd name="T53" fmla="*/ 69 h 10172"/>
                  <a:gd name="T54" fmla="*/ 82 w 9360"/>
                  <a:gd name="T55" fmla="*/ 140 h 10172"/>
                  <a:gd name="T56" fmla="*/ 48 w 9360"/>
                  <a:gd name="T57" fmla="*/ 140 h 10172"/>
                  <a:gd name="T58" fmla="*/ 48 w 9360"/>
                  <a:gd name="T59" fmla="*/ 108 h 10172"/>
                  <a:gd name="T60" fmla="*/ 0 w 9360"/>
                  <a:gd name="T61" fmla="*/ 158 h 10172"/>
                  <a:gd name="T62" fmla="*/ 48 w 9360"/>
                  <a:gd name="T63" fmla="*/ 210 h 10172"/>
                  <a:gd name="T64" fmla="*/ 48 w 9360"/>
                  <a:gd name="T65" fmla="*/ 177 h 10172"/>
                  <a:gd name="T66" fmla="*/ 82 w 9360"/>
                  <a:gd name="T67" fmla="*/ 177 h 10172"/>
                  <a:gd name="T68" fmla="*/ 82 w 9360"/>
                  <a:gd name="T69" fmla="*/ 248 h 10172"/>
                  <a:gd name="T70" fmla="*/ 48 w 9360"/>
                  <a:gd name="T71" fmla="*/ 248 h 10172"/>
                  <a:gd name="T72" fmla="*/ 48 w 9360"/>
                  <a:gd name="T73" fmla="*/ 216 h 10172"/>
                  <a:gd name="T74" fmla="*/ 0 w 9360"/>
                  <a:gd name="T75" fmla="*/ 266 h 10172"/>
                  <a:gd name="T76" fmla="*/ 48 w 9360"/>
                  <a:gd name="T77" fmla="*/ 318 h 10172"/>
                  <a:gd name="T78" fmla="*/ 48 w 9360"/>
                  <a:gd name="T79" fmla="*/ 285 h 10172"/>
                  <a:gd name="T80" fmla="*/ 82 w 9360"/>
                  <a:gd name="T81" fmla="*/ 285 h 10172"/>
                  <a:gd name="T82" fmla="*/ 82 w 9360"/>
                  <a:gd name="T83" fmla="*/ 318 h 10172"/>
                  <a:gd name="T84" fmla="*/ 209 w 9360"/>
                  <a:gd name="T85" fmla="*/ 318 h 10172"/>
                  <a:gd name="T86" fmla="*/ 209 w 9360"/>
                  <a:gd name="T87" fmla="*/ 285 h 10172"/>
                  <a:gd name="T88" fmla="*/ 244 w 9360"/>
                  <a:gd name="T89" fmla="*/ 285 h 10172"/>
                  <a:gd name="T90" fmla="*/ 244 w 9360"/>
                  <a:gd name="T91" fmla="*/ 318 h 10172"/>
                  <a:gd name="T92" fmla="*/ 292 w 9360"/>
                  <a:gd name="T93" fmla="*/ 266 h 1017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9360"/>
                  <a:gd name="T142" fmla="*/ 0 h 10172"/>
                  <a:gd name="T143" fmla="*/ 9360 w 9360"/>
                  <a:gd name="T144" fmla="*/ 10172 h 10172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9360" h="10172">
                    <a:moveTo>
                      <a:pt x="9360" y="8520"/>
                    </a:moveTo>
                    <a:lnTo>
                      <a:pt x="7813" y="6907"/>
                    </a:lnTo>
                    <a:lnTo>
                      <a:pt x="7813" y="7927"/>
                    </a:lnTo>
                    <a:lnTo>
                      <a:pt x="6690" y="7927"/>
                    </a:lnTo>
                    <a:lnTo>
                      <a:pt x="6690" y="5670"/>
                    </a:lnTo>
                    <a:lnTo>
                      <a:pt x="7813" y="5670"/>
                    </a:lnTo>
                    <a:lnTo>
                      <a:pt x="7813" y="6707"/>
                    </a:lnTo>
                    <a:lnTo>
                      <a:pt x="9360" y="5066"/>
                    </a:lnTo>
                    <a:lnTo>
                      <a:pt x="7813" y="3453"/>
                    </a:lnTo>
                    <a:lnTo>
                      <a:pt x="7813" y="4473"/>
                    </a:lnTo>
                    <a:lnTo>
                      <a:pt x="6690" y="4473"/>
                    </a:lnTo>
                    <a:lnTo>
                      <a:pt x="6690" y="2217"/>
                    </a:lnTo>
                    <a:lnTo>
                      <a:pt x="7813" y="2217"/>
                    </a:lnTo>
                    <a:lnTo>
                      <a:pt x="7813" y="3253"/>
                    </a:lnTo>
                    <a:lnTo>
                      <a:pt x="9360" y="1613"/>
                    </a:lnTo>
                    <a:lnTo>
                      <a:pt x="7813" y="0"/>
                    </a:lnTo>
                    <a:lnTo>
                      <a:pt x="7813" y="1020"/>
                    </a:lnTo>
                    <a:lnTo>
                      <a:pt x="6690" y="1020"/>
                    </a:lnTo>
                    <a:lnTo>
                      <a:pt x="6690" y="147"/>
                    </a:lnTo>
                    <a:lnTo>
                      <a:pt x="2622" y="147"/>
                    </a:lnTo>
                    <a:lnTo>
                      <a:pt x="2622" y="1020"/>
                    </a:lnTo>
                    <a:lnTo>
                      <a:pt x="1548" y="1020"/>
                    </a:lnTo>
                    <a:lnTo>
                      <a:pt x="1548" y="0"/>
                    </a:lnTo>
                    <a:lnTo>
                      <a:pt x="0" y="1613"/>
                    </a:lnTo>
                    <a:lnTo>
                      <a:pt x="1548" y="3253"/>
                    </a:lnTo>
                    <a:lnTo>
                      <a:pt x="1548" y="2217"/>
                    </a:lnTo>
                    <a:lnTo>
                      <a:pt x="2622" y="2217"/>
                    </a:lnTo>
                    <a:lnTo>
                      <a:pt x="2622" y="4473"/>
                    </a:lnTo>
                    <a:lnTo>
                      <a:pt x="1548" y="4473"/>
                    </a:lnTo>
                    <a:lnTo>
                      <a:pt x="1548" y="3453"/>
                    </a:lnTo>
                    <a:lnTo>
                      <a:pt x="0" y="5066"/>
                    </a:lnTo>
                    <a:lnTo>
                      <a:pt x="1548" y="6707"/>
                    </a:lnTo>
                    <a:lnTo>
                      <a:pt x="1548" y="5670"/>
                    </a:lnTo>
                    <a:lnTo>
                      <a:pt x="2622" y="5670"/>
                    </a:lnTo>
                    <a:lnTo>
                      <a:pt x="2622" y="7927"/>
                    </a:lnTo>
                    <a:lnTo>
                      <a:pt x="1548" y="7927"/>
                    </a:lnTo>
                    <a:lnTo>
                      <a:pt x="1548" y="6907"/>
                    </a:lnTo>
                    <a:lnTo>
                      <a:pt x="0" y="8520"/>
                    </a:lnTo>
                    <a:lnTo>
                      <a:pt x="1548" y="10161"/>
                    </a:lnTo>
                    <a:lnTo>
                      <a:pt x="1548" y="9124"/>
                    </a:lnTo>
                    <a:lnTo>
                      <a:pt x="2622" y="9124"/>
                    </a:lnTo>
                    <a:lnTo>
                      <a:pt x="2622" y="10172"/>
                    </a:lnTo>
                    <a:lnTo>
                      <a:pt x="6690" y="10172"/>
                    </a:lnTo>
                    <a:lnTo>
                      <a:pt x="6690" y="9124"/>
                    </a:lnTo>
                    <a:lnTo>
                      <a:pt x="7813" y="9124"/>
                    </a:lnTo>
                    <a:lnTo>
                      <a:pt x="7813" y="10161"/>
                    </a:lnTo>
                    <a:lnTo>
                      <a:pt x="9360" y="85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4" name="TextBox 304"/>
            <p:cNvSpPr txBox="1"/>
            <p:nvPr/>
          </p:nvSpPr>
          <p:spPr>
            <a:xfrm>
              <a:off x="5840171" y="1721096"/>
              <a:ext cx="675655" cy="449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00" dirty="0">
                  <a:latin typeface="Arial" pitchFamily="34" charset="0"/>
                  <a:cs typeface="Arial" pitchFamily="34" charset="0"/>
                </a:rPr>
                <a:t>MME</a:t>
              </a:r>
              <a:endParaRPr lang="zh-CN" altLang="en-US" sz="1000" dirty="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5" name="Group 213"/>
            <p:cNvGrpSpPr>
              <a:grpSpLocks noChangeAspect="1"/>
            </p:cNvGrpSpPr>
            <p:nvPr/>
          </p:nvGrpSpPr>
          <p:grpSpPr bwMode="auto">
            <a:xfrm>
              <a:off x="6370939" y="2032247"/>
              <a:ext cx="329634" cy="428552"/>
              <a:chOff x="1045" y="3174"/>
              <a:chExt cx="715" cy="606"/>
            </a:xfrm>
          </p:grpSpPr>
          <p:sp>
            <p:nvSpPr>
              <p:cNvPr id="43" name="AutoShape 214"/>
              <p:cNvSpPr>
                <a:spLocks noChangeAspect="1" noChangeArrowheads="1" noTextEdit="1"/>
              </p:cNvSpPr>
              <p:nvPr/>
            </p:nvSpPr>
            <p:spPr bwMode="auto">
              <a:xfrm>
                <a:off x="1045" y="3174"/>
                <a:ext cx="715" cy="6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" name="Freeform 215"/>
              <p:cNvSpPr>
                <a:spLocks/>
              </p:cNvSpPr>
              <p:nvPr/>
            </p:nvSpPr>
            <p:spPr bwMode="auto">
              <a:xfrm>
                <a:off x="1045" y="3174"/>
                <a:ext cx="715" cy="606"/>
              </a:xfrm>
              <a:custGeom>
                <a:avLst/>
                <a:gdLst>
                  <a:gd name="T0" fmla="*/ 596 w 16445"/>
                  <a:gd name="T1" fmla="*/ 82 h 13938"/>
                  <a:gd name="T2" fmla="*/ 714 w 16445"/>
                  <a:gd name="T3" fmla="*/ 0 h 13938"/>
                  <a:gd name="T4" fmla="*/ 119 w 16445"/>
                  <a:gd name="T5" fmla="*/ 1 h 13938"/>
                  <a:gd name="T6" fmla="*/ 0 w 16445"/>
                  <a:gd name="T7" fmla="*/ 82 h 13938"/>
                  <a:gd name="T8" fmla="*/ 0 w 16445"/>
                  <a:gd name="T9" fmla="*/ 606 h 13938"/>
                  <a:gd name="T10" fmla="*/ 596 w 16445"/>
                  <a:gd name="T11" fmla="*/ 606 h 13938"/>
                  <a:gd name="T12" fmla="*/ 715 w 16445"/>
                  <a:gd name="T13" fmla="*/ 523 h 13938"/>
                  <a:gd name="T14" fmla="*/ 714 w 16445"/>
                  <a:gd name="T15" fmla="*/ 0 h 13938"/>
                  <a:gd name="T16" fmla="*/ 596 w 16445"/>
                  <a:gd name="T17" fmla="*/ 82 h 1393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445"/>
                  <a:gd name="T28" fmla="*/ 0 h 13938"/>
                  <a:gd name="T29" fmla="*/ 16445 w 16445"/>
                  <a:gd name="T30" fmla="*/ 13938 h 1393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445" h="13938">
                    <a:moveTo>
                      <a:pt x="13700" y="1893"/>
                    </a:moveTo>
                    <a:lnTo>
                      <a:pt x="16424" y="0"/>
                    </a:lnTo>
                    <a:lnTo>
                      <a:pt x="2733" y="26"/>
                    </a:lnTo>
                    <a:lnTo>
                      <a:pt x="0" y="1893"/>
                    </a:lnTo>
                    <a:lnTo>
                      <a:pt x="0" y="13938"/>
                    </a:lnTo>
                    <a:lnTo>
                      <a:pt x="13700" y="13938"/>
                    </a:lnTo>
                    <a:lnTo>
                      <a:pt x="16445" y="12034"/>
                    </a:lnTo>
                    <a:lnTo>
                      <a:pt x="16424" y="0"/>
                    </a:lnTo>
                    <a:lnTo>
                      <a:pt x="13700" y="1893"/>
                    </a:lnTo>
                    <a:close/>
                  </a:path>
                </a:pathLst>
              </a:custGeom>
              <a:solidFill>
                <a:srgbClr val="4D72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" name="Rectangle 216"/>
              <p:cNvSpPr>
                <a:spLocks noChangeArrowheads="1"/>
              </p:cNvSpPr>
              <p:nvPr/>
            </p:nvSpPr>
            <p:spPr bwMode="auto">
              <a:xfrm>
                <a:off x="1045" y="3256"/>
                <a:ext cx="596" cy="524"/>
              </a:xfrm>
              <a:prstGeom prst="rect">
                <a:avLst/>
              </a:prstGeom>
              <a:solidFill>
                <a:srgbClr val="7FA6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6" name="Freeform 217"/>
              <p:cNvSpPr>
                <a:spLocks/>
              </p:cNvSpPr>
              <p:nvPr/>
            </p:nvSpPr>
            <p:spPr bwMode="auto">
              <a:xfrm>
                <a:off x="1641" y="3174"/>
                <a:ext cx="119" cy="606"/>
              </a:xfrm>
              <a:custGeom>
                <a:avLst/>
                <a:gdLst>
                  <a:gd name="T0" fmla="*/ 118 w 2745"/>
                  <a:gd name="T1" fmla="*/ 0 h 13938"/>
                  <a:gd name="T2" fmla="*/ 0 w 2745"/>
                  <a:gd name="T3" fmla="*/ 82 h 13938"/>
                  <a:gd name="T4" fmla="*/ 0 w 2745"/>
                  <a:gd name="T5" fmla="*/ 606 h 13938"/>
                  <a:gd name="T6" fmla="*/ 119 w 2745"/>
                  <a:gd name="T7" fmla="*/ 523 h 13938"/>
                  <a:gd name="T8" fmla="*/ 118 w 2745"/>
                  <a:gd name="T9" fmla="*/ 0 h 139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45"/>
                  <a:gd name="T16" fmla="*/ 0 h 13938"/>
                  <a:gd name="T17" fmla="*/ 2745 w 2745"/>
                  <a:gd name="T18" fmla="*/ 13938 h 139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45" h="13938">
                    <a:moveTo>
                      <a:pt x="2724" y="0"/>
                    </a:moveTo>
                    <a:lnTo>
                      <a:pt x="0" y="1893"/>
                    </a:lnTo>
                    <a:lnTo>
                      <a:pt x="0" y="13938"/>
                    </a:lnTo>
                    <a:lnTo>
                      <a:pt x="2745" y="12034"/>
                    </a:lnTo>
                    <a:lnTo>
                      <a:pt x="2724" y="0"/>
                    </a:lnTo>
                    <a:close/>
                  </a:path>
                </a:pathLst>
              </a:custGeom>
              <a:solidFill>
                <a:srgbClr val="0042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7" name="Freeform 218"/>
              <p:cNvSpPr>
                <a:spLocks/>
              </p:cNvSpPr>
              <p:nvPr/>
            </p:nvSpPr>
            <p:spPr bwMode="auto">
              <a:xfrm>
                <a:off x="1045" y="3174"/>
                <a:ext cx="714" cy="82"/>
              </a:xfrm>
              <a:custGeom>
                <a:avLst/>
                <a:gdLst>
                  <a:gd name="T0" fmla="*/ 0 w 16424"/>
                  <a:gd name="T1" fmla="*/ 82 h 1893"/>
                  <a:gd name="T2" fmla="*/ 596 w 16424"/>
                  <a:gd name="T3" fmla="*/ 82 h 1893"/>
                  <a:gd name="T4" fmla="*/ 714 w 16424"/>
                  <a:gd name="T5" fmla="*/ 0 h 1893"/>
                  <a:gd name="T6" fmla="*/ 119 w 16424"/>
                  <a:gd name="T7" fmla="*/ 1 h 1893"/>
                  <a:gd name="T8" fmla="*/ 0 w 16424"/>
                  <a:gd name="T9" fmla="*/ 82 h 18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424"/>
                  <a:gd name="T16" fmla="*/ 0 h 1893"/>
                  <a:gd name="T17" fmla="*/ 16424 w 16424"/>
                  <a:gd name="T18" fmla="*/ 1893 h 18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424" h="1893">
                    <a:moveTo>
                      <a:pt x="0" y="1893"/>
                    </a:moveTo>
                    <a:lnTo>
                      <a:pt x="13700" y="1893"/>
                    </a:lnTo>
                    <a:lnTo>
                      <a:pt x="16424" y="0"/>
                    </a:lnTo>
                    <a:lnTo>
                      <a:pt x="2733" y="26"/>
                    </a:lnTo>
                    <a:lnTo>
                      <a:pt x="0" y="1893"/>
                    </a:lnTo>
                    <a:close/>
                  </a:path>
                </a:pathLst>
              </a:custGeom>
              <a:solidFill>
                <a:srgbClr val="4D72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" name="Freeform 219"/>
              <p:cNvSpPr>
                <a:spLocks noEditPoints="1"/>
              </p:cNvSpPr>
              <p:nvPr/>
            </p:nvSpPr>
            <p:spPr bwMode="auto">
              <a:xfrm>
                <a:off x="1089" y="3321"/>
                <a:ext cx="528" cy="408"/>
              </a:xfrm>
              <a:custGeom>
                <a:avLst/>
                <a:gdLst>
                  <a:gd name="T0" fmla="*/ 431 w 12135"/>
                  <a:gd name="T1" fmla="*/ 36 h 9373"/>
                  <a:gd name="T2" fmla="*/ 469 w 12135"/>
                  <a:gd name="T3" fmla="*/ 73 h 9373"/>
                  <a:gd name="T4" fmla="*/ 528 w 12135"/>
                  <a:gd name="T5" fmla="*/ 53 h 9373"/>
                  <a:gd name="T6" fmla="*/ 468 w 12135"/>
                  <a:gd name="T7" fmla="*/ 36 h 9373"/>
                  <a:gd name="T8" fmla="*/ 290 w 12135"/>
                  <a:gd name="T9" fmla="*/ 121 h 9373"/>
                  <a:gd name="T10" fmla="*/ 229 w 12135"/>
                  <a:gd name="T11" fmla="*/ 291 h 9373"/>
                  <a:gd name="T12" fmla="*/ 60 w 12135"/>
                  <a:gd name="T13" fmla="*/ 408 h 9373"/>
                  <a:gd name="T14" fmla="*/ 59 w 12135"/>
                  <a:gd name="T15" fmla="*/ 298 h 9373"/>
                  <a:gd name="T16" fmla="*/ 97 w 12135"/>
                  <a:gd name="T17" fmla="*/ 335 h 9373"/>
                  <a:gd name="T18" fmla="*/ 60 w 12135"/>
                  <a:gd name="T19" fmla="*/ 372 h 9373"/>
                  <a:gd name="T20" fmla="*/ 204 w 12135"/>
                  <a:gd name="T21" fmla="*/ 346 h 9373"/>
                  <a:gd name="T22" fmla="*/ 195 w 12135"/>
                  <a:gd name="T23" fmla="*/ 295 h 9373"/>
                  <a:gd name="T24" fmla="*/ 204 w 12135"/>
                  <a:gd name="T25" fmla="*/ 346 h 9373"/>
                  <a:gd name="T26" fmla="*/ 168 w 12135"/>
                  <a:gd name="T27" fmla="*/ 372 h 9373"/>
                  <a:gd name="T28" fmla="*/ 130 w 12135"/>
                  <a:gd name="T29" fmla="*/ 335 h 9373"/>
                  <a:gd name="T30" fmla="*/ 468 w 12135"/>
                  <a:gd name="T31" fmla="*/ 408 h 9373"/>
                  <a:gd name="T32" fmla="*/ 469 w 12135"/>
                  <a:gd name="T33" fmla="*/ 298 h 9373"/>
                  <a:gd name="T34" fmla="*/ 431 w 12135"/>
                  <a:gd name="T35" fmla="*/ 335 h 9373"/>
                  <a:gd name="T36" fmla="*/ 468 w 12135"/>
                  <a:gd name="T37" fmla="*/ 372 h 9373"/>
                  <a:gd name="T38" fmla="*/ 324 w 12135"/>
                  <a:gd name="T39" fmla="*/ 346 h 9373"/>
                  <a:gd name="T40" fmla="*/ 333 w 12135"/>
                  <a:gd name="T41" fmla="*/ 295 h 9373"/>
                  <a:gd name="T42" fmla="*/ 324 w 12135"/>
                  <a:gd name="T43" fmla="*/ 346 h 9373"/>
                  <a:gd name="T44" fmla="*/ 360 w 12135"/>
                  <a:gd name="T45" fmla="*/ 372 h 9373"/>
                  <a:gd name="T46" fmla="*/ 398 w 12135"/>
                  <a:gd name="T47" fmla="*/ 335 h 9373"/>
                  <a:gd name="T48" fmla="*/ 60 w 12135"/>
                  <a:gd name="T49" fmla="*/ 0 h 9373"/>
                  <a:gd name="T50" fmla="*/ 59 w 12135"/>
                  <a:gd name="T51" fmla="*/ 110 h 9373"/>
                  <a:gd name="T52" fmla="*/ 97 w 12135"/>
                  <a:gd name="T53" fmla="*/ 73 h 9373"/>
                  <a:gd name="T54" fmla="*/ 60 w 12135"/>
                  <a:gd name="T55" fmla="*/ 36 h 9373"/>
                  <a:gd name="T56" fmla="*/ 204 w 12135"/>
                  <a:gd name="T57" fmla="*/ 62 h 9373"/>
                  <a:gd name="T58" fmla="*/ 195 w 12135"/>
                  <a:gd name="T59" fmla="*/ 113 h 9373"/>
                  <a:gd name="T60" fmla="*/ 204 w 12135"/>
                  <a:gd name="T61" fmla="*/ 62 h 9373"/>
                  <a:gd name="T62" fmla="*/ 168 w 12135"/>
                  <a:gd name="T63" fmla="*/ 36 h 9373"/>
                  <a:gd name="T64" fmla="*/ 130 w 12135"/>
                  <a:gd name="T65" fmla="*/ 73 h 9373"/>
                  <a:gd name="T66" fmla="*/ 324 w 12135"/>
                  <a:gd name="T67" fmla="*/ 62 h 9373"/>
                  <a:gd name="T68" fmla="*/ 333 w 12135"/>
                  <a:gd name="T69" fmla="*/ 113 h 9373"/>
                  <a:gd name="T70" fmla="*/ 324 w 12135"/>
                  <a:gd name="T71" fmla="*/ 62 h 9373"/>
                  <a:gd name="T72" fmla="*/ 360 w 12135"/>
                  <a:gd name="T73" fmla="*/ 36 h 9373"/>
                  <a:gd name="T74" fmla="*/ 398 w 12135"/>
                  <a:gd name="T75" fmla="*/ 73 h 937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2135"/>
                  <a:gd name="T115" fmla="*/ 0 h 9373"/>
                  <a:gd name="T116" fmla="*/ 12135 w 12135"/>
                  <a:gd name="T117" fmla="*/ 9373 h 937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2135" h="9373">
                    <a:moveTo>
                      <a:pt x="10767" y="831"/>
                    </a:moveTo>
                    <a:lnTo>
                      <a:pt x="9897" y="831"/>
                    </a:lnTo>
                    <a:lnTo>
                      <a:pt x="9897" y="1669"/>
                    </a:lnTo>
                    <a:lnTo>
                      <a:pt x="10769" y="1669"/>
                    </a:lnTo>
                    <a:lnTo>
                      <a:pt x="10769" y="2516"/>
                    </a:lnTo>
                    <a:lnTo>
                      <a:pt x="12135" y="1210"/>
                    </a:lnTo>
                    <a:lnTo>
                      <a:pt x="10767" y="0"/>
                    </a:lnTo>
                    <a:lnTo>
                      <a:pt x="10767" y="831"/>
                    </a:lnTo>
                    <a:close/>
                    <a:moveTo>
                      <a:pt x="5253" y="2776"/>
                    </a:moveTo>
                    <a:lnTo>
                      <a:pt x="6669" y="2776"/>
                    </a:lnTo>
                    <a:lnTo>
                      <a:pt x="6669" y="6677"/>
                    </a:lnTo>
                    <a:lnTo>
                      <a:pt x="5253" y="6677"/>
                    </a:lnTo>
                    <a:lnTo>
                      <a:pt x="5253" y="2776"/>
                    </a:lnTo>
                    <a:close/>
                    <a:moveTo>
                      <a:pt x="1369" y="9373"/>
                    </a:moveTo>
                    <a:lnTo>
                      <a:pt x="0" y="8162"/>
                    </a:lnTo>
                    <a:lnTo>
                      <a:pt x="1367" y="6856"/>
                    </a:lnTo>
                    <a:lnTo>
                      <a:pt x="1367" y="7704"/>
                    </a:lnTo>
                    <a:lnTo>
                      <a:pt x="2239" y="7704"/>
                    </a:lnTo>
                    <a:lnTo>
                      <a:pt x="2239" y="8542"/>
                    </a:lnTo>
                    <a:lnTo>
                      <a:pt x="1369" y="8542"/>
                    </a:lnTo>
                    <a:lnTo>
                      <a:pt x="1369" y="9373"/>
                    </a:lnTo>
                    <a:close/>
                    <a:moveTo>
                      <a:pt x="4693" y="7957"/>
                    </a:moveTo>
                    <a:lnTo>
                      <a:pt x="5181" y="7243"/>
                    </a:lnTo>
                    <a:lnTo>
                      <a:pt x="4489" y="6771"/>
                    </a:lnTo>
                    <a:lnTo>
                      <a:pt x="4002" y="7485"/>
                    </a:lnTo>
                    <a:lnTo>
                      <a:pt x="4693" y="7957"/>
                    </a:lnTo>
                    <a:close/>
                    <a:moveTo>
                      <a:pt x="2993" y="8542"/>
                    </a:moveTo>
                    <a:lnTo>
                      <a:pt x="3857" y="8542"/>
                    </a:lnTo>
                    <a:lnTo>
                      <a:pt x="3857" y="7704"/>
                    </a:lnTo>
                    <a:lnTo>
                      <a:pt x="2993" y="7704"/>
                    </a:lnTo>
                    <a:lnTo>
                      <a:pt x="2993" y="8542"/>
                    </a:lnTo>
                    <a:close/>
                    <a:moveTo>
                      <a:pt x="10767" y="9373"/>
                    </a:moveTo>
                    <a:lnTo>
                      <a:pt x="12135" y="8162"/>
                    </a:lnTo>
                    <a:lnTo>
                      <a:pt x="10769" y="6856"/>
                    </a:lnTo>
                    <a:lnTo>
                      <a:pt x="10769" y="7704"/>
                    </a:lnTo>
                    <a:lnTo>
                      <a:pt x="9897" y="7704"/>
                    </a:lnTo>
                    <a:lnTo>
                      <a:pt x="9897" y="8542"/>
                    </a:lnTo>
                    <a:lnTo>
                      <a:pt x="10767" y="8542"/>
                    </a:lnTo>
                    <a:lnTo>
                      <a:pt x="10767" y="9373"/>
                    </a:lnTo>
                    <a:close/>
                    <a:moveTo>
                      <a:pt x="7443" y="7957"/>
                    </a:moveTo>
                    <a:lnTo>
                      <a:pt x="6956" y="7243"/>
                    </a:lnTo>
                    <a:lnTo>
                      <a:pt x="7647" y="6771"/>
                    </a:lnTo>
                    <a:lnTo>
                      <a:pt x="8135" y="7485"/>
                    </a:lnTo>
                    <a:lnTo>
                      <a:pt x="7443" y="7957"/>
                    </a:lnTo>
                    <a:close/>
                    <a:moveTo>
                      <a:pt x="9143" y="8542"/>
                    </a:moveTo>
                    <a:lnTo>
                      <a:pt x="8278" y="8542"/>
                    </a:lnTo>
                    <a:lnTo>
                      <a:pt x="8278" y="7704"/>
                    </a:lnTo>
                    <a:lnTo>
                      <a:pt x="9143" y="7704"/>
                    </a:lnTo>
                    <a:lnTo>
                      <a:pt x="9143" y="8542"/>
                    </a:lnTo>
                    <a:close/>
                    <a:moveTo>
                      <a:pt x="1369" y="0"/>
                    </a:moveTo>
                    <a:lnTo>
                      <a:pt x="0" y="1210"/>
                    </a:lnTo>
                    <a:lnTo>
                      <a:pt x="1367" y="2516"/>
                    </a:lnTo>
                    <a:lnTo>
                      <a:pt x="1367" y="1669"/>
                    </a:lnTo>
                    <a:lnTo>
                      <a:pt x="2239" y="1669"/>
                    </a:lnTo>
                    <a:lnTo>
                      <a:pt x="2239" y="831"/>
                    </a:lnTo>
                    <a:lnTo>
                      <a:pt x="1369" y="831"/>
                    </a:lnTo>
                    <a:lnTo>
                      <a:pt x="1369" y="0"/>
                    </a:lnTo>
                    <a:close/>
                    <a:moveTo>
                      <a:pt x="4693" y="1415"/>
                    </a:moveTo>
                    <a:lnTo>
                      <a:pt x="5181" y="2129"/>
                    </a:lnTo>
                    <a:lnTo>
                      <a:pt x="4489" y="2601"/>
                    </a:lnTo>
                    <a:lnTo>
                      <a:pt x="4002" y="1887"/>
                    </a:lnTo>
                    <a:lnTo>
                      <a:pt x="4693" y="1415"/>
                    </a:lnTo>
                    <a:close/>
                    <a:moveTo>
                      <a:pt x="2993" y="831"/>
                    </a:moveTo>
                    <a:lnTo>
                      <a:pt x="3857" y="831"/>
                    </a:lnTo>
                    <a:lnTo>
                      <a:pt x="3857" y="1669"/>
                    </a:lnTo>
                    <a:lnTo>
                      <a:pt x="2993" y="1669"/>
                    </a:lnTo>
                    <a:lnTo>
                      <a:pt x="2993" y="831"/>
                    </a:lnTo>
                    <a:close/>
                    <a:moveTo>
                      <a:pt x="7443" y="1415"/>
                    </a:moveTo>
                    <a:lnTo>
                      <a:pt x="6956" y="2129"/>
                    </a:lnTo>
                    <a:lnTo>
                      <a:pt x="7647" y="2601"/>
                    </a:lnTo>
                    <a:lnTo>
                      <a:pt x="8135" y="1887"/>
                    </a:lnTo>
                    <a:lnTo>
                      <a:pt x="7443" y="1415"/>
                    </a:lnTo>
                    <a:close/>
                    <a:moveTo>
                      <a:pt x="9143" y="831"/>
                    </a:moveTo>
                    <a:lnTo>
                      <a:pt x="8278" y="831"/>
                    </a:lnTo>
                    <a:lnTo>
                      <a:pt x="8278" y="1669"/>
                    </a:lnTo>
                    <a:lnTo>
                      <a:pt x="9143" y="1669"/>
                    </a:lnTo>
                    <a:lnTo>
                      <a:pt x="9143" y="831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9" name="Freeform 220"/>
              <p:cNvSpPr>
                <a:spLocks noEditPoints="1"/>
              </p:cNvSpPr>
              <p:nvPr/>
            </p:nvSpPr>
            <p:spPr bwMode="auto">
              <a:xfrm>
                <a:off x="1383" y="3315"/>
                <a:ext cx="225" cy="113"/>
              </a:xfrm>
              <a:custGeom>
                <a:avLst/>
                <a:gdLst>
                  <a:gd name="T0" fmla="*/ 166 w 5179"/>
                  <a:gd name="T1" fmla="*/ 0 h 2601"/>
                  <a:gd name="T2" fmla="*/ 225 w 5179"/>
                  <a:gd name="T3" fmla="*/ 53 h 2601"/>
                  <a:gd name="T4" fmla="*/ 166 w 5179"/>
                  <a:gd name="T5" fmla="*/ 109 h 2601"/>
                  <a:gd name="T6" fmla="*/ 166 w 5179"/>
                  <a:gd name="T7" fmla="*/ 72 h 2601"/>
                  <a:gd name="T8" fmla="*/ 128 w 5179"/>
                  <a:gd name="T9" fmla="*/ 72 h 2601"/>
                  <a:gd name="T10" fmla="*/ 128 w 5179"/>
                  <a:gd name="T11" fmla="*/ 36 h 2601"/>
                  <a:gd name="T12" fmla="*/ 166 w 5179"/>
                  <a:gd name="T13" fmla="*/ 36 h 2601"/>
                  <a:gd name="T14" fmla="*/ 166 w 5179"/>
                  <a:gd name="T15" fmla="*/ 0 h 2601"/>
                  <a:gd name="T16" fmla="*/ 21 w 5179"/>
                  <a:gd name="T17" fmla="*/ 61 h 2601"/>
                  <a:gd name="T18" fmla="*/ 0 w 5179"/>
                  <a:gd name="T19" fmla="*/ 92 h 2601"/>
                  <a:gd name="T20" fmla="*/ 30 w 5179"/>
                  <a:gd name="T21" fmla="*/ 113 h 2601"/>
                  <a:gd name="T22" fmla="*/ 51 w 5179"/>
                  <a:gd name="T23" fmla="*/ 82 h 2601"/>
                  <a:gd name="T24" fmla="*/ 21 w 5179"/>
                  <a:gd name="T25" fmla="*/ 61 h 2601"/>
                  <a:gd name="T26" fmla="*/ 95 w 5179"/>
                  <a:gd name="T27" fmla="*/ 36 h 2601"/>
                  <a:gd name="T28" fmla="*/ 57 w 5179"/>
                  <a:gd name="T29" fmla="*/ 36 h 2601"/>
                  <a:gd name="T30" fmla="*/ 57 w 5179"/>
                  <a:gd name="T31" fmla="*/ 72 h 2601"/>
                  <a:gd name="T32" fmla="*/ 95 w 5179"/>
                  <a:gd name="T33" fmla="*/ 72 h 2601"/>
                  <a:gd name="T34" fmla="*/ 95 w 5179"/>
                  <a:gd name="T35" fmla="*/ 36 h 260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179"/>
                  <a:gd name="T55" fmla="*/ 0 h 2601"/>
                  <a:gd name="T56" fmla="*/ 5179 w 5179"/>
                  <a:gd name="T57" fmla="*/ 2601 h 260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179" h="2601">
                    <a:moveTo>
                      <a:pt x="3811" y="0"/>
                    </a:moveTo>
                    <a:lnTo>
                      <a:pt x="5179" y="1211"/>
                    </a:lnTo>
                    <a:lnTo>
                      <a:pt x="3813" y="2517"/>
                    </a:lnTo>
                    <a:lnTo>
                      <a:pt x="3813" y="1668"/>
                    </a:lnTo>
                    <a:lnTo>
                      <a:pt x="2942" y="1668"/>
                    </a:lnTo>
                    <a:lnTo>
                      <a:pt x="2942" y="830"/>
                    </a:lnTo>
                    <a:lnTo>
                      <a:pt x="3811" y="830"/>
                    </a:lnTo>
                    <a:lnTo>
                      <a:pt x="3811" y="0"/>
                    </a:lnTo>
                    <a:close/>
                    <a:moveTo>
                      <a:pt x="487" y="1415"/>
                    </a:moveTo>
                    <a:lnTo>
                      <a:pt x="0" y="2129"/>
                    </a:lnTo>
                    <a:lnTo>
                      <a:pt x="692" y="2601"/>
                    </a:lnTo>
                    <a:lnTo>
                      <a:pt x="1179" y="1887"/>
                    </a:lnTo>
                    <a:lnTo>
                      <a:pt x="487" y="1415"/>
                    </a:lnTo>
                    <a:close/>
                    <a:moveTo>
                      <a:pt x="2187" y="830"/>
                    </a:moveTo>
                    <a:lnTo>
                      <a:pt x="1323" y="830"/>
                    </a:lnTo>
                    <a:lnTo>
                      <a:pt x="1323" y="1668"/>
                    </a:lnTo>
                    <a:lnTo>
                      <a:pt x="2187" y="1668"/>
                    </a:lnTo>
                    <a:lnTo>
                      <a:pt x="2187" y="8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" name="Freeform 221"/>
              <p:cNvSpPr>
                <a:spLocks noEditPoints="1"/>
              </p:cNvSpPr>
              <p:nvPr/>
            </p:nvSpPr>
            <p:spPr bwMode="auto">
              <a:xfrm>
                <a:off x="1383" y="3609"/>
                <a:ext cx="225" cy="113"/>
              </a:xfrm>
              <a:custGeom>
                <a:avLst/>
                <a:gdLst>
                  <a:gd name="T0" fmla="*/ 21 w 5179"/>
                  <a:gd name="T1" fmla="*/ 52 h 2601"/>
                  <a:gd name="T2" fmla="*/ 0 w 5179"/>
                  <a:gd name="T3" fmla="*/ 21 h 2601"/>
                  <a:gd name="T4" fmla="*/ 30 w 5179"/>
                  <a:gd name="T5" fmla="*/ 0 h 2601"/>
                  <a:gd name="T6" fmla="*/ 51 w 5179"/>
                  <a:gd name="T7" fmla="*/ 31 h 2601"/>
                  <a:gd name="T8" fmla="*/ 21 w 5179"/>
                  <a:gd name="T9" fmla="*/ 52 h 2601"/>
                  <a:gd name="T10" fmla="*/ 166 w 5179"/>
                  <a:gd name="T11" fmla="*/ 113 h 2601"/>
                  <a:gd name="T12" fmla="*/ 225 w 5179"/>
                  <a:gd name="T13" fmla="*/ 60 h 2601"/>
                  <a:gd name="T14" fmla="*/ 166 w 5179"/>
                  <a:gd name="T15" fmla="*/ 4 h 2601"/>
                  <a:gd name="T16" fmla="*/ 166 w 5179"/>
                  <a:gd name="T17" fmla="*/ 41 h 2601"/>
                  <a:gd name="T18" fmla="*/ 128 w 5179"/>
                  <a:gd name="T19" fmla="*/ 41 h 2601"/>
                  <a:gd name="T20" fmla="*/ 128 w 5179"/>
                  <a:gd name="T21" fmla="*/ 77 h 2601"/>
                  <a:gd name="T22" fmla="*/ 166 w 5179"/>
                  <a:gd name="T23" fmla="*/ 77 h 2601"/>
                  <a:gd name="T24" fmla="*/ 166 w 5179"/>
                  <a:gd name="T25" fmla="*/ 113 h 2601"/>
                  <a:gd name="T26" fmla="*/ 95 w 5179"/>
                  <a:gd name="T27" fmla="*/ 77 h 2601"/>
                  <a:gd name="T28" fmla="*/ 57 w 5179"/>
                  <a:gd name="T29" fmla="*/ 77 h 2601"/>
                  <a:gd name="T30" fmla="*/ 57 w 5179"/>
                  <a:gd name="T31" fmla="*/ 41 h 2601"/>
                  <a:gd name="T32" fmla="*/ 95 w 5179"/>
                  <a:gd name="T33" fmla="*/ 41 h 2601"/>
                  <a:gd name="T34" fmla="*/ 95 w 5179"/>
                  <a:gd name="T35" fmla="*/ 77 h 260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179"/>
                  <a:gd name="T55" fmla="*/ 0 h 2601"/>
                  <a:gd name="T56" fmla="*/ 5179 w 5179"/>
                  <a:gd name="T57" fmla="*/ 2601 h 260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179" h="2601">
                    <a:moveTo>
                      <a:pt x="487" y="1187"/>
                    </a:moveTo>
                    <a:lnTo>
                      <a:pt x="0" y="472"/>
                    </a:lnTo>
                    <a:lnTo>
                      <a:pt x="692" y="0"/>
                    </a:lnTo>
                    <a:lnTo>
                      <a:pt x="1179" y="714"/>
                    </a:lnTo>
                    <a:lnTo>
                      <a:pt x="487" y="1187"/>
                    </a:lnTo>
                    <a:close/>
                    <a:moveTo>
                      <a:pt x="3811" y="2601"/>
                    </a:moveTo>
                    <a:lnTo>
                      <a:pt x="5179" y="1391"/>
                    </a:lnTo>
                    <a:lnTo>
                      <a:pt x="3813" y="86"/>
                    </a:lnTo>
                    <a:lnTo>
                      <a:pt x="3813" y="933"/>
                    </a:lnTo>
                    <a:lnTo>
                      <a:pt x="2942" y="933"/>
                    </a:lnTo>
                    <a:lnTo>
                      <a:pt x="2942" y="1771"/>
                    </a:lnTo>
                    <a:lnTo>
                      <a:pt x="3811" y="1771"/>
                    </a:lnTo>
                    <a:lnTo>
                      <a:pt x="3811" y="2601"/>
                    </a:lnTo>
                    <a:close/>
                    <a:moveTo>
                      <a:pt x="2187" y="1771"/>
                    </a:moveTo>
                    <a:lnTo>
                      <a:pt x="1323" y="1771"/>
                    </a:lnTo>
                    <a:lnTo>
                      <a:pt x="1323" y="933"/>
                    </a:lnTo>
                    <a:lnTo>
                      <a:pt x="2187" y="933"/>
                    </a:lnTo>
                    <a:lnTo>
                      <a:pt x="2187" y="17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" name="Freeform 222"/>
              <p:cNvSpPr>
                <a:spLocks noEditPoints="1"/>
              </p:cNvSpPr>
              <p:nvPr/>
            </p:nvSpPr>
            <p:spPr bwMode="auto">
              <a:xfrm>
                <a:off x="1080" y="3609"/>
                <a:ext cx="225" cy="113"/>
              </a:xfrm>
              <a:custGeom>
                <a:avLst/>
                <a:gdLst>
                  <a:gd name="T0" fmla="*/ 59 w 5179"/>
                  <a:gd name="T1" fmla="*/ 113 h 2601"/>
                  <a:gd name="T2" fmla="*/ 0 w 5179"/>
                  <a:gd name="T3" fmla="*/ 60 h 2601"/>
                  <a:gd name="T4" fmla="*/ 59 w 5179"/>
                  <a:gd name="T5" fmla="*/ 4 h 2601"/>
                  <a:gd name="T6" fmla="*/ 59 w 5179"/>
                  <a:gd name="T7" fmla="*/ 41 h 2601"/>
                  <a:gd name="T8" fmla="*/ 97 w 5179"/>
                  <a:gd name="T9" fmla="*/ 41 h 2601"/>
                  <a:gd name="T10" fmla="*/ 97 w 5179"/>
                  <a:gd name="T11" fmla="*/ 77 h 2601"/>
                  <a:gd name="T12" fmla="*/ 59 w 5179"/>
                  <a:gd name="T13" fmla="*/ 77 h 2601"/>
                  <a:gd name="T14" fmla="*/ 59 w 5179"/>
                  <a:gd name="T15" fmla="*/ 113 h 2601"/>
                  <a:gd name="T16" fmla="*/ 204 w 5179"/>
                  <a:gd name="T17" fmla="*/ 52 h 2601"/>
                  <a:gd name="T18" fmla="*/ 225 w 5179"/>
                  <a:gd name="T19" fmla="*/ 21 h 2601"/>
                  <a:gd name="T20" fmla="*/ 195 w 5179"/>
                  <a:gd name="T21" fmla="*/ 0 h 2601"/>
                  <a:gd name="T22" fmla="*/ 174 w 5179"/>
                  <a:gd name="T23" fmla="*/ 31 h 2601"/>
                  <a:gd name="T24" fmla="*/ 204 w 5179"/>
                  <a:gd name="T25" fmla="*/ 52 h 2601"/>
                  <a:gd name="T26" fmla="*/ 130 w 5179"/>
                  <a:gd name="T27" fmla="*/ 77 h 2601"/>
                  <a:gd name="T28" fmla="*/ 168 w 5179"/>
                  <a:gd name="T29" fmla="*/ 77 h 2601"/>
                  <a:gd name="T30" fmla="*/ 168 w 5179"/>
                  <a:gd name="T31" fmla="*/ 41 h 2601"/>
                  <a:gd name="T32" fmla="*/ 130 w 5179"/>
                  <a:gd name="T33" fmla="*/ 41 h 2601"/>
                  <a:gd name="T34" fmla="*/ 130 w 5179"/>
                  <a:gd name="T35" fmla="*/ 77 h 260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179"/>
                  <a:gd name="T55" fmla="*/ 0 h 2601"/>
                  <a:gd name="T56" fmla="*/ 5179 w 5179"/>
                  <a:gd name="T57" fmla="*/ 2601 h 260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179" h="2601">
                    <a:moveTo>
                      <a:pt x="1368" y="2601"/>
                    </a:moveTo>
                    <a:lnTo>
                      <a:pt x="0" y="1391"/>
                    </a:lnTo>
                    <a:lnTo>
                      <a:pt x="1366" y="86"/>
                    </a:lnTo>
                    <a:lnTo>
                      <a:pt x="1366" y="933"/>
                    </a:lnTo>
                    <a:lnTo>
                      <a:pt x="2237" y="933"/>
                    </a:lnTo>
                    <a:lnTo>
                      <a:pt x="2237" y="1771"/>
                    </a:lnTo>
                    <a:lnTo>
                      <a:pt x="1368" y="1771"/>
                    </a:lnTo>
                    <a:lnTo>
                      <a:pt x="1368" y="2601"/>
                    </a:lnTo>
                    <a:close/>
                    <a:moveTo>
                      <a:pt x="4692" y="1187"/>
                    </a:moveTo>
                    <a:lnTo>
                      <a:pt x="5179" y="472"/>
                    </a:lnTo>
                    <a:lnTo>
                      <a:pt x="4487" y="0"/>
                    </a:lnTo>
                    <a:lnTo>
                      <a:pt x="4000" y="714"/>
                    </a:lnTo>
                    <a:lnTo>
                      <a:pt x="4692" y="1187"/>
                    </a:lnTo>
                    <a:close/>
                    <a:moveTo>
                      <a:pt x="2992" y="1771"/>
                    </a:moveTo>
                    <a:lnTo>
                      <a:pt x="3856" y="1771"/>
                    </a:lnTo>
                    <a:lnTo>
                      <a:pt x="3856" y="933"/>
                    </a:lnTo>
                    <a:lnTo>
                      <a:pt x="2992" y="933"/>
                    </a:lnTo>
                    <a:lnTo>
                      <a:pt x="2992" y="17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Freeform 223"/>
              <p:cNvSpPr>
                <a:spLocks noEditPoints="1"/>
              </p:cNvSpPr>
              <p:nvPr/>
            </p:nvSpPr>
            <p:spPr bwMode="auto">
              <a:xfrm>
                <a:off x="1080" y="3315"/>
                <a:ext cx="225" cy="113"/>
              </a:xfrm>
              <a:custGeom>
                <a:avLst/>
                <a:gdLst>
                  <a:gd name="T0" fmla="*/ 130 w 5179"/>
                  <a:gd name="T1" fmla="*/ 36 h 2601"/>
                  <a:gd name="T2" fmla="*/ 168 w 5179"/>
                  <a:gd name="T3" fmla="*/ 36 h 2601"/>
                  <a:gd name="T4" fmla="*/ 168 w 5179"/>
                  <a:gd name="T5" fmla="*/ 72 h 2601"/>
                  <a:gd name="T6" fmla="*/ 130 w 5179"/>
                  <a:gd name="T7" fmla="*/ 72 h 2601"/>
                  <a:gd name="T8" fmla="*/ 130 w 5179"/>
                  <a:gd name="T9" fmla="*/ 36 h 2601"/>
                  <a:gd name="T10" fmla="*/ 204 w 5179"/>
                  <a:gd name="T11" fmla="*/ 61 h 2601"/>
                  <a:gd name="T12" fmla="*/ 225 w 5179"/>
                  <a:gd name="T13" fmla="*/ 92 h 2601"/>
                  <a:gd name="T14" fmla="*/ 195 w 5179"/>
                  <a:gd name="T15" fmla="*/ 113 h 2601"/>
                  <a:gd name="T16" fmla="*/ 174 w 5179"/>
                  <a:gd name="T17" fmla="*/ 82 h 2601"/>
                  <a:gd name="T18" fmla="*/ 204 w 5179"/>
                  <a:gd name="T19" fmla="*/ 61 h 2601"/>
                  <a:gd name="T20" fmla="*/ 59 w 5179"/>
                  <a:gd name="T21" fmla="*/ 0 h 2601"/>
                  <a:gd name="T22" fmla="*/ 0 w 5179"/>
                  <a:gd name="T23" fmla="*/ 53 h 2601"/>
                  <a:gd name="T24" fmla="*/ 59 w 5179"/>
                  <a:gd name="T25" fmla="*/ 109 h 2601"/>
                  <a:gd name="T26" fmla="*/ 59 w 5179"/>
                  <a:gd name="T27" fmla="*/ 72 h 2601"/>
                  <a:gd name="T28" fmla="*/ 97 w 5179"/>
                  <a:gd name="T29" fmla="*/ 72 h 2601"/>
                  <a:gd name="T30" fmla="*/ 97 w 5179"/>
                  <a:gd name="T31" fmla="*/ 36 h 2601"/>
                  <a:gd name="T32" fmla="*/ 59 w 5179"/>
                  <a:gd name="T33" fmla="*/ 36 h 2601"/>
                  <a:gd name="T34" fmla="*/ 59 w 5179"/>
                  <a:gd name="T35" fmla="*/ 0 h 260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179"/>
                  <a:gd name="T55" fmla="*/ 0 h 2601"/>
                  <a:gd name="T56" fmla="*/ 5179 w 5179"/>
                  <a:gd name="T57" fmla="*/ 2601 h 260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179" h="2601">
                    <a:moveTo>
                      <a:pt x="2992" y="830"/>
                    </a:moveTo>
                    <a:lnTo>
                      <a:pt x="3856" y="830"/>
                    </a:lnTo>
                    <a:lnTo>
                      <a:pt x="3856" y="1668"/>
                    </a:lnTo>
                    <a:lnTo>
                      <a:pt x="2992" y="1668"/>
                    </a:lnTo>
                    <a:lnTo>
                      <a:pt x="2992" y="830"/>
                    </a:lnTo>
                    <a:close/>
                    <a:moveTo>
                      <a:pt x="4692" y="1415"/>
                    </a:moveTo>
                    <a:lnTo>
                      <a:pt x="5179" y="2129"/>
                    </a:lnTo>
                    <a:lnTo>
                      <a:pt x="4487" y="2601"/>
                    </a:lnTo>
                    <a:lnTo>
                      <a:pt x="4000" y="1887"/>
                    </a:lnTo>
                    <a:lnTo>
                      <a:pt x="4692" y="1415"/>
                    </a:lnTo>
                    <a:close/>
                    <a:moveTo>
                      <a:pt x="1368" y="0"/>
                    </a:moveTo>
                    <a:lnTo>
                      <a:pt x="0" y="1211"/>
                    </a:lnTo>
                    <a:lnTo>
                      <a:pt x="1366" y="2517"/>
                    </a:lnTo>
                    <a:lnTo>
                      <a:pt x="1366" y="1668"/>
                    </a:lnTo>
                    <a:lnTo>
                      <a:pt x="2237" y="1668"/>
                    </a:lnTo>
                    <a:lnTo>
                      <a:pt x="2237" y="830"/>
                    </a:lnTo>
                    <a:lnTo>
                      <a:pt x="1368" y="830"/>
                    </a:lnTo>
                    <a:lnTo>
                      <a:pt x="136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3" name="Rectangle 224"/>
              <p:cNvSpPr>
                <a:spLocks noChangeArrowheads="1"/>
              </p:cNvSpPr>
              <p:nvPr/>
            </p:nvSpPr>
            <p:spPr bwMode="auto">
              <a:xfrm>
                <a:off x="1309" y="3435"/>
                <a:ext cx="61" cy="17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 sz="120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6" name="TextBox 229"/>
            <p:cNvSpPr txBox="1"/>
            <p:nvPr/>
          </p:nvSpPr>
          <p:spPr>
            <a:xfrm>
              <a:off x="6196671" y="2430906"/>
              <a:ext cx="601205" cy="449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latin typeface="Arial" pitchFamily="34" charset="0"/>
                  <a:cs typeface="Arial" pitchFamily="34" charset="0"/>
                </a:rPr>
                <a:t>P</a:t>
              </a:r>
              <a:r>
                <a:rPr lang="en-US" altLang="zh-CN" sz="1000" dirty="0" smtClean="0">
                  <a:latin typeface="Arial" pitchFamily="34" charset="0"/>
                  <a:cs typeface="Arial" pitchFamily="34" charset="0"/>
                </a:rPr>
                <a:t>-GW</a:t>
              </a:r>
              <a:endParaRPr lang="zh-CN" altLang="en-US" sz="1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TextBox 101"/>
            <p:cNvSpPr txBox="1">
              <a:spLocks noChangeArrowheads="1"/>
            </p:cNvSpPr>
            <p:nvPr/>
          </p:nvSpPr>
          <p:spPr bwMode="auto">
            <a:xfrm>
              <a:off x="6179887" y="896253"/>
              <a:ext cx="745011" cy="429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0229" tIns="40114" rIns="80229" bIns="40114">
              <a:spAutoFit/>
            </a:bodyPr>
            <a:lstStyle/>
            <a:p>
              <a:pPr algn="ctr"/>
              <a:r>
                <a:rPr lang="en-US" altLang="zh-CN" sz="1000" b="1" dirty="0">
                  <a:solidFill>
                    <a:srgbClr val="000000"/>
                  </a:solidFill>
                  <a:latin typeface="Arial" pitchFamily="34" charset="0"/>
                  <a:ea typeface="微软雅黑" panose="020B0503020204020204" pitchFamily="34" charset="-122"/>
                  <a:cs typeface="Arial" pitchFamily="34" charset="0"/>
                </a:rPr>
                <a:t>EPC</a:t>
              </a:r>
              <a:endParaRPr lang="zh-CN" altLang="en-US" sz="1000" b="1" dirty="0">
                <a:solidFill>
                  <a:srgbClr val="000000"/>
                </a:solidFill>
                <a:latin typeface="Arial" pitchFamily="34" charset="0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pic>
          <p:nvPicPr>
            <p:cNvPr id="18" name="Picture 2" descr="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271437">
              <a:off x="7495197" y="1392036"/>
              <a:ext cx="1199725" cy="1105515"/>
            </a:xfrm>
            <a:prstGeom prst="rect">
              <a:avLst/>
            </a:prstGeom>
            <a:noFill/>
            <a:ln w="38100" algn="ctr">
              <a:noFill/>
              <a:prstDash val="dash"/>
              <a:miter lim="800000"/>
              <a:headEnd/>
              <a:tailEnd/>
            </a:ln>
          </p:spPr>
        </p:pic>
        <p:pic>
          <p:nvPicPr>
            <p:cNvPr id="19" name="图片 18" descr="01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7689226" y="1513979"/>
              <a:ext cx="718723" cy="877702"/>
            </a:xfrm>
            <a:prstGeom prst="rect">
              <a:avLst/>
            </a:prstGeom>
          </p:spPr>
        </p:pic>
        <p:cxnSp>
          <p:nvCxnSpPr>
            <p:cNvPr id="20" name="直接连接符 17"/>
            <p:cNvCxnSpPr>
              <a:stCxn id="10" idx="3"/>
            </p:cNvCxnSpPr>
            <p:nvPr/>
          </p:nvCxnSpPr>
          <p:spPr>
            <a:xfrm>
              <a:off x="7308304" y="2007558"/>
              <a:ext cx="380922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15"/>
            <p:cNvSpPr>
              <a:spLocks noChangeArrowheads="1"/>
            </p:cNvSpPr>
            <p:nvPr/>
          </p:nvSpPr>
          <p:spPr bwMode="auto">
            <a:xfrm>
              <a:off x="1636384" y="1526590"/>
              <a:ext cx="1121068" cy="943986"/>
            </a:xfrm>
            <a:prstGeom prst="ellips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TextBox 75"/>
            <p:cNvSpPr txBox="1">
              <a:spLocks noChangeArrowheads="1"/>
            </p:cNvSpPr>
            <p:nvPr/>
          </p:nvSpPr>
          <p:spPr bwMode="auto">
            <a:xfrm>
              <a:off x="1814421" y="1763900"/>
              <a:ext cx="589579" cy="710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80229" tIns="40114" rIns="80229" bIns="40114">
              <a:spAutoFit/>
            </a:bodyPr>
            <a:lstStyle/>
            <a:p>
              <a:r>
                <a:rPr lang="en-US" altLang="zh-CN" sz="1000" dirty="0" smtClean="0">
                  <a:solidFill>
                    <a:srgbClr val="000000"/>
                  </a:solidFill>
                  <a:latin typeface="Arial" pitchFamily="34" charset="0"/>
                  <a:ea typeface="微软雅黑" panose="020B0503020204020204" pitchFamily="34" charset="-122"/>
                  <a:cs typeface="Arial" pitchFamily="34" charset="0"/>
                </a:rPr>
                <a:t>Access </a:t>
              </a:r>
            </a:p>
            <a:p>
              <a:r>
                <a:rPr lang="en-US" altLang="zh-CN" sz="1000" dirty="0" smtClean="0">
                  <a:solidFill>
                    <a:srgbClr val="000000"/>
                  </a:solidFill>
                  <a:latin typeface="Arial" pitchFamily="34" charset="0"/>
                  <a:ea typeface="微软雅黑" panose="020B0503020204020204" pitchFamily="34" charset="-122"/>
                  <a:cs typeface="Arial" pitchFamily="34" charset="0"/>
                </a:rPr>
                <a:t>Ring</a:t>
              </a:r>
              <a:endParaRPr lang="zh-CN" altLang="en-US" sz="1000" dirty="0">
                <a:solidFill>
                  <a:srgbClr val="000000"/>
                </a:solidFill>
                <a:latin typeface="Arial" pitchFamily="34" charset="0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23" name="椭圆 15"/>
            <p:cNvSpPr>
              <a:spLocks noChangeArrowheads="1"/>
            </p:cNvSpPr>
            <p:nvPr/>
          </p:nvSpPr>
          <p:spPr bwMode="auto">
            <a:xfrm>
              <a:off x="4130910" y="1575679"/>
              <a:ext cx="1188629" cy="917217"/>
            </a:xfrm>
            <a:prstGeom prst="ellips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TextBox 75"/>
            <p:cNvSpPr txBox="1">
              <a:spLocks noChangeArrowheads="1"/>
            </p:cNvSpPr>
            <p:nvPr/>
          </p:nvSpPr>
          <p:spPr bwMode="auto">
            <a:xfrm>
              <a:off x="4421453" y="1871622"/>
              <a:ext cx="798619" cy="429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0229" tIns="40114" rIns="80229" bIns="40114">
              <a:spAutoFit/>
            </a:bodyPr>
            <a:lstStyle/>
            <a:p>
              <a:r>
                <a:rPr lang="en-US" altLang="zh-CN" sz="1000" dirty="0" smtClean="0">
                  <a:solidFill>
                    <a:srgbClr val="000000"/>
                  </a:solidFill>
                  <a:latin typeface="Arial" pitchFamily="34" charset="0"/>
                  <a:ea typeface="微软雅黑" panose="020B0503020204020204" pitchFamily="34" charset="-122"/>
                  <a:cs typeface="Arial" pitchFamily="34" charset="0"/>
                </a:rPr>
                <a:t>Core</a:t>
              </a:r>
              <a:endParaRPr lang="zh-CN" altLang="en-US" sz="1000" dirty="0">
                <a:solidFill>
                  <a:srgbClr val="000000"/>
                </a:solidFill>
                <a:latin typeface="Arial" pitchFamily="34" charset="0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25" name="椭圆 15"/>
            <p:cNvSpPr>
              <a:spLocks noChangeArrowheads="1"/>
            </p:cNvSpPr>
            <p:nvPr/>
          </p:nvSpPr>
          <p:spPr bwMode="auto">
            <a:xfrm>
              <a:off x="2757450" y="1536486"/>
              <a:ext cx="1373459" cy="943986"/>
            </a:xfrm>
            <a:prstGeom prst="ellips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grayscl/>
            </a:blip>
            <a:srcRect/>
            <a:stretch>
              <a:fillRect/>
            </a:stretch>
          </p:blipFill>
          <p:spPr bwMode="auto">
            <a:xfrm>
              <a:off x="2566892" y="2090824"/>
              <a:ext cx="262979" cy="325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7" cstate="print">
              <a:grayscl/>
            </a:blip>
            <a:srcRect/>
            <a:stretch>
              <a:fillRect/>
            </a:stretch>
          </p:blipFill>
          <p:spPr bwMode="auto">
            <a:xfrm>
              <a:off x="2568247" y="1641343"/>
              <a:ext cx="275561" cy="3407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929984" y="1594310"/>
              <a:ext cx="310502" cy="3506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931340" y="2059427"/>
              <a:ext cx="310502" cy="3506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128334" y="1796476"/>
              <a:ext cx="310502" cy="3506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" name="圆角矩形 30"/>
            <p:cNvSpPr/>
            <p:nvPr/>
          </p:nvSpPr>
          <p:spPr bwMode="auto">
            <a:xfrm>
              <a:off x="5763803" y="1506783"/>
              <a:ext cx="245732" cy="266337"/>
            </a:xfrm>
            <a:prstGeom prst="roundRect">
              <a:avLst/>
            </a:prstGeom>
            <a:solidFill>
              <a:schemeClr val="accent4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perspectiveFront"/>
              <a:lightRig rig="threePt" dir="t"/>
            </a:scene3d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None/>
                <a:tabLst/>
              </a:pPr>
              <a:r>
                <a:rPr kumimoji="0" lang="en-US" altLang="zh-CN" sz="105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SimSun" pitchFamily="2" charset="-122"/>
                  <a:cs typeface="Arial" pitchFamily="34" charset="0"/>
                </a:rPr>
                <a:t>LIG</a:t>
              </a:r>
              <a:endParaRPr kumimoji="0" lang="zh-CN" altLang="en-US" sz="105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endParaRPr>
            </a:p>
          </p:txBody>
        </p:sp>
        <p:pic>
          <p:nvPicPr>
            <p:cNvPr id="32" name="Picture 682" descr="图片11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866138" y="1984919"/>
              <a:ext cx="226142" cy="465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" name="Picture 372" descr="图片40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531142" y="1350678"/>
              <a:ext cx="229577" cy="466971"/>
            </a:xfrm>
            <a:prstGeom prst="rect">
              <a:avLst/>
            </a:prstGeom>
            <a:noFill/>
          </p:spPr>
        </p:pic>
        <p:sp>
          <p:nvSpPr>
            <p:cNvPr id="34" name="TextBox 229"/>
            <p:cNvSpPr txBox="1"/>
            <p:nvPr/>
          </p:nvSpPr>
          <p:spPr>
            <a:xfrm>
              <a:off x="6707099" y="2430906"/>
              <a:ext cx="601205" cy="449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latin typeface="Arial" pitchFamily="34" charset="0"/>
                  <a:cs typeface="Arial" pitchFamily="34" charset="0"/>
                </a:rPr>
                <a:t>PCRF</a:t>
              </a:r>
              <a:endParaRPr lang="zh-CN" altLang="en-US" sz="1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TextBox 304"/>
            <p:cNvSpPr txBox="1"/>
            <p:nvPr/>
          </p:nvSpPr>
          <p:spPr>
            <a:xfrm>
              <a:off x="6374245" y="1643723"/>
              <a:ext cx="565226" cy="449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latin typeface="Arial" pitchFamily="34" charset="0"/>
                  <a:cs typeface="Arial" pitchFamily="34" charset="0"/>
                </a:rPr>
                <a:t>OCS</a:t>
              </a:r>
              <a:endParaRPr lang="zh-CN" altLang="en-US" sz="1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749141" y="3068960"/>
              <a:ext cx="1246795" cy="354465"/>
            </a:xfrm>
            <a:prstGeom prst="rect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R="0" indent="0"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None/>
                <a:tabLst/>
              </a:pPr>
              <a:r>
                <a:rPr lang="zh-CN" altLang="zh-CN" sz="1400" b="1" dirty="0">
                  <a:solidFill>
                    <a:srgbClr val="000000"/>
                  </a:solidFill>
                  <a:latin typeface="Arial" pitchFamily="34" charset="0"/>
                  <a:ea typeface="微软雅黑" panose="020B0503020204020204" pitchFamily="34" charset="-122"/>
                  <a:cs typeface="Arial" pitchFamily="34" charset="0"/>
                </a:rPr>
                <a:t>E</a:t>
              </a:r>
              <a:r>
                <a:rPr lang="en-US" altLang="zh-CN" sz="1400" b="1" dirty="0" err="1" smtClean="0">
                  <a:solidFill>
                    <a:srgbClr val="000000"/>
                  </a:solidFill>
                  <a:latin typeface="Arial" pitchFamily="34" charset="0"/>
                  <a:ea typeface="微软雅黑" panose="020B0503020204020204" pitchFamily="34" charset="-122"/>
                  <a:cs typeface="Arial" pitchFamily="34" charset="0"/>
                </a:rPr>
                <a:t>dge</a:t>
              </a:r>
              <a:r>
                <a:rPr lang="en-US" altLang="zh-CN" sz="1400" b="1" dirty="0" smtClean="0">
                  <a:solidFill>
                    <a:srgbClr val="000000"/>
                  </a:solidFill>
                  <a:latin typeface="Arial" pitchFamily="34" charset="0"/>
                  <a:ea typeface="微软雅黑" panose="020B0503020204020204" pitchFamily="34" charset="-122"/>
                  <a:cs typeface="Arial" pitchFamily="34" charset="0"/>
                </a:rPr>
                <a:t> Cache</a:t>
              </a:r>
              <a:endParaRPr lang="zh-CN" altLang="en-US" sz="1400" b="1" dirty="0" smtClean="0">
                <a:solidFill>
                  <a:srgbClr val="000000"/>
                </a:solidFill>
                <a:latin typeface="Arial" pitchFamily="34" charset="0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37" name="闪电形 36"/>
            <p:cNvSpPr/>
            <p:nvPr/>
          </p:nvSpPr>
          <p:spPr>
            <a:xfrm rot="3467756">
              <a:off x="580142" y="1687619"/>
              <a:ext cx="434897" cy="728410"/>
            </a:xfrm>
            <a:prstGeom prst="lightningBol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38" name="Picture 407" descr="fuwuqi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56919" y="2902726"/>
              <a:ext cx="321544" cy="520699"/>
            </a:xfrm>
            <a:prstGeom prst="rect">
              <a:avLst/>
            </a:prstGeom>
            <a:noFill/>
          </p:spPr>
        </p:pic>
        <p:sp>
          <p:nvSpPr>
            <p:cNvPr id="39" name="任意多边形 74"/>
            <p:cNvSpPr/>
            <p:nvPr/>
          </p:nvSpPr>
          <p:spPr>
            <a:xfrm>
              <a:off x="1427033" y="1962615"/>
              <a:ext cx="950101" cy="1148575"/>
            </a:xfrm>
            <a:custGeom>
              <a:avLst/>
              <a:gdLst>
                <a:gd name="connsiteX0" fmla="*/ 0 w 1338147"/>
                <a:gd name="connsiteY0" fmla="*/ 0 h 1148575"/>
                <a:gd name="connsiteX1" fmla="*/ 524108 w 1338147"/>
                <a:gd name="connsiteY1" fmla="*/ 914400 h 1148575"/>
                <a:gd name="connsiteX2" fmla="*/ 1338147 w 1338147"/>
                <a:gd name="connsiteY2" fmla="*/ 1148575 h 114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8147" h="1148575">
                  <a:moveTo>
                    <a:pt x="0" y="0"/>
                  </a:moveTo>
                  <a:cubicBezTo>
                    <a:pt x="150542" y="361485"/>
                    <a:pt x="301084" y="722971"/>
                    <a:pt x="524108" y="914400"/>
                  </a:cubicBezTo>
                  <a:cubicBezTo>
                    <a:pt x="747132" y="1105829"/>
                    <a:pt x="1180171" y="1109546"/>
                    <a:pt x="1338147" y="1148575"/>
                  </a:cubicBezTo>
                </a:path>
              </a:pathLst>
            </a:cu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TextBox 101"/>
            <p:cNvSpPr txBox="1">
              <a:spLocks noChangeArrowheads="1"/>
            </p:cNvSpPr>
            <p:nvPr/>
          </p:nvSpPr>
          <p:spPr bwMode="auto">
            <a:xfrm>
              <a:off x="514718" y="2851751"/>
              <a:ext cx="364363" cy="429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0229" tIns="40114" rIns="80229" bIns="40114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000000"/>
                  </a:solidFill>
                  <a:latin typeface="Arial" pitchFamily="34" charset="0"/>
                  <a:ea typeface="微软雅黑" panose="020B0503020204020204" pitchFamily="34" charset="-122"/>
                  <a:cs typeface="Arial" pitchFamily="34" charset="0"/>
                </a:rPr>
                <a:t>UE</a:t>
              </a:r>
              <a:endParaRPr lang="zh-CN" altLang="en-US" sz="1000" b="1" dirty="0">
                <a:solidFill>
                  <a:srgbClr val="000000"/>
                </a:solidFill>
                <a:latin typeface="Arial" pitchFamily="34" charset="0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234604" y="759948"/>
              <a:ext cx="8415592" cy="2917861"/>
            </a:xfrm>
            <a:prstGeom prst="roundRect">
              <a:avLst/>
            </a:prstGeom>
            <a:noFill/>
            <a:ln w="19050"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TextBox 75"/>
            <p:cNvSpPr txBox="1">
              <a:spLocks noChangeArrowheads="1"/>
            </p:cNvSpPr>
            <p:nvPr/>
          </p:nvSpPr>
          <p:spPr bwMode="auto">
            <a:xfrm>
              <a:off x="2945708" y="1763900"/>
              <a:ext cx="874725" cy="710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80229" tIns="40114" rIns="80229" bIns="40114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rgbClr val="000000"/>
                  </a:solidFill>
                  <a:latin typeface="Arial" pitchFamily="34" charset="0"/>
                  <a:ea typeface="微软雅黑" panose="020B0503020204020204" pitchFamily="34" charset="-122"/>
                  <a:cs typeface="Arial" pitchFamily="34" charset="0"/>
                </a:rPr>
                <a:t>Aggregation</a:t>
              </a:r>
            </a:p>
            <a:p>
              <a:pPr algn="ctr"/>
              <a:r>
                <a:rPr lang="en-US" altLang="zh-CN" sz="1000" dirty="0" smtClean="0">
                  <a:solidFill>
                    <a:srgbClr val="000000"/>
                  </a:solidFill>
                  <a:latin typeface="Arial" pitchFamily="34" charset="0"/>
                  <a:ea typeface="微软雅黑" panose="020B0503020204020204" pitchFamily="34" charset="-122"/>
                  <a:cs typeface="Arial" pitchFamily="34" charset="0"/>
                </a:rPr>
                <a:t>Ring</a:t>
              </a:r>
              <a:endParaRPr lang="zh-CN" altLang="en-US" sz="1000" dirty="0">
                <a:solidFill>
                  <a:srgbClr val="000000"/>
                </a:solidFill>
                <a:latin typeface="Arial" pitchFamily="34" charset="0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sp>
        <p:nvSpPr>
          <p:cNvPr id="74" name="TextBox 249"/>
          <p:cNvSpPr txBox="1"/>
          <p:nvPr/>
        </p:nvSpPr>
        <p:spPr>
          <a:xfrm>
            <a:off x="1202502" y="4056702"/>
            <a:ext cx="264066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altLang="zh-CN" sz="1200" dirty="0" smtClean="0">
                <a:solidFill>
                  <a:srgbClr val="000000"/>
                </a:solidFill>
              </a:rPr>
              <a:t>Reduce end-to-end latency, improve user experience </a:t>
            </a:r>
          </a:p>
          <a:p>
            <a:pPr marL="285750" indent="-285750">
              <a:buFont typeface="Arial"/>
              <a:buChar char="•"/>
            </a:pPr>
            <a:r>
              <a:rPr lang="en-US" altLang="zh-CN" sz="1200" dirty="0" smtClean="0">
                <a:solidFill>
                  <a:srgbClr val="000000"/>
                </a:solidFill>
              </a:rPr>
              <a:t> Ease high load in the backhaul and core network</a:t>
            </a:r>
          </a:p>
        </p:txBody>
      </p:sp>
      <p:sp>
        <p:nvSpPr>
          <p:cNvPr id="75" name="矩形 74"/>
          <p:cNvSpPr/>
          <p:nvPr/>
        </p:nvSpPr>
        <p:spPr>
          <a:xfrm>
            <a:off x="1179692" y="3554546"/>
            <a:ext cx="2658945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Benefits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265079" y="3561981"/>
            <a:ext cx="2416565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Open issues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073391" y="3558264"/>
            <a:ext cx="2757211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Potential solutions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249"/>
          <p:cNvSpPr txBox="1"/>
          <p:nvPr/>
        </p:nvSpPr>
        <p:spPr>
          <a:xfrm>
            <a:off x="4265079" y="4075289"/>
            <a:ext cx="2420299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altLang="zh-CN" sz="1200" dirty="0" smtClean="0">
                <a:solidFill>
                  <a:srgbClr val="000000"/>
                </a:solidFill>
              </a:rPr>
              <a:t>Content </a:t>
            </a:r>
            <a:r>
              <a:rPr lang="en-US" altLang="zh-CN" sz="1200" dirty="0">
                <a:solidFill>
                  <a:srgbClr val="000000"/>
                </a:solidFill>
              </a:rPr>
              <a:t>delivery path selection </a:t>
            </a:r>
          </a:p>
          <a:p>
            <a:pPr marL="285750" indent="-285750">
              <a:buFont typeface="Arial"/>
              <a:buChar char="•"/>
            </a:pPr>
            <a:r>
              <a:rPr lang="en-US" altLang="zh-CN" sz="1200" dirty="0">
                <a:solidFill>
                  <a:srgbClr val="000000"/>
                </a:solidFill>
              </a:rPr>
              <a:t> To guarantee service continuity  during mobility</a:t>
            </a:r>
          </a:p>
          <a:p>
            <a:pPr marL="285750" indent="-285750">
              <a:buFont typeface="Arial"/>
              <a:buChar char="•"/>
            </a:pPr>
            <a:r>
              <a:rPr lang="en-US" altLang="zh-CN" sz="1200" dirty="0">
                <a:solidFill>
                  <a:srgbClr val="000000"/>
                </a:solidFill>
              </a:rPr>
              <a:t> Fast cross-vendor deployment</a:t>
            </a:r>
          </a:p>
          <a:p>
            <a:pPr marL="285750" indent="-285750">
              <a:buFont typeface="Arial"/>
              <a:buChar char="•"/>
            </a:pPr>
            <a:r>
              <a:rPr lang="en-US" altLang="zh-CN" sz="1200" dirty="0">
                <a:solidFill>
                  <a:srgbClr val="000000"/>
                </a:solidFill>
              </a:rPr>
              <a:t> Charging </a:t>
            </a:r>
          </a:p>
          <a:p>
            <a:pPr marL="285750" indent="-285750">
              <a:buFont typeface="Arial"/>
              <a:buChar char="•"/>
            </a:pPr>
            <a:r>
              <a:rPr lang="en-US" altLang="zh-CN" sz="1200" dirty="0">
                <a:solidFill>
                  <a:srgbClr val="000000"/>
                </a:solidFill>
              </a:rPr>
              <a:t> Lawful interception</a:t>
            </a:r>
          </a:p>
        </p:txBody>
      </p:sp>
      <p:sp>
        <p:nvSpPr>
          <p:cNvPr id="79" name="TextBox 249"/>
          <p:cNvSpPr txBox="1"/>
          <p:nvPr/>
        </p:nvSpPr>
        <p:spPr>
          <a:xfrm>
            <a:off x="7073391" y="4075290"/>
            <a:ext cx="2771800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altLang="zh-CN" sz="1200" dirty="0">
                <a:solidFill>
                  <a:srgbClr val="000000"/>
                </a:solidFill>
              </a:rPr>
              <a:t>UE assists </a:t>
            </a:r>
            <a:r>
              <a:rPr lang="en-US" altLang="zh-CN" sz="1200" dirty="0" err="1">
                <a:solidFill>
                  <a:srgbClr val="000000"/>
                </a:solidFill>
              </a:rPr>
              <a:t>eNB</a:t>
            </a:r>
            <a:r>
              <a:rPr lang="en-US" altLang="zh-CN" sz="1200" dirty="0">
                <a:solidFill>
                  <a:srgbClr val="000000"/>
                </a:solidFill>
              </a:rPr>
              <a:t> choose the content delivery path rapidly</a:t>
            </a:r>
          </a:p>
          <a:p>
            <a:pPr marL="285750" indent="-285750">
              <a:buFont typeface="Arial"/>
              <a:buChar char="•"/>
            </a:pPr>
            <a:r>
              <a:rPr lang="en-US" altLang="zh-CN" sz="1200" dirty="0">
                <a:solidFill>
                  <a:srgbClr val="000000"/>
                </a:solidFill>
              </a:rPr>
              <a:t> Mobility procedure enhancement</a:t>
            </a:r>
          </a:p>
          <a:p>
            <a:pPr marL="285750" indent="-285750">
              <a:buFont typeface="Arial"/>
              <a:buChar char="•"/>
            </a:pPr>
            <a:r>
              <a:rPr lang="en-US" altLang="zh-CN" sz="1200" dirty="0">
                <a:solidFill>
                  <a:srgbClr val="000000"/>
                </a:solidFill>
              </a:rPr>
              <a:t> </a:t>
            </a:r>
            <a:r>
              <a:rPr lang="zh-CN" altLang="en-US" sz="1200" dirty="0">
                <a:solidFill>
                  <a:srgbClr val="000000"/>
                </a:solidFill>
              </a:rPr>
              <a:t> </a:t>
            </a:r>
            <a:r>
              <a:rPr lang="en-US" altLang="zh-CN" sz="1200" dirty="0">
                <a:solidFill>
                  <a:srgbClr val="000000"/>
                </a:solidFill>
              </a:rPr>
              <a:t>Post-paid by CP or  introduce a new charging node</a:t>
            </a:r>
          </a:p>
          <a:p>
            <a:pPr marL="285750" indent="-285750">
              <a:buFont typeface="Arial"/>
              <a:buChar char="•"/>
            </a:pPr>
            <a:r>
              <a:rPr lang="en-US" altLang="zh-CN" sz="1200" dirty="0">
                <a:solidFill>
                  <a:srgbClr val="000000"/>
                </a:solidFill>
              </a:rPr>
              <a:t> Support local traffic image storage and forwarding</a:t>
            </a:r>
          </a:p>
        </p:txBody>
      </p:sp>
      <p:sp>
        <p:nvSpPr>
          <p:cNvPr id="80" name="TextBox 77"/>
          <p:cNvSpPr txBox="1"/>
          <p:nvPr/>
        </p:nvSpPr>
        <p:spPr>
          <a:xfrm>
            <a:off x="1656891" y="2936619"/>
            <a:ext cx="2164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Standardized or vendor s</a:t>
            </a:r>
          </a:p>
          <a:p>
            <a:r>
              <a:rPr lang="en-US" altLang="zh-CN" sz="1200" dirty="0" err="1" smtClean="0"/>
              <a:t>pecific</a:t>
            </a:r>
            <a:r>
              <a:rPr lang="en-US" altLang="zh-CN" sz="1200" dirty="0" smtClean="0"/>
              <a:t> interface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1154564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eNB</a:t>
            </a:r>
            <a:r>
              <a:rPr lang="zh-CN" altLang="en-US" dirty="0" smtClean="0"/>
              <a:t> </a:t>
            </a:r>
            <a:r>
              <a:rPr lang="en-US" altLang="zh-CN" dirty="0" smtClean="0"/>
              <a:t>caching</a:t>
            </a:r>
            <a:r>
              <a:rPr lang="zh-CN" altLang="en-US" dirty="0" smtClean="0"/>
              <a:t> </a:t>
            </a:r>
            <a:r>
              <a:rPr lang="en-US" altLang="zh-CN" dirty="0" smtClean="0"/>
              <a:t>and</a:t>
            </a:r>
            <a:r>
              <a:rPr lang="zh-CN" altLang="en-US" dirty="0" smtClean="0"/>
              <a:t> </a:t>
            </a:r>
            <a:r>
              <a:rPr lang="en-US" altLang="zh-CN" dirty="0" smtClean="0"/>
              <a:t>local</a:t>
            </a:r>
            <a:r>
              <a:rPr lang="zh-CN" altLang="en-US" dirty="0" smtClean="0"/>
              <a:t> </a:t>
            </a:r>
            <a:r>
              <a:rPr lang="en-US" altLang="zh-CN" dirty="0" smtClean="0"/>
              <a:t>breakout</a:t>
            </a:r>
            <a:r>
              <a:rPr lang="zh-CN" altLang="en-US" dirty="0" smtClean="0"/>
              <a:t> </a:t>
            </a:r>
            <a:r>
              <a:rPr lang="en-US" altLang="zh-CN" dirty="0" smtClean="0"/>
              <a:t>scenarios:</a:t>
            </a:r>
            <a:br>
              <a:rPr lang="en-US" altLang="zh-CN" dirty="0" smtClean="0"/>
            </a:br>
            <a:r>
              <a:rPr lang="en-US" altLang="zh-CN" sz="3200" dirty="0" smtClean="0"/>
              <a:t>Local</a:t>
            </a:r>
            <a:r>
              <a:rPr lang="zh-CN" altLang="en-US" sz="3200" dirty="0" smtClean="0"/>
              <a:t> </a:t>
            </a:r>
            <a:r>
              <a:rPr lang="en-US" altLang="zh-CN" sz="3200" dirty="0" smtClean="0"/>
              <a:t>breakout</a:t>
            </a:r>
            <a:endParaRPr lang="en-US" sz="3200" dirty="0"/>
          </a:p>
        </p:txBody>
      </p:sp>
      <p:grpSp>
        <p:nvGrpSpPr>
          <p:cNvPr id="82" name="组合 35"/>
          <p:cNvGrpSpPr/>
          <p:nvPr/>
        </p:nvGrpSpPr>
        <p:grpSpPr>
          <a:xfrm>
            <a:off x="7251484" y="1051479"/>
            <a:ext cx="2847046" cy="1290965"/>
            <a:chOff x="5619653" y="3071810"/>
            <a:chExt cx="3610942" cy="2736874"/>
          </a:xfrm>
        </p:grpSpPr>
        <p:pic>
          <p:nvPicPr>
            <p:cNvPr id="83" name="Picture 4" descr="C:\Users\eruifan\AppData\Local\Microsoft\Windows\Temporary Internet Files\Content.IE5\754BVHMX\no-hope-Wireless-access-point[1]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5272" y="5063642"/>
              <a:ext cx="367846" cy="437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4" name="Cloud"/>
            <p:cNvSpPr>
              <a:spLocks noChangeAspect="1" noEditPoints="1" noChangeArrowheads="1"/>
            </p:cNvSpPr>
            <p:nvPr/>
          </p:nvSpPr>
          <p:spPr bwMode="auto">
            <a:xfrm>
              <a:off x="6547261" y="3071810"/>
              <a:ext cx="1725228" cy="633046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FFBE7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000" dirty="0" smtClean="0">
                  <a:latin typeface="Arial"/>
                  <a:ea typeface="微软雅黑" pitchFamily="34" charset="-122"/>
                  <a:cs typeface="Arial"/>
                </a:rPr>
                <a:t>EPC</a:t>
              </a:r>
              <a:endParaRPr lang="en-US" sz="1000" dirty="0" smtClean="0">
                <a:latin typeface="Arial"/>
                <a:ea typeface="微软雅黑" pitchFamily="34" charset="-122"/>
                <a:cs typeface="Arial"/>
              </a:endParaRPr>
            </a:p>
          </p:txBody>
        </p:sp>
        <p:pic>
          <p:nvPicPr>
            <p:cNvPr id="85" name="Picture 4" descr="C:\Users\eruifan\AppData\Local\Microsoft\Windows\Temporary Internet Files\Content.IE5\754BVHMX\no-hope-Wireless-access-point[1]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0826" y="4920766"/>
              <a:ext cx="367846" cy="437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6" name="Picture 3" descr="C:\Users\eruifan\Documents\tmp\Picture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0773" y="4194179"/>
              <a:ext cx="644233" cy="357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7" name="Picture 4" descr="C:\Users\eruifan\AppData\Local\Microsoft\Windows\Temporary Internet Files\Content.IE5\1LAQAQH4\server-room[1]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429650" y="3853332"/>
              <a:ext cx="353455" cy="5335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88" name="Straight Connector 25"/>
            <p:cNvCxnSpPr>
              <a:stCxn id="86" idx="3"/>
              <a:endCxn id="87" idx="3"/>
            </p:cNvCxnSpPr>
            <p:nvPr/>
          </p:nvCxnSpPr>
          <p:spPr>
            <a:xfrm flipV="1">
              <a:off x="7575006" y="4120109"/>
              <a:ext cx="854644" cy="2530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27"/>
            <p:cNvCxnSpPr>
              <a:endCxn id="85" idx="0"/>
            </p:cNvCxnSpPr>
            <p:nvPr/>
          </p:nvCxnSpPr>
          <p:spPr>
            <a:xfrm rot="5400000">
              <a:off x="6565757" y="4385327"/>
              <a:ext cx="654431" cy="41644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29"/>
            <p:cNvCxnSpPr>
              <a:stCxn id="86" idx="2"/>
              <a:endCxn id="83" idx="0"/>
            </p:cNvCxnSpPr>
            <p:nvPr/>
          </p:nvCxnSpPr>
          <p:spPr>
            <a:xfrm rot="16200000" flipH="1">
              <a:off x="7320264" y="4484711"/>
              <a:ext cx="511556" cy="64630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3072"/>
            <p:cNvCxnSpPr>
              <a:stCxn id="84" idx="1"/>
              <a:endCxn id="86" idx="0"/>
            </p:cNvCxnSpPr>
            <p:nvPr/>
          </p:nvCxnSpPr>
          <p:spPr>
            <a:xfrm flipH="1">
              <a:off x="7252890" y="3704182"/>
              <a:ext cx="156984" cy="4899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Arrow Connector 3077"/>
            <p:cNvCxnSpPr>
              <a:stCxn id="93" idx="3"/>
              <a:endCxn id="86" idx="1"/>
            </p:cNvCxnSpPr>
            <p:nvPr/>
          </p:nvCxnSpPr>
          <p:spPr>
            <a:xfrm>
              <a:off x="6547262" y="3790240"/>
              <a:ext cx="383512" cy="58289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Rounded Rectangle 3078"/>
            <p:cNvSpPr/>
            <p:nvPr/>
          </p:nvSpPr>
          <p:spPr>
            <a:xfrm>
              <a:off x="5619653" y="3413921"/>
              <a:ext cx="927608" cy="75263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900" b="1" dirty="0" smtClean="0">
                  <a:latin typeface="微软雅黑" pitchFamily="34" charset="-122"/>
                  <a:ea typeface="微软雅黑" pitchFamily="34" charset="-122"/>
                </a:rPr>
                <a:t>Routing Decision</a:t>
              </a:r>
              <a:endParaRPr lang="en-US" sz="9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4" name="Rounded Rectangle 39"/>
            <p:cNvSpPr/>
            <p:nvPr/>
          </p:nvSpPr>
          <p:spPr>
            <a:xfrm>
              <a:off x="8358212" y="3413921"/>
              <a:ext cx="872383" cy="53369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900" b="1" dirty="0" err="1" smtClean="0">
                  <a:latin typeface="微软雅黑" pitchFamily="34" charset="-122"/>
                  <a:ea typeface="微软雅黑" pitchFamily="34" charset="-122"/>
                </a:rPr>
                <a:t>mCDN</a:t>
              </a:r>
              <a:endParaRPr lang="en-US" sz="9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5" name="Freeform 1"/>
            <p:cNvSpPr>
              <a:spLocks noEditPoints="1"/>
            </p:cNvSpPr>
            <p:nvPr/>
          </p:nvSpPr>
          <p:spPr bwMode="auto">
            <a:xfrm>
              <a:off x="6357950" y="5500702"/>
              <a:ext cx="238254" cy="307982"/>
            </a:xfrm>
            <a:custGeom>
              <a:avLst/>
              <a:gdLst>
                <a:gd name="T0" fmla="*/ 2147483647 w 241"/>
                <a:gd name="T1" fmla="*/ 2147483647 h 383"/>
                <a:gd name="T2" fmla="*/ 2147483647 w 241"/>
                <a:gd name="T3" fmla="*/ 2147483647 h 383"/>
                <a:gd name="T4" fmla="*/ 2147483647 w 241"/>
                <a:gd name="T5" fmla="*/ 2147483647 h 383"/>
                <a:gd name="T6" fmla="*/ 2147483647 w 241"/>
                <a:gd name="T7" fmla="*/ 2147483647 h 383"/>
                <a:gd name="T8" fmla="*/ 2147483647 w 241"/>
                <a:gd name="T9" fmla="*/ 2147483647 h 383"/>
                <a:gd name="T10" fmla="*/ 2147483647 w 241"/>
                <a:gd name="T11" fmla="*/ 2147483647 h 383"/>
                <a:gd name="T12" fmla="*/ 2147483647 w 241"/>
                <a:gd name="T13" fmla="*/ 2147483647 h 383"/>
                <a:gd name="T14" fmla="*/ 2147483647 w 241"/>
                <a:gd name="T15" fmla="*/ 2147483647 h 383"/>
                <a:gd name="T16" fmla="*/ 2147483647 w 241"/>
                <a:gd name="T17" fmla="*/ 0 h 383"/>
                <a:gd name="T18" fmla="*/ 2147483647 w 241"/>
                <a:gd name="T19" fmla="*/ 0 h 383"/>
                <a:gd name="T20" fmla="*/ 0 w 241"/>
                <a:gd name="T21" fmla="*/ 2147483647 h 383"/>
                <a:gd name="T22" fmla="*/ 0 w 241"/>
                <a:gd name="T23" fmla="*/ 2147483647 h 383"/>
                <a:gd name="T24" fmla="*/ 2147483647 w 241"/>
                <a:gd name="T25" fmla="*/ 2147483647 h 383"/>
                <a:gd name="T26" fmla="*/ 2147483647 w 241"/>
                <a:gd name="T27" fmla="*/ 2147483647 h 383"/>
                <a:gd name="T28" fmla="*/ 2147483647 w 241"/>
                <a:gd name="T29" fmla="*/ 2147483647 h 383"/>
                <a:gd name="T30" fmla="*/ 2147483647 w 241"/>
                <a:gd name="T31" fmla="*/ 2147483647 h 383"/>
                <a:gd name="T32" fmla="*/ 2147483647 w 241"/>
                <a:gd name="T33" fmla="*/ 2147483647 h 383"/>
                <a:gd name="T34" fmla="*/ 2147483647 w 241"/>
                <a:gd name="T35" fmla="*/ 2147483647 h 383"/>
                <a:gd name="T36" fmla="*/ 2147483647 w 241"/>
                <a:gd name="T37" fmla="*/ 2147483647 h 383"/>
                <a:gd name="T38" fmla="*/ 2147483647 w 241"/>
                <a:gd name="T39" fmla="*/ 2147483647 h 383"/>
                <a:gd name="T40" fmla="*/ 2147483647 w 241"/>
                <a:gd name="T41" fmla="*/ 2147483647 h 383"/>
                <a:gd name="T42" fmla="*/ 2147483647 w 241"/>
                <a:gd name="T43" fmla="*/ 2147483647 h 383"/>
                <a:gd name="T44" fmla="*/ 2147483647 w 241"/>
                <a:gd name="T45" fmla="*/ 2147483647 h 383"/>
                <a:gd name="T46" fmla="*/ 2147483647 w 241"/>
                <a:gd name="T47" fmla="*/ 2147483647 h 383"/>
                <a:gd name="T48" fmla="*/ 2147483647 w 241"/>
                <a:gd name="T49" fmla="*/ 2147483647 h 383"/>
                <a:gd name="T50" fmla="*/ 2147483647 w 241"/>
                <a:gd name="T51" fmla="*/ 2147483647 h 383"/>
                <a:gd name="T52" fmla="*/ 2147483647 w 241"/>
                <a:gd name="T53" fmla="*/ 2147483647 h 383"/>
                <a:gd name="T54" fmla="*/ 2147483647 w 241"/>
                <a:gd name="T55" fmla="*/ 2147483647 h 383"/>
                <a:gd name="T56" fmla="*/ 2147483647 w 241"/>
                <a:gd name="T57" fmla="*/ 2147483647 h 383"/>
                <a:gd name="T58" fmla="*/ 2147483647 w 241"/>
                <a:gd name="T59" fmla="*/ 2147483647 h 383"/>
                <a:gd name="T60" fmla="*/ 2147483647 w 241"/>
                <a:gd name="T61" fmla="*/ 2147483647 h 383"/>
                <a:gd name="T62" fmla="*/ 2147483647 w 241"/>
                <a:gd name="T63" fmla="*/ 2147483647 h 383"/>
                <a:gd name="T64" fmla="*/ 2147483647 w 241"/>
                <a:gd name="T65" fmla="*/ 2147483647 h 383"/>
                <a:gd name="T66" fmla="*/ 2147483647 w 241"/>
                <a:gd name="T67" fmla="*/ 2147483647 h 383"/>
                <a:gd name="T68" fmla="*/ 2147483647 w 241"/>
                <a:gd name="T69" fmla="*/ 2147483647 h 383"/>
                <a:gd name="T70" fmla="*/ 2147483647 w 241"/>
                <a:gd name="T71" fmla="*/ 2147483647 h 383"/>
                <a:gd name="T72" fmla="*/ 2147483647 w 241"/>
                <a:gd name="T73" fmla="*/ 2147483647 h 383"/>
                <a:gd name="T74" fmla="*/ 2147483647 w 241"/>
                <a:gd name="T75" fmla="*/ 2147483647 h 383"/>
                <a:gd name="T76" fmla="*/ 2147483647 w 241"/>
                <a:gd name="T77" fmla="*/ 2147483647 h 383"/>
                <a:gd name="T78" fmla="*/ 2147483647 w 241"/>
                <a:gd name="T79" fmla="*/ 2147483647 h 383"/>
                <a:gd name="T80" fmla="*/ 2147483647 w 241"/>
                <a:gd name="T81" fmla="*/ 2147483647 h 383"/>
                <a:gd name="T82" fmla="*/ 2147483647 w 241"/>
                <a:gd name="T83" fmla="*/ 2147483647 h 383"/>
                <a:gd name="T84" fmla="*/ 2147483647 w 241"/>
                <a:gd name="T85" fmla="*/ 2147483647 h 383"/>
                <a:gd name="T86" fmla="*/ 2147483647 w 241"/>
                <a:gd name="T87" fmla="*/ 2147483647 h 383"/>
                <a:gd name="T88" fmla="*/ 2147483647 w 241"/>
                <a:gd name="T89" fmla="*/ 2147483647 h 3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241" h="383">
                  <a:moveTo>
                    <a:pt x="117" y="356"/>
                  </a:moveTo>
                  <a:cubicBezTo>
                    <a:pt x="127" y="356"/>
                    <a:pt x="135" y="348"/>
                    <a:pt x="135" y="338"/>
                  </a:cubicBezTo>
                  <a:cubicBezTo>
                    <a:pt x="135" y="329"/>
                    <a:pt x="127" y="321"/>
                    <a:pt x="117" y="321"/>
                  </a:cubicBezTo>
                  <a:cubicBezTo>
                    <a:pt x="107" y="321"/>
                    <a:pt x="99" y="329"/>
                    <a:pt x="99" y="338"/>
                  </a:cubicBezTo>
                  <a:cubicBezTo>
                    <a:pt x="99" y="348"/>
                    <a:pt x="107" y="356"/>
                    <a:pt x="117" y="356"/>
                  </a:cubicBezTo>
                  <a:close/>
                  <a:moveTo>
                    <a:pt x="233" y="90"/>
                  </a:moveTo>
                  <a:cubicBezTo>
                    <a:pt x="237" y="90"/>
                    <a:pt x="241" y="87"/>
                    <a:pt x="241" y="82"/>
                  </a:cubicBezTo>
                  <a:cubicBezTo>
                    <a:pt x="241" y="19"/>
                    <a:pt x="241" y="19"/>
                    <a:pt x="241" y="19"/>
                  </a:cubicBezTo>
                  <a:cubicBezTo>
                    <a:pt x="241" y="8"/>
                    <a:pt x="232" y="0"/>
                    <a:pt x="22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75"/>
                    <a:pt x="8" y="383"/>
                    <a:pt x="19" y="383"/>
                  </a:cubicBezTo>
                  <a:cubicBezTo>
                    <a:pt x="221" y="383"/>
                    <a:pt x="221" y="383"/>
                    <a:pt x="221" y="383"/>
                  </a:cubicBezTo>
                  <a:cubicBezTo>
                    <a:pt x="232" y="383"/>
                    <a:pt x="241" y="375"/>
                    <a:pt x="241" y="364"/>
                  </a:cubicBezTo>
                  <a:cubicBezTo>
                    <a:pt x="241" y="114"/>
                    <a:pt x="241" y="114"/>
                    <a:pt x="241" y="114"/>
                  </a:cubicBezTo>
                  <a:cubicBezTo>
                    <a:pt x="241" y="110"/>
                    <a:pt x="237" y="106"/>
                    <a:pt x="233" y="106"/>
                  </a:cubicBezTo>
                  <a:cubicBezTo>
                    <a:pt x="228" y="106"/>
                    <a:pt x="225" y="110"/>
                    <a:pt x="225" y="114"/>
                  </a:cubicBezTo>
                  <a:cubicBezTo>
                    <a:pt x="225" y="295"/>
                    <a:pt x="225" y="295"/>
                    <a:pt x="225" y="295"/>
                  </a:cubicBezTo>
                  <a:cubicBezTo>
                    <a:pt x="16" y="295"/>
                    <a:pt x="16" y="295"/>
                    <a:pt x="16" y="295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25" y="69"/>
                    <a:pt x="225" y="69"/>
                    <a:pt x="225" y="69"/>
                  </a:cubicBezTo>
                  <a:cubicBezTo>
                    <a:pt x="225" y="82"/>
                    <a:pt x="225" y="82"/>
                    <a:pt x="225" y="82"/>
                  </a:cubicBezTo>
                  <a:cubicBezTo>
                    <a:pt x="225" y="87"/>
                    <a:pt x="228" y="90"/>
                    <a:pt x="233" y="90"/>
                  </a:cubicBezTo>
                  <a:close/>
                  <a:moveTo>
                    <a:pt x="225" y="311"/>
                  </a:moveTo>
                  <a:cubicBezTo>
                    <a:pt x="225" y="364"/>
                    <a:pt x="225" y="364"/>
                    <a:pt x="225" y="364"/>
                  </a:cubicBezTo>
                  <a:cubicBezTo>
                    <a:pt x="225" y="366"/>
                    <a:pt x="223" y="367"/>
                    <a:pt x="221" y="367"/>
                  </a:cubicBezTo>
                  <a:cubicBezTo>
                    <a:pt x="19" y="367"/>
                    <a:pt x="19" y="367"/>
                    <a:pt x="19" y="367"/>
                  </a:cubicBezTo>
                  <a:cubicBezTo>
                    <a:pt x="17" y="367"/>
                    <a:pt x="16" y="366"/>
                    <a:pt x="16" y="364"/>
                  </a:cubicBezTo>
                  <a:cubicBezTo>
                    <a:pt x="16" y="311"/>
                    <a:pt x="16" y="311"/>
                    <a:pt x="16" y="311"/>
                  </a:cubicBezTo>
                  <a:lnTo>
                    <a:pt x="225" y="311"/>
                  </a:lnTo>
                  <a:close/>
                  <a:moveTo>
                    <a:pt x="16" y="53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17"/>
                    <a:pt x="17" y="16"/>
                    <a:pt x="19" y="16"/>
                  </a:cubicBezTo>
                  <a:cubicBezTo>
                    <a:pt x="221" y="16"/>
                    <a:pt x="221" y="16"/>
                    <a:pt x="221" y="16"/>
                  </a:cubicBezTo>
                  <a:cubicBezTo>
                    <a:pt x="223" y="16"/>
                    <a:pt x="225" y="17"/>
                    <a:pt x="225" y="19"/>
                  </a:cubicBezTo>
                  <a:cubicBezTo>
                    <a:pt x="225" y="53"/>
                    <a:pt x="225" y="53"/>
                    <a:pt x="225" y="53"/>
                  </a:cubicBezTo>
                  <a:lnTo>
                    <a:pt x="16" y="53"/>
                  </a:lnTo>
                  <a:close/>
                  <a:moveTo>
                    <a:pt x="135" y="26"/>
                  </a:moveTo>
                  <a:cubicBezTo>
                    <a:pt x="99" y="26"/>
                    <a:pt x="99" y="26"/>
                    <a:pt x="99" y="26"/>
                  </a:cubicBezTo>
                  <a:cubicBezTo>
                    <a:pt x="95" y="26"/>
                    <a:pt x="91" y="30"/>
                    <a:pt x="91" y="34"/>
                  </a:cubicBezTo>
                  <a:cubicBezTo>
                    <a:pt x="91" y="38"/>
                    <a:pt x="95" y="42"/>
                    <a:pt x="99" y="42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9" y="42"/>
                    <a:pt x="143" y="38"/>
                    <a:pt x="143" y="34"/>
                  </a:cubicBezTo>
                  <a:cubicBezTo>
                    <a:pt x="143" y="30"/>
                    <a:pt x="139" y="26"/>
                    <a:pt x="135" y="26"/>
                  </a:cubicBezTo>
                  <a:close/>
                </a:path>
              </a:pathLst>
            </a:custGeom>
            <a:solidFill>
              <a:srgbClr val="433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6" name="Curved Connector 3080"/>
            <p:cNvCxnSpPr>
              <a:endCxn id="87" idx="3"/>
            </p:cNvCxnSpPr>
            <p:nvPr/>
          </p:nvCxnSpPr>
          <p:spPr>
            <a:xfrm flipV="1">
              <a:off x="6572264" y="4120109"/>
              <a:ext cx="1857386" cy="1380593"/>
            </a:xfrm>
            <a:prstGeom prst="curvedConnector3">
              <a:avLst>
                <a:gd name="adj1" fmla="val 10322"/>
              </a:avLst>
            </a:prstGeom>
            <a:ln>
              <a:tailEnd type="arrow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97" name="Group 246"/>
          <p:cNvGrpSpPr/>
          <p:nvPr/>
        </p:nvGrpSpPr>
        <p:grpSpPr>
          <a:xfrm>
            <a:off x="879250" y="2250718"/>
            <a:ext cx="4541903" cy="2169907"/>
            <a:chOff x="1543710" y="1428736"/>
            <a:chExt cx="6432590" cy="4369376"/>
          </a:xfrm>
        </p:grpSpPr>
        <p:sp>
          <p:nvSpPr>
            <p:cNvPr id="98" name="标题 52"/>
            <p:cNvSpPr txBox="1">
              <a:spLocks/>
            </p:cNvSpPr>
            <p:nvPr/>
          </p:nvSpPr>
          <p:spPr>
            <a:xfrm>
              <a:off x="1543710" y="1428736"/>
              <a:ext cx="6432590" cy="4369376"/>
            </a:xfrm>
            <a:prstGeom prst="rect">
              <a:avLst/>
            </a:prstGeom>
            <a:ln w="1270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9" name="组合 115"/>
            <p:cNvGrpSpPr/>
            <p:nvPr/>
          </p:nvGrpSpPr>
          <p:grpSpPr>
            <a:xfrm>
              <a:off x="2039182" y="1809912"/>
              <a:ext cx="5797221" cy="3947328"/>
              <a:chOff x="295757" y="2035754"/>
              <a:chExt cx="4473023" cy="2961752"/>
            </a:xfrm>
          </p:grpSpPr>
          <p:cxnSp>
            <p:nvCxnSpPr>
              <p:cNvPr id="101" name="直接连接符 96"/>
              <p:cNvCxnSpPr>
                <a:stCxn id="112" idx="2"/>
              </p:cNvCxnSpPr>
              <p:nvPr/>
            </p:nvCxnSpPr>
            <p:spPr>
              <a:xfrm>
                <a:off x="882904" y="2860893"/>
                <a:ext cx="7678" cy="1317176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Cloud 129"/>
              <p:cNvSpPr/>
              <p:nvPr/>
            </p:nvSpPr>
            <p:spPr bwMode="auto">
              <a:xfrm>
                <a:off x="295757" y="3573016"/>
                <a:ext cx="1829934" cy="1327181"/>
              </a:xfrm>
              <a:prstGeom prst="cloud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rgbClr val="5B9BD5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182880" tIns="91440" rIns="182880" bIns="9144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宋体" charset="0"/>
                  <a:cs typeface="宋体" charset="0"/>
                </a:endParaRPr>
              </a:p>
            </p:txBody>
          </p:sp>
          <p:sp>
            <p:nvSpPr>
              <p:cNvPr id="103" name="TextBox 101"/>
              <p:cNvSpPr txBox="1">
                <a:spLocks noChangeArrowheads="1"/>
              </p:cNvSpPr>
              <p:nvPr/>
            </p:nvSpPr>
            <p:spPr bwMode="auto">
              <a:xfrm>
                <a:off x="914936" y="2902233"/>
                <a:ext cx="986819" cy="5409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80229" tIns="40114" rIns="80229" bIns="40114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900" dirty="0" smtClean="0"/>
                  <a:t>S1 bearer</a:t>
                </a:r>
                <a:endParaRPr lang="zh-CN" altLang="en-US" sz="900" dirty="0"/>
              </a:p>
            </p:txBody>
          </p:sp>
          <p:pic>
            <p:nvPicPr>
              <p:cNvPr id="104" name="Picture 2" descr="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271437">
                <a:off x="3318199" y="1993411"/>
                <a:ext cx="1083745" cy="1168431"/>
              </a:xfrm>
              <a:prstGeom prst="rect">
                <a:avLst/>
              </a:prstGeom>
              <a:noFill/>
              <a:ln w="38100" algn="ctr">
                <a:noFill/>
                <a:prstDash val="dash"/>
                <a:miter lim="800000"/>
                <a:headEnd/>
                <a:tailEnd/>
              </a:ln>
            </p:spPr>
          </p:pic>
          <p:grpSp>
            <p:nvGrpSpPr>
              <p:cNvPr id="105" name="组合 66"/>
              <p:cNvGrpSpPr/>
              <p:nvPr/>
            </p:nvGrpSpPr>
            <p:grpSpPr>
              <a:xfrm>
                <a:off x="977591" y="3620584"/>
                <a:ext cx="1134649" cy="1083630"/>
                <a:chOff x="977591" y="4049998"/>
                <a:chExt cx="1134649" cy="1083630"/>
              </a:xfrm>
            </p:grpSpPr>
            <p:pic>
              <p:nvPicPr>
                <p:cNvPr id="137" name="图片 14"/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6063" b="21450"/>
                <a:stretch/>
              </p:blipFill>
              <p:spPr>
                <a:xfrm>
                  <a:off x="1395587" y="4049998"/>
                  <a:ext cx="452638" cy="303868"/>
                </a:xfrm>
                <a:prstGeom prst="rect">
                  <a:avLst/>
                </a:prstGeom>
              </p:spPr>
            </p:pic>
            <p:sp>
              <p:nvSpPr>
                <p:cNvPr id="138" name="TextBox 101"/>
                <p:cNvSpPr txBox="1">
                  <a:spLocks noChangeArrowheads="1"/>
                </p:cNvSpPr>
                <p:nvPr/>
              </p:nvSpPr>
              <p:spPr bwMode="auto">
                <a:xfrm>
                  <a:off x="977591" y="4337820"/>
                  <a:ext cx="1134649" cy="4014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80229" tIns="40114" rIns="80229" bIns="40114">
                  <a:spAutoFit/>
                </a:bodyPr>
                <a:lstStyle/>
                <a:p>
                  <a:pPr algn="ctr"/>
                  <a:r>
                    <a:rPr lang="en-US" altLang="zh-CN" sz="600" b="1" dirty="0" smtClean="0">
                      <a:solidFill>
                        <a:schemeClr val="accent1"/>
                      </a:solidFill>
                      <a:latin typeface="微软雅黑" pitchFamily="34" charset="-122"/>
                      <a:ea typeface="微软雅黑" pitchFamily="34" charset="-122"/>
                    </a:rPr>
                    <a:t>Routing </a:t>
                  </a:r>
                </a:p>
                <a:p>
                  <a:pPr algn="ctr"/>
                  <a:r>
                    <a:rPr lang="en-US" altLang="zh-CN" sz="600" b="1" dirty="0" smtClean="0">
                      <a:solidFill>
                        <a:schemeClr val="accent1"/>
                      </a:solidFill>
                      <a:latin typeface="微软雅黑" pitchFamily="34" charset="-122"/>
                      <a:ea typeface="微软雅黑" pitchFamily="34" charset="-122"/>
                    </a:rPr>
                    <a:t>Decision</a:t>
                  </a:r>
                  <a:endParaRPr lang="zh-CN" altLang="en-US" sz="600" b="1" dirty="0">
                    <a:solidFill>
                      <a:schemeClr val="accen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9" name="圆角矩形 18"/>
                <p:cNvSpPr/>
                <p:nvPr/>
              </p:nvSpPr>
              <p:spPr>
                <a:xfrm>
                  <a:off x="1301942" y="4133031"/>
                  <a:ext cx="655502" cy="1000597"/>
                </a:xfrm>
                <a:prstGeom prst="roundRect">
                  <a:avLst/>
                </a:prstGeom>
                <a:noFill/>
                <a:ln w="12700">
                  <a:solidFill>
                    <a:srgbClr val="FFC000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/>
                </a:p>
              </p:txBody>
            </p:sp>
          </p:grpSp>
          <p:pic>
            <p:nvPicPr>
              <p:cNvPr id="106" name="Picture 127" descr="1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87824" y="3819046"/>
                <a:ext cx="1687500" cy="880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7" name="矩形 20"/>
              <p:cNvSpPr/>
              <p:nvPr/>
            </p:nvSpPr>
            <p:spPr>
              <a:xfrm>
                <a:off x="3599962" y="4292055"/>
                <a:ext cx="1168818" cy="4776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900" b="1" dirty="0" err="1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mCDN</a:t>
                </a:r>
                <a:endParaRPr lang="zh-CN" altLang="en-US" sz="9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108" name="图片 2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21000" y="4040911"/>
                <a:ext cx="556337" cy="372856"/>
              </a:xfrm>
              <a:prstGeom prst="rect">
                <a:avLst/>
              </a:prstGeom>
            </p:spPr>
          </p:pic>
          <p:sp>
            <p:nvSpPr>
              <p:cNvPr id="109" name="TextBox 101"/>
              <p:cNvSpPr txBox="1">
                <a:spLocks noChangeArrowheads="1"/>
              </p:cNvSpPr>
              <p:nvPr/>
            </p:nvSpPr>
            <p:spPr bwMode="auto">
              <a:xfrm>
                <a:off x="574236" y="4412803"/>
                <a:ext cx="613389" cy="331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80229" tIns="40114" rIns="80229" bIns="40114">
                <a:spAutoFit/>
              </a:bodyPr>
              <a:lstStyle/>
              <a:p>
                <a:pPr algn="ctr"/>
                <a:r>
                  <a:rPr lang="en-US" altLang="zh-CN" sz="900" b="1" dirty="0" err="1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eNB</a:t>
                </a:r>
                <a:endParaRPr lang="zh-CN" altLang="en-US" sz="9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10" name="直接连接符 23"/>
              <p:cNvCxnSpPr>
                <a:stCxn id="108" idx="3"/>
                <a:endCxn id="113" idx="1"/>
              </p:cNvCxnSpPr>
              <p:nvPr/>
            </p:nvCxnSpPr>
            <p:spPr>
              <a:xfrm flipV="1">
                <a:off x="3577337" y="4222817"/>
                <a:ext cx="346591" cy="4522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25"/>
              <p:cNvCxnSpPr>
                <a:stCxn id="112" idx="3"/>
              </p:cNvCxnSpPr>
              <p:nvPr/>
            </p:nvCxnSpPr>
            <p:spPr>
              <a:xfrm flipV="1">
                <a:off x="1144612" y="2599469"/>
                <a:ext cx="2131652" cy="5717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2" name="Picture 2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21195" y="2349478"/>
                <a:ext cx="523417" cy="5114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3" name="Picture 25" descr="D:\userdata\dspence1\Projects\60. Company Rebrand\Design Workstream\Brand Center\02. Brand Elements\Network Elements\NSN-network_graphics-complete-130925\png\gray-yellow\Database.png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3923928" y="4090085"/>
                <a:ext cx="357342" cy="265463"/>
              </a:xfrm>
              <a:prstGeom prst="rect">
                <a:avLst/>
              </a:prstGeom>
              <a:noFill/>
            </p:spPr>
          </p:pic>
          <p:grpSp>
            <p:nvGrpSpPr>
              <p:cNvPr id="114" name="Group 2145"/>
              <p:cNvGrpSpPr>
                <a:grpSpLocks noChangeAspect="1"/>
              </p:cNvGrpSpPr>
              <p:nvPr/>
            </p:nvGrpSpPr>
            <p:grpSpPr bwMode="auto">
              <a:xfrm>
                <a:off x="614110" y="3972422"/>
                <a:ext cx="485045" cy="453578"/>
                <a:chOff x="4424" y="0"/>
                <a:chExt cx="268" cy="268"/>
              </a:xfrm>
            </p:grpSpPr>
            <p:sp>
              <p:nvSpPr>
                <p:cNvPr id="122" name="Freeform 2146"/>
                <p:cNvSpPr>
                  <a:spLocks noChangeAspect="1"/>
                </p:cNvSpPr>
                <p:nvPr/>
              </p:nvSpPr>
              <p:spPr bwMode="auto">
                <a:xfrm>
                  <a:off x="4427" y="3"/>
                  <a:ext cx="262" cy="261"/>
                </a:xfrm>
                <a:custGeom>
                  <a:avLst/>
                  <a:gdLst>
                    <a:gd name="T0" fmla="*/ 554 w 554"/>
                    <a:gd name="T1" fmla="*/ 492 h 554"/>
                    <a:gd name="T2" fmla="*/ 492 w 554"/>
                    <a:gd name="T3" fmla="*/ 554 h 554"/>
                    <a:gd name="T4" fmla="*/ 63 w 554"/>
                    <a:gd name="T5" fmla="*/ 554 h 554"/>
                    <a:gd name="T6" fmla="*/ 0 w 554"/>
                    <a:gd name="T7" fmla="*/ 492 h 554"/>
                    <a:gd name="T8" fmla="*/ 0 w 554"/>
                    <a:gd name="T9" fmla="*/ 63 h 554"/>
                    <a:gd name="T10" fmla="*/ 63 w 554"/>
                    <a:gd name="T11" fmla="*/ 0 h 554"/>
                    <a:gd name="T12" fmla="*/ 492 w 554"/>
                    <a:gd name="T13" fmla="*/ 0 h 554"/>
                    <a:gd name="T14" fmla="*/ 554 w 554"/>
                    <a:gd name="T15" fmla="*/ 63 h 554"/>
                    <a:gd name="T16" fmla="*/ 554 w 554"/>
                    <a:gd name="T17" fmla="*/ 492 h 55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54"/>
                    <a:gd name="T28" fmla="*/ 0 h 554"/>
                    <a:gd name="T29" fmla="*/ 554 w 554"/>
                    <a:gd name="T30" fmla="*/ 554 h 55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54" h="554">
                      <a:moveTo>
                        <a:pt x="554" y="492"/>
                      </a:moveTo>
                      <a:cubicBezTo>
                        <a:pt x="554" y="526"/>
                        <a:pt x="526" y="554"/>
                        <a:pt x="492" y="554"/>
                      </a:cubicBezTo>
                      <a:cubicBezTo>
                        <a:pt x="63" y="554"/>
                        <a:pt x="63" y="554"/>
                        <a:pt x="63" y="554"/>
                      </a:cubicBezTo>
                      <a:cubicBezTo>
                        <a:pt x="29" y="554"/>
                        <a:pt x="0" y="526"/>
                        <a:pt x="0" y="492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0" y="28"/>
                        <a:pt x="29" y="0"/>
                        <a:pt x="63" y="0"/>
                      </a:cubicBezTo>
                      <a:cubicBezTo>
                        <a:pt x="492" y="0"/>
                        <a:pt x="492" y="0"/>
                        <a:pt x="492" y="0"/>
                      </a:cubicBezTo>
                      <a:cubicBezTo>
                        <a:pt x="526" y="0"/>
                        <a:pt x="554" y="28"/>
                        <a:pt x="554" y="63"/>
                      </a:cubicBezTo>
                      <a:lnTo>
                        <a:pt x="554" y="492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FD67D"/>
                    </a:gs>
                    <a:gs pos="100000">
                      <a:srgbClr val="FFAF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23" name="Freeform 2147"/>
                <p:cNvSpPr>
                  <a:spLocks noChangeAspect="1" noEditPoints="1"/>
                </p:cNvSpPr>
                <p:nvPr/>
              </p:nvSpPr>
              <p:spPr bwMode="auto">
                <a:xfrm>
                  <a:off x="4424" y="0"/>
                  <a:ext cx="268" cy="268"/>
                </a:xfrm>
                <a:custGeom>
                  <a:avLst/>
                  <a:gdLst>
                    <a:gd name="T0" fmla="*/ 69 w 567"/>
                    <a:gd name="T1" fmla="*/ 567 h 567"/>
                    <a:gd name="T2" fmla="*/ 0 w 567"/>
                    <a:gd name="T3" fmla="*/ 498 h 567"/>
                    <a:gd name="T4" fmla="*/ 0 w 567"/>
                    <a:gd name="T5" fmla="*/ 69 h 567"/>
                    <a:gd name="T6" fmla="*/ 69 w 567"/>
                    <a:gd name="T7" fmla="*/ 0 h 567"/>
                    <a:gd name="T8" fmla="*/ 498 w 567"/>
                    <a:gd name="T9" fmla="*/ 0 h 567"/>
                    <a:gd name="T10" fmla="*/ 567 w 567"/>
                    <a:gd name="T11" fmla="*/ 68 h 567"/>
                    <a:gd name="T12" fmla="*/ 567 w 567"/>
                    <a:gd name="T13" fmla="*/ 68 h 567"/>
                    <a:gd name="T14" fmla="*/ 567 w 567"/>
                    <a:gd name="T15" fmla="*/ 498 h 567"/>
                    <a:gd name="T16" fmla="*/ 498 w 567"/>
                    <a:gd name="T17" fmla="*/ 567 h 567"/>
                    <a:gd name="T18" fmla="*/ 69 w 567"/>
                    <a:gd name="T19" fmla="*/ 567 h 567"/>
                    <a:gd name="T20" fmla="*/ 13 w 567"/>
                    <a:gd name="T21" fmla="*/ 69 h 567"/>
                    <a:gd name="T22" fmla="*/ 13 w 567"/>
                    <a:gd name="T23" fmla="*/ 498 h 567"/>
                    <a:gd name="T24" fmla="*/ 69 w 567"/>
                    <a:gd name="T25" fmla="*/ 554 h 567"/>
                    <a:gd name="T26" fmla="*/ 498 w 567"/>
                    <a:gd name="T27" fmla="*/ 554 h 567"/>
                    <a:gd name="T28" fmla="*/ 554 w 567"/>
                    <a:gd name="T29" fmla="*/ 498 h 567"/>
                    <a:gd name="T30" fmla="*/ 554 w 567"/>
                    <a:gd name="T31" fmla="*/ 69 h 567"/>
                    <a:gd name="T32" fmla="*/ 554 w 567"/>
                    <a:gd name="T33" fmla="*/ 69 h 567"/>
                    <a:gd name="T34" fmla="*/ 498 w 567"/>
                    <a:gd name="T35" fmla="*/ 13 h 567"/>
                    <a:gd name="T36" fmla="*/ 69 w 567"/>
                    <a:gd name="T37" fmla="*/ 13 h 567"/>
                    <a:gd name="T38" fmla="*/ 13 w 567"/>
                    <a:gd name="T39" fmla="*/ 69 h 567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567"/>
                    <a:gd name="T61" fmla="*/ 0 h 567"/>
                    <a:gd name="T62" fmla="*/ 567 w 567"/>
                    <a:gd name="T63" fmla="*/ 567 h 567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567" h="567">
                      <a:moveTo>
                        <a:pt x="69" y="567"/>
                      </a:moveTo>
                      <a:cubicBezTo>
                        <a:pt x="31" y="567"/>
                        <a:pt x="0" y="536"/>
                        <a:pt x="0" y="498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31"/>
                        <a:pt x="31" y="0"/>
                        <a:pt x="69" y="0"/>
                      </a:cubicBezTo>
                      <a:cubicBezTo>
                        <a:pt x="498" y="0"/>
                        <a:pt x="498" y="0"/>
                        <a:pt x="498" y="0"/>
                      </a:cubicBezTo>
                      <a:cubicBezTo>
                        <a:pt x="535" y="0"/>
                        <a:pt x="566" y="30"/>
                        <a:pt x="567" y="68"/>
                      </a:cubicBezTo>
                      <a:cubicBezTo>
                        <a:pt x="567" y="68"/>
                        <a:pt x="567" y="68"/>
                        <a:pt x="567" y="68"/>
                      </a:cubicBezTo>
                      <a:cubicBezTo>
                        <a:pt x="567" y="498"/>
                        <a:pt x="567" y="498"/>
                        <a:pt x="567" y="498"/>
                      </a:cubicBezTo>
                      <a:cubicBezTo>
                        <a:pt x="567" y="536"/>
                        <a:pt x="536" y="567"/>
                        <a:pt x="498" y="567"/>
                      </a:cubicBezTo>
                      <a:lnTo>
                        <a:pt x="69" y="567"/>
                      </a:lnTo>
                      <a:close/>
                      <a:moveTo>
                        <a:pt x="13" y="69"/>
                      </a:moveTo>
                      <a:cubicBezTo>
                        <a:pt x="13" y="498"/>
                        <a:pt x="13" y="498"/>
                        <a:pt x="13" y="498"/>
                      </a:cubicBezTo>
                      <a:cubicBezTo>
                        <a:pt x="13" y="529"/>
                        <a:pt x="38" y="554"/>
                        <a:pt x="69" y="554"/>
                      </a:cubicBezTo>
                      <a:cubicBezTo>
                        <a:pt x="498" y="554"/>
                        <a:pt x="498" y="554"/>
                        <a:pt x="498" y="554"/>
                      </a:cubicBezTo>
                      <a:cubicBezTo>
                        <a:pt x="529" y="554"/>
                        <a:pt x="554" y="529"/>
                        <a:pt x="554" y="498"/>
                      </a:cubicBezTo>
                      <a:cubicBezTo>
                        <a:pt x="554" y="69"/>
                        <a:pt x="554" y="69"/>
                        <a:pt x="554" y="69"/>
                      </a:cubicBezTo>
                      <a:cubicBezTo>
                        <a:pt x="554" y="69"/>
                        <a:pt x="554" y="69"/>
                        <a:pt x="554" y="69"/>
                      </a:cubicBezTo>
                      <a:cubicBezTo>
                        <a:pt x="554" y="38"/>
                        <a:pt x="529" y="13"/>
                        <a:pt x="498" y="13"/>
                      </a:cubicBezTo>
                      <a:cubicBezTo>
                        <a:pt x="69" y="13"/>
                        <a:pt x="69" y="13"/>
                        <a:pt x="69" y="13"/>
                      </a:cubicBezTo>
                      <a:cubicBezTo>
                        <a:pt x="38" y="13"/>
                        <a:pt x="13" y="38"/>
                        <a:pt x="13" y="69"/>
                      </a:cubicBezTo>
                      <a:close/>
                    </a:path>
                  </a:pathLst>
                </a:custGeom>
                <a:solidFill>
                  <a:srgbClr val="FFA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24" name="Freeform 2148"/>
                <p:cNvSpPr>
                  <a:spLocks noChangeAspect="1"/>
                </p:cNvSpPr>
                <p:nvPr/>
              </p:nvSpPr>
              <p:spPr bwMode="auto">
                <a:xfrm>
                  <a:off x="4608" y="65"/>
                  <a:ext cx="17" cy="58"/>
                </a:xfrm>
                <a:custGeom>
                  <a:avLst/>
                  <a:gdLst>
                    <a:gd name="T0" fmla="*/ 2 w 36"/>
                    <a:gd name="T1" fmla="*/ 120 h 122"/>
                    <a:gd name="T2" fmla="*/ 2 w 36"/>
                    <a:gd name="T3" fmla="*/ 111 h 122"/>
                    <a:gd name="T4" fmla="*/ 23 w 36"/>
                    <a:gd name="T5" fmla="*/ 61 h 122"/>
                    <a:gd name="T6" fmla="*/ 2 w 36"/>
                    <a:gd name="T7" fmla="*/ 11 h 122"/>
                    <a:gd name="T8" fmla="*/ 2 w 36"/>
                    <a:gd name="T9" fmla="*/ 2 h 122"/>
                    <a:gd name="T10" fmla="*/ 11 w 36"/>
                    <a:gd name="T11" fmla="*/ 2 h 122"/>
                    <a:gd name="T12" fmla="*/ 36 w 36"/>
                    <a:gd name="T13" fmla="*/ 61 h 122"/>
                    <a:gd name="T14" fmla="*/ 11 w 36"/>
                    <a:gd name="T15" fmla="*/ 120 h 122"/>
                    <a:gd name="T16" fmla="*/ 7 w 36"/>
                    <a:gd name="T17" fmla="*/ 122 h 122"/>
                    <a:gd name="T18" fmla="*/ 2 w 36"/>
                    <a:gd name="T19" fmla="*/ 120 h 1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6"/>
                    <a:gd name="T31" fmla="*/ 0 h 122"/>
                    <a:gd name="T32" fmla="*/ 36 w 36"/>
                    <a:gd name="T33" fmla="*/ 122 h 1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6" h="122">
                      <a:moveTo>
                        <a:pt x="2" y="120"/>
                      </a:moveTo>
                      <a:cubicBezTo>
                        <a:pt x="0" y="117"/>
                        <a:pt x="0" y="113"/>
                        <a:pt x="2" y="111"/>
                      </a:cubicBezTo>
                      <a:cubicBezTo>
                        <a:pt x="15" y="98"/>
                        <a:pt x="23" y="80"/>
                        <a:pt x="23" y="61"/>
                      </a:cubicBezTo>
                      <a:cubicBezTo>
                        <a:pt x="23" y="42"/>
                        <a:pt x="15" y="24"/>
                        <a:pt x="2" y="11"/>
                      </a:cubicBezTo>
                      <a:cubicBezTo>
                        <a:pt x="0" y="9"/>
                        <a:pt x="0" y="5"/>
                        <a:pt x="2" y="2"/>
                      </a:cubicBezTo>
                      <a:cubicBezTo>
                        <a:pt x="5" y="0"/>
                        <a:pt x="9" y="0"/>
                        <a:pt x="11" y="2"/>
                      </a:cubicBezTo>
                      <a:cubicBezTo>
                        <a:pt x="26" y="17"/>
                        <a:pt x="36" y="38"/>
                        <a:pt x="36" y="61"/>
                      </a:cubicBezTo>
                      <a:cubicBezTo>
                        <a:pt x="36" y="84"/>
                        <a:pt x="26" y="105"/>
                        <a:pt x="11" y="120"/>
                      </a:cubicBezTo>
                      <a:cubicBezTo>
                        <a:pt x="10" y="121"/>
                        <a:pt x="8" y="122"/>
                        <a:pt x="7" y="122"/>
                      </a:cubicBezTo>
                      <a:cubicBezTo>
                        <a:pt x="5" y="122"/>
                        <a:pt x="3" y="121"/>
                        <a:pt x="2" y="1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25" name="Freeform 2149"/>
                <p:cNvSpPr>
                  <a:spLocks noChangeAspect="1"/>
                </p:cNvSpPr>
                <p:nvPr/>
              </p:nvSpPr>
              <p:spPr bwMode="auto">
                <a:xfrm>
                  <a:off x="4618" y="52"/>
                  <a:ext cx="22" cy="84"/>
                </a:xfrm>
                <a:custGeom>
                  <a:avLst/>
                  <a:gdLst>
                    <a:gd name="T0" fmla="*/ 2 w 47"/>
                    <a:gd name="T1" fmla="*/ 174 h 176"/>
                    <a:gd name="T2" fmla="*/ 2 w 47"/>
                    <a:gd name="T3" fmla="*/ 165 h 176"/>
                    <a:gd name="T4" fmla="*/ 34 w 47"/>
                    <a:gd name="T5" fmla="*/ 88 h 176"/>
                    <a:gd name="T6" fmla="*/ 2 w 47"/>
                    <a:gd name="T7" fmla="*/ 11 h 176"/>
                    <a:gd name="T8" fmla="*/ 2 w 47"/>
                    <a:gd name="T9" fmla="*/ 2 h 176"/>
                    <a:gd name="T10" fmla="*/ 11 w 47"/>
                    <a:gd name="T11" fmla="*/ 2 h 176"/>
                    <a:gd name="T12" fmla="*/ 47 w 47"/>
                    <a:gd name="T13" fmla="*/ 88 h 176"/>
                    <a:gd name="T14" fmla="*/ 12 w 47"/>
                    <a:gd name="T15" fmla="*/ 174 h 176"/>
                    <a:gd name="T16" fmla="*/ 7 w 47"/>
                    <a:gd name="T17" fmla="*/ 176 h 176"/>
                    <a:gd name="T18" fmla="*/ 2 w 47"/>
                    <a:gd name="T19" fmla="*/ 174 h 1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7"/>
                    <a:gd name="T31" fmla="*/ 0 h 176"/>
                    <a:gd name="T32" fmla="*/ 47 w 47"/>
                    <a:gd name="T33" fmla="*/ 176 h 17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7" h="176">
                      <a:moveTo>
                        <a:pt x="2" y="174"/>
                      </a:moveTo>
                      <a:cubicBezTo>
                        <a:pt x="0" y="171"/>
                        <a:pt x="0" y="167"/>
                        <a:pt x="2" y="165"/>
                      </a:cubicBezTo>
                      <a:cubicBezTo>
                        <a:pt x="22" y="145"/>
                        <a:pt x="34" y="118"/>
                        <a:pt x="34" y="88"/>
                      </a:cubicBezTo>
                      <a:cubicBezTo>
                        <a:pt x="34" y="58"/>
                        <a:pt x="22" y="31"/>
                        <a:pt x="2" y="11"/>
                      </a:cubicBezTo>
                      <a:cubicBezTo>
                        <a:pt x="0" y="9"/>
                        <a:pt x="0" y="5"/>
                        <a:pt x="2" y="2"/>
                      </a:cubicBezTo>
                      <a:cubicBezTo>
                        <a:pt x="5" y="0"/>
                        <a:pt x="9" y="0"/>
                        <a:pt x="11" y="2"/>
                      </a:cubicBezTo>
                      <a:cubicBezTo>
                        <a:pt x="33" y="24"/>
                        <a:pt x="47" y="55"/>
                        <a:pt x="47" y="88"/>
                      </a:cubicBezTo>
                      <a:cubicBezTo>
                        <a:pt x="47" y="122"/>
                        <a:pt x="33" y="152"/>
                        <a:pt x="12" y="174"/>
                      </a:cubicBezTo>
                      <a:cubicBezTo>
                        <a:pt x="10" y="175"/>
                        <a:pt x="9" y="176"/>
                        <a:pt x="7" y="176"/>
                      </a:cubicBezTo>
                      <a:cubicBezTo>
                        <a:pt x="5" y="176"/>
                        <a:pt x="4" y="175"/>
                        <a:pt x="2" y="1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26" name="Freeform 2150"/>
                <p:cNvSpPr>
                  <a:spLocks noChangeAspect="1"/>
                </p:cNvSpPr>
                <p:nvPr/>
              </p:nvSpPr>
              <p:spPr bwMode="auto">
                <a:xfrm>
                  <a:off x="4629" y="39"/>
                  <a:ext cx="27" cy="109"/>
                </a:xfrm>
                <a:custGeom>
                  <a:avLst/>
                  <a:gdLst>
                    <a:gd name="T0" fmla="*/ 2 w 58"/>
                    <a:gd name="T1" fmla="*/ 229 h 231"/>
                    <a:gd name="T2" fmla="*/ 2 w 58"/>
                    <a:gd name="T3" fmla="*/ 220 h 231"/>
                    <a:gd name="T4" fmla="*/ 45 w 58"/>
                    <a:gd name="T5" fmla="*/ 116 h 231"/>
                    <a:gd name="T6" fmla="*/ 2 w 58"/>
                    <a:gd name="T7" fmla="*/ 12 h 231"/>
                    <a:gd name="T8" fmla="*/ 2 w 58"/>
                    <a:gd name="T9" fmla="*/ 3 h 231"/>
                    <a:gd name="T10" fmla="*/ 12 w 58"/>
                    <a:gd name="T11" fmla="*/ 3 h 231"/>
                    <a:gd name="T12" fmla="*/ 58 w 58"/>
                    <a:gd name="T13" fmla="*/ 116 h 231"/>
                    <a:gd name="T14" fmla="*/ 12 w 58"/>
                    <a:gd name="T15" fmla="*/ 229 h 231"/>
                    <a:gd name="T16" fmla="*/ 7 w 58"/>
                    <a:gd name="T17" fmla="*/ 231 h 231"/>
                    <a:gd name="T18" fmla="*/ 2 w 58"/>
                    <a:gd name="T19" fmla="*/ 229 h 23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58"/>
                    <a:gd name="T31" fmla="*/ 0 h 231"/>
                    <a:gd name="T32" fmla="*/ 58 w 58"/>
                    <a:gd name="T33" fmla="*/ 231 h 23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58" h="231">
                      <a:moveTo>
                        <a:pt x="2" y="229"/>
                      </a:moveTo>
                      <a:cubicBezTo>
                        <a:pt x="0" y="226"/>
                        <a:pt x="0" y="222"/>
                        <a:pt x="2" y="220"/>
                      </a:cubicBezTo>
                      <a:cubicBezTo>
                        <a:pt x="29" y="193"/>
                        <a:pt x="45" y="157"/>
                        <a:pt x="45" y="116"/>
                      </a:cubicBezTo>
                      <a:cubicBezTo>
                        <a:pt x="45" y="75"/>
                        <a:pt x="29" y="39"/>
                        <a:pt x="2" y="12"/>
                      </a:cubicBezTo>
                      <a:cubicBezTo>
                        <a:pt x="0" y="10"/>
                        <a:pt x="0" y="6"/>
                        <a:pt x="2" y="3"/>
                      </a:cubicBezTo>
                      <a:cubicBezTo>
                        <a:pt x="5" y="0"/>
                        <a:pt x="9" y="0"/>
                        <a:pt x="12" y="3"/>
                      </a:cubicBezTo>
                      <a:cubicBezTo>
                        <a:pt x="41" y="32"/>
                        <a:pt x="58" y="72"/>
                        <a:pt x="58" y="116"/>
                      </a:cubicBezTo>
                      <a:cubicBezTo>
                        <a:pt x="58" y="160"/>
                        <a:pt x="41" y="200"/>
                        <a:pt x="12" y="229"/>
                      </a:cubicBezTo>
                      <a:cubicBezTo>
                        <a:pt x="10" y="230"/>
                        <a:pt x="9" y="231"/>
                        <a:pt x="7" y="231"/>
                      </a:cubicBezTo>
                      <a:cubicBezTo>
                        <a:pt x="5" y="231"/>
                        <a:pt x="4" y="230"/>
                        <a:pt x="2" y="22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27" name="Freeform 2151"/>
                <p:cNvSpPr>
                  <a:spLocks noChangeAspect="1"/>
                </p:cNvSpPr>
                <p:nvPr/>
              </p:nvSpPr>
              <p:spPr bwMode="auto">
                <a:xfrm>
                  <a:off x="4639" y="26"/>
                  <a:ext cx="33" cy="135"/>
                </a:xfrm>
                <a:custGeom>
                  <a:avLst/>
                  <a:gdLst>
                    <a:gd name="T0" fmla="*/ 3 w 70"/>
                    <a:gd name="T1" fmla="*/ 283 h 285"/>
                    <a:gd name="T2" fmla="*/ 3 w 70"/>
                    <a:gd name="T3" fmla="*/ 274 h 285"/>
                    <a:gd name="T4" fmla="*/ 57 w 70"/>
                    <a:gd name="T5" fmla="*/ 143 h 285"/>
                    <a:gd name="T6" fmla="*/ 3 w 70"/>
                    <a:gd name="T7" fmla="*/ 12 h 285"/>
                    <a:gd name="T8" fmla="*/ 3 w 70"/>
                    <a:gd name="T9" fmla="*/ 3 h 285"/>
                    <a:gd name="T10" fmla="*/ 12 w 70"/>
                    <a:gd name="T11" fmla="*/ 3 h 285"/>
                    <a:gd name="T12" fmla="*/ 70 w 70"/>
                    <a:gd name="T13" fmla="*/ 143 h 285"/>
                    <a:gd name="T14" fmla="*/ 12 w 70"/>
                    <a:gd name="T15" fmla="*/ 283 h 285"/>
                    <a:gd name="T16" fmla="*/ 7 w 70"/>
                    <a:gd name="T17" fmla="*/ 285 h 285"/>
                    <a:gd name="T18" fmla="*/ 3 w 70"/>
                    <a:gd name="T19" fmla="*/ 283 h 28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70"/>
                    <a:gd name="T31" fmla="*/ 0 h 285"/>
                    <a:gd name="T32" fmla="*/ 70 w 70"/>
                    <a:gd name="T33" fmla="*/ 285 h 28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70" h="285">
                      <a:moveTo>
                        <a:pt x="3" y="283"/>
                      </a:moveTo>
                      <a:cubicBezTo>
                        <a:pt x="0" y="281"/>
                        <a:pt x="0" y="276"/>
                        <a:pt x="3" y="274"/>
                      </a:cubicBezTo>
                      <a:cubicBezTo>
                        <a:pt x="36" y="240"/>
                        <a:pt x="57" y="194"/>
                        <a:pt x="57" y="143"/>
                      </a:cubicBezTo>
                      <a:cubicBezTo>
                        <a:pt x="57" y="92"/>
                        <a:pt x="36" y="46"/>
                        <a:pt x="3" y="12"/>
                      </a:cubicBezTo>
                      <a:cubicBezTo>
                        <a:pt x="0" y="10"/>
                        <a:pt x="0" y="5"/>
                        <a:pt x="3" y="3"/>
                      </a:cubicBezTo>
                      <a:cubicBezTo>
                        <a:pt x="5" y="0"/>
                        <a:pt x="9" y="0"/>
                        <a:pt x="12" y="3"/>
                      </a:cubicBezTo>
                      <a:cubicBezTo>
                        <a:pt x="48" y="39"/>
                        <a:pt x="70" y="88"/>
                        <a:pt x="70" y="143"/>
                      </a:cubicBezTo>
                      <a:cubicBezTo>
                        <a:pt x="70" y="198"/>
                        <a:pt x="48" y="247"/>
                        <a:pt x="12" y="283"/>
                      </a:cubicBezTo>
                      <a:cubicBezTo>
                        <a:pt x="11" y="284"/>
                        <a:pt x="9" y="285"/>
                        <a:pt x="7" y="285"/>
                      </a:cubicBezTo>
                      <a:cubicBezTo>
                        <a:pt x="6" y="285"/>
                        <a:pt x="4" y="284"/>
                        <a:pt x="3" y="28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28" name="Oval 2152"/>
                <p:cNvSpPr>
                  <a:spLocks noChangeAspect="1" noChangeArrowheads="1"/>
                </p:cNvSpPr>
                <p:nvPr/>
              </p:nvSpPr>
              <p:spPr bwMode="auto">
                <a:xfrm>
                  <a:off x="4519" y="73"/>
                  <a:ext cx="15" cy="4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de-DE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29" name="Freeform 2153"/>
                <p:cNvSpPr>
                  <a:spLocks noChangeAspect="1"/>
                </p:cNvSpPr>
                <p:nvPr/>
              </p:nvSpPr>
              <p:spPr bwMode="auto">
                <a:xfrm>
                  <a:off x="4530" y="73"/>
                  <a:ext cx="21" cy="40"/>
                </a:xfrm>
                <a:custGeom>
                  <a:avLst/>
                  <a:gdLst>
                    <a:gd name="T0" fmla="*/ 27 w 43"/>
                    <a:gd name="T1" fmla="*/ 0 h 85"/>
                    <a:gd name="T2" fmla="*/ 3 w 43"/>
                    <a:gd name="T3" fmla="*/ 0 h 85"/>
                    <a:gd name="T4" fmla="*/ 3 w 43"/>
                    <a:gd name="T5" fmla="*/ 0 h 85"/>
                    <a:gd name="T6" fmla="*/ 16 w 43"/>
                    <a:gd name="T7" fmla="*/ 43 h 85"/>
                    <a:gd name="T8" fmla="*/ 0 w 43"/>
                    <a:gd name="T9" fmla="*/ 85 h 85"/>
                    <a:gd name="T10" fmla="*/ 27 w 43"/>
                    <a:gd name="T11" fmla="*/ 85 h 85"/>
                    <a:gd name="T12" fmla="*/ 43 w 43"/>
                    <a:gd name="T13" fmla="*/ 43 h 85"/>
                    <a:gd name="T14" fmla="*/ 27 w 43"/>
                    <a:gd name="T15" fmla="*/ 0 h 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3"/>
                    <a:gd name="T25" fmla="*/ 0 h 85"/>
                    <a:gd name="T26" fmla="*/ 43 w 43"/>
                    <a:gd name="T27" fmla="*/ 85 h 8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3" h="85">
                      <a:moveTo>
                        <a:pt x="27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2" y="2"/>
                        <a:pt x="16" y="20"/>
                        <a:pt x="16" y="43"/>
                      </a:cubicBezTo>
                      <a:cubicBezTo>
                        <a:pt x="16" y="66"/>
                        <a:pt x="9" y="85"/>
                        <a:pt x="0" y="85"/>
                      </a:cubicBezTo>
                      <a:cubicBezTo>
                        <a:pt x="27" y="85"/>
                        <a:pt x="27" y="85"/>
                        <a:pt x="27" y="85"/>
                      </a:cubicBezTo>
                      <a:cubicBezTo>
                        <a:pt x="35" y="85"/>
                        <a:pt x="43" y="66"/>
                        <a:pt x="43" y="43"/>
                      </a:cubicBezTo>
                      <a:cubicBezTo>
                        <a:pt x="43" y="19"/>
                        <a:pt x="35" y="0"/>
                        <a:pt x="27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30" name="Oval 2154"/>
                <p:cNvSpPr>
                  <a:spLocks noChangeAspect="1" noChangeArrowheads="1"/>
                </p:cNvSpPr>
                <p:nvPr/>
              </p:nvSpPr>
              <p:spPr bwMode="auto">
                <a:xfrm>
                  <a:off x="4585" y="73"/>
                  <a:ext cx="15" cy="4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de-DE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31" name="Freeform 2155"/>
                <p:cNvSpPr>
                  <a:spLocks noChangeAspect="1"/>
                </p:cNvSpPr>
                <p:nvPr/>
              </p:nvSpPr>
              <p:spPr bwMode="auto">
                <a:xfrm>
                  <a:off x="4569" y="73"/>
                  <a:ext cx="19" cy="40"/>
                </a:xfrm>
                <a:custGeom>
                  <a:avLst/>
                  <a:gdLst>
                    <a:gd name="T0" fmla="*/ 16 w 42"/>
                    <a:gd name="T1" fmla="*/ 0 h 85"/>
                    <a:gd name="T2" fmla="*/ 39 w 42"/>
                    <a:gd name="T3" fmla="*/ 0 h 85"/>
                    <a:gd name="T4" fmla="*/ 39 w 42"/>
                    <a:gd name="T5" fmla="*/ 0 h 85"/>
                    <a:gd name="T6" fmla="*/ 26 w 42"/>
                    <a:gd name="T7" fmla="*/ 43 h 85"/>
                    <a:gd name="T8" fmla="*/ 42 w 42"/>
                    <a:gd name="T9" fmla="*/ 85 h 85"/>
                    <a:gd name="T10" fmla="*/ 16 w 42"/>
                    <a:gd name="T11" fmla="*/ 85 h 85"/>
                    <a:gd name="T12" fmla="*/ 0 w 42"/>
                    <a:gd name="T13" fmla="*/ 43 h 85"/>
                    <a:gd name="T14" fmla="*/ 16 w 42"/>
                    <a:gd name="T15" fmla="*/ 0 h 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2"/>
                    <a:gd name="T25" fmla="*/ 0 h 85"/>
                    <a:gd name="T26" fmla="*/ 42 w 42"/>
                    <a:gd name="T27" fmla="*/ 85 h 8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2" h="85">
                      <a:moveTo>
                        <a:pt x="16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1" y="2"/>
                        <a:pt x="26" y="20"/>
                        <a:pt x="26" y="43"/>
                      </a:cubicBezTo>
                      <a:cubicBezTo>
                        <a:pt x="26" y="66"/>
                        <a:pt x="34" y="85"/>
                        <a:pt x="42" y="85"/>
                      </a:cubicBezTo>
                      <a:cubicBezTo>
                        <a:pt x="16" y="85"/>
                        <a:pt x="16" y="85"/>
                        <a:pt x="16" y="85"/>
                      </a:cubicBezTo>
                      <a:cubicBezTo>
                        <a:pt x="7" y="85"/>
                        <a:pt x="0" y="66"/>
                        <a:pt x="0" y="43"/>
                      </a:cubicBezTo>
                      <a:cubicBezTo>
                        <a:pt x="0" y="19"/>
                        <a:pt x="7" y="0"/>
                        <a:pt x="16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32" name="Freeform 2156"/>
                <p:cNvSpPr>
                  <a:spLocks noChangeAspect="1"/>
                </p:cNvSpPr>
                <p:nvPr/>
              </p:nvSpPr>
              <p:spPr bwMode="auto">
                <a:xfrm>
                  <a:off x="4494" y="65"/>
                  <a:ext cx="17" cy="58"/>
                </a:xfrm>
                <a:custGeom>
                  <a:avLst/>
                  <a:gdLst>
                    <a:gd name="T0" fmla="*/ 24 w 36"/>
                    <a:gd name="T1" fmla="*/ 120 h 122"/>
                    <a:gd name="T2" fmla="*/ 0 w 36"/>
                    <a:gd name="T3" fmla="*/ 61 h 122"/>
                    <a:gd name="T4" fmla="*/ 24 w 36"/>
                    <a:gd name="T5" fmla="*/ 2 h 122"/>
                    <a:gd name="T6" fmla="*/ 34 w 36"/>
                    <a:gd name="T7" fmla="*/ 2 h 122"/>
                    <a:gd name="T8" fmla="*/ 34 w 36"/>
                    <a:gd name="T9" fmla="*/ 11 h 122"/>
                    <a:gd name="T10" fmla="*/ 13 w 36"/>
                    <a:gd name="T11" fmla="*/ 61 h 122"/>
                    <a:gd name="T12" fmla="*/ 34 w 36"/>
                    <a:gd name="T13" fmla="*/ 111 h 122"/>
                    <a:gd name="T14" fmla="*/ 34 w 36"/>
                    <a:gd name="T15" fmla="*/ 111 h 122"/>
                    <a:gd name="T16" fmla="*/ 34 w 36"/>
                    <a:gd name="T17" fmla="*/ 120 h 122"/>
                    <a:gd name="T18" fmla="*/ 29 w 36"/>
                    <a:gd name="T19" fmla="*/ 122 h 122"/>
                    <a:gd name="T20" fmla="*/ 24 w 36"/>
                    <a:gd name="T21" fmla="*/ 120 h 12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6"/>
                    <a:gd name="T34" fmla="*/ 0 h 122"/>
                    <a:gd name="T35" fmla="*/ 36 w 36"/>
                    <a:gd name="T36" fmla="*/ 122 h 12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6" h="122">
                      <a:moveTo>
                        <a:pt x="24" y="120"/>
                      </a:moveTo>
                      <a:cubicBezTo>
                        <a:pt x="9" y="105"/>
                        <a:pt x="0" y="84"/>
                        <a:pt x="0" y="61"/>
                      </a:cubicBezTo>
                      <a:cubicBezTo>
                        <a:pt x="0" y="38"/>
                        <a:pt x="9" y="17"/>
                        <a:pt x="24" y="2"/>
                      </a:cubicBezTo>
                      <a:cubicBezTo>
                        <a:pt x="27" y="0"/>
                        <a:pt x="31" y="0"/>
                        <a:pt x="34" y="2"/>
                      </a:cubicBezTo>
                      <a:cubicBezTo>
                        <a:pt x="36" y="5"/>
                        <a:pt x="36" y="9"/>
                        <a:pt x="34" y="11"/>
                      </a:cubicBezTo>
                      <a:cubicBezTo>
                        <a:pt x="21" y="24"/>
                        <a:pt x="13" y="42"/>
                        <a:pt x="13" y="61"/>
                      </a:cubicBezTo>
                      <a:cubicBezTo>
                        <a:pt x="13" y="80"/>
                        <a:pt x="21" y="98"/>
                        <a:pt x="34" y="111"/>
                      </a:cubicBezTo>
                      <a:cubicBezTo>
                        <a:pt x="34" y="111"/>
                        <a:pt x="34" y="111"/>
                        <a:pt x="34" y="111"/>
                      </a:cubicBezTo>
                      <a:cubicBezTo>
                        <a:pt x="36" y="113"/>
                        <a:pt x="36" y="117"/>
                        <a:pt x="34" y="120"/>
                      </a:cubicBezTo>
                      <a:cubicBezTo>
                        <a:pt x="32" y="121"/>
                        <a:pt x="31" y="122"/>
                        <a:pt x="29" y="122"/>
                      </a:cubicBezTo>
                      <a:cubicBezTo>
                        <a:pt x="27" y="122"/>
                        <a:pt x="26" y="121"/>
                        <a:pt x="24" y="1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33" name="Freeform 2157"/>
                <p:cNvSpPr>
                  <a:spLocks noChangeAspect="1"/>
                </p:cNvSpPr>
                <p:nvPr/>
              </p:nvSpPr>
              <p:spPr bwMode="auto">
                <a:xfrm>
                  <a:off x="4479" y="52"/>
                  <a:ext cx="22" cy="84"/>
                </a:xfrm>
                <a:custGeom>
                  <a:avLst/>
                  <a:gdLst>
                    <a:gd name="T0" fmla="*/ 35 w 47"/>
                    <a:gd name="T1" fmla="*/ 174 h 176"/>
                    <a:gd name="T2" fmla="*/ 0 w 47"/>
                    <a:gd name="T3" fmla="*/ 88 h 176"/>
                    <a:gd name="T4" fmla="*/ 35 w 47"/>
                    <a:gd name="T5" fmla="*/ 2 h 176"/>
                    <a:gd name="T6" fmla="*/ 35 w 47"/>
                    <a:gd name="T7" fmla="*/ 2 h 176"/>
                    <a:gd name="T8" fmla="*/ 44 w 47"/>
                    <a:gd name="T9" fmla="*/ 2 h 176"/>
                    <a:gd name="T10" fmla="*/ 44 w 47"/>
                    <a:gd name="T11" fmla="*/ 11 h 176"/>
                    <a:gd name="T12" fmla="*/ 13 w 47"/>
                    <a:gd name="T13" fmla="*/ 88 h 176"/>
                    <a:gd name="T14" fmla="*/ 44 w 47"/>
                    <a:gd name="T15" fmla="*/ 165 h 176"/>
                    <a:gd name="T16" fmla="*/ 44 w 47"/>
                    <a:gd name="T17" fmla="*/ 174 h 176"/>
                    <a:gd name="T18" fmla="*/ 40 w 47"/>
                    <a:gd name="T19" fmla="*/ 176 h 176"/>
                    <a:gd name="T20" fmla="*/ 35 w 47"/>
                    <a:gd name="T21" fmla="*/ 174 h 17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7"/>
                    <a:gd name="T34" fmla="*/ 0 h 176"/>
                    <a:gd name="T35" fmla="*/ 47 w 47"/>
                    <a:gd name="T36" fmla="*/ 176 h 17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7" h="176">
                      <a:moveTo>
                        <a:pt x="35" y="174"/>
                      </a:moveTo>
                      <a:cubicBezTo>
                        <a:pt x="13" y="152"/>
                        <a:pt x="0" y="122"/>
                        <a:pt x="0" y="88"/>
                      </a:cubicBezTo>
                      <a:cubicBezTo>
                        <a:pt x="0" y="55"/>
                        <a:pt x="13" y="24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8" y="0"/>
                        <a:pt x="42" y="0"/>
                        <a:pt x="44" y="2"/>
                      </a:cubicBezTo>
                      <a:cubicBezTo>
                        <a:pt x="47" y="5"/>
                        <a:pt x="47" y="9"/>
                        <a:pt x="44" y="11"/>
                      </a:cubicBezTo>
                      <a:cubicBezTo>
                        <a:pt x="25" y="31"/>
                        <a:pt x="13" y="58"/>
                        <a:pt x="13" y="88"/>
                      </a:cubicBezTo>
                      <a:cubicBezTo>
                        <a:pt x="13" y="118"/>
                        <a:pt x="25" y="145"/>
                        <a:pt x="44" y="165"/>
                      </a:cubicBezTo>
                      <a:cubicBezTo>
                        <a:pt x="47" y="167"/>
                        <a:pt x="47" y="171"/>
                        <a:pt x="44" y="174"/>
                      </a:cubicBezTo>
                      <a:cubicBezTo>
                        <a:pt x="43" y="175"/>
                        <a:pt x="42" y="176"/>
                        <a:pt x="40" y="176"/>
                      </a:cubicBezTo>
                      <a:cubicBezTo>
                        <a:pt x="38" y="176"/>
                        <a:pt x="37" y="175"/>
                        <a:pt x="35" y="1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34" name="Freeform 2158"/>
                <p:cNvSpPr>
                  <a:spLocks noChangeAspect="1"/>
                </p:cNvSpPr>
                <p:nvPr/>
              </p:nvSpPr>
              <p:spPr bwMode="auto">
                <a:xfrm>
                  <a:off x="4463" y="39"/>
                  <a:ext cx="28" cy="109"/>
                </a:xfrm>
                <a:custGeom>
                  <a:avLst/>
                  <a:gdLst>
                    <a:gd name="T0" fmla="*/ 47 w 59"/>
                    <a:gd name="T1" fmla="*/ 229 h 231"/>
                    <a:gd name="T2" fmla="*/ 0 w 59"/>
                    <a:gd name="T3" fmla="*/ 116 h 231"/>
                    <a:gd name="T4" fmla="*/ 47 w 59"/>
                    <a:gd name="T5" fmla="*/ 3 h 231"/>
                    <a:gd name="T6" fmla="*/ 56 w 59"/>
                    <a:gd name="T7" fmla="*/ 3 h 231"/>
                    <a:gd name="T8" fmla="*/ 56 w 59"/>
                    <a:gd name="T9" fmla="*/ 12 h 231"/>
                    <a:gd name="T10" fmla="*/ 13 w 59"/>
                    <a:gd name="T11" fmla="*/ 116 h 231"/>
                    <a:gd name="T12" fmla="*/ 56 w 59"/>
                    <a:gd name="T13" fmla="*/ 220 h 231"/>
                    <a:gd name="T14" fmla="*/ 56 w 59"/>
                    <a:gd name="T15" fmla="*/ 220 h 231"/>
                    <a:gd name="T16" fmla="*/ 56 w 59"/>
                    <a:gd name="T17" fmla="*/ 229 h 231"/>
                    <a:gd name="T18" fmla="*/ 52 w 59"/>
                    <a:gd name="T19" fmla="*/ 231 h 231"/>
                    <a:gd name="T20" fmla="*/ 47 w 59"/>
                    <a:gd name="T21" fmla="*/ 229 h 231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59"/>
                    <a:gd name="T34" fmla="*/ 0 h 231"/>
                    <a:gd name="T35" fmla="*/ 59 w 59"/>
                    <a:gd name="T36" fmla="*/ 231 h 231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59" h="231">
                      <a:moveTo>
                        <a:pt x="47" y="229"/>
                      </a:moveTo>
                      <a:cubicBezTo>
                        <a:pt x="18" y="200"/>
                        <a:pt x="0" y="160"/>
                        <a:pt x="0" y="116"/>
                      </a:cubicBezTo>
                      <a:cubicBezTo>
                        <a:pt x="0" y="72"/>
                        <a:pt x="18" y="32"/>
                        <a:pt x="47" y="3"/>
                      </a:cubicBezTo>
                      <a:cubicBezTo>
                        <a:pt x="50" y="0"/>
                        <a:pt x="54" y="0"/>
                        <a:pt x="56" y="3"/>
                      </a:cubicBezTo>
                      <a:cubicBezTo>
                        <a:pt x="59" y="6"/>
                        <a:pt x="59" y="10"/>
                        <a:pt x="56" y="12"/>
                      </a:cubicBezTo>
                      <a:cubicBezTo>
                        <a:pt x="30" y="39"/>
                        <a:pt x="13" y="75"/>
                        <a:pt x="13" y="116"/>
                      </a:cubicBezTo>
                      <a:cubicBezTo>
                        <a:pt x="13" y="157"/>
                        <a:pt x="30" y="193"/>
                        <a:pt x="56" y="220"/>
                      </a:cubicBezTo>
                      <a:cubicBezTo>
                        <a:pt x="56" y="220"/>
                        <a:pt x="56" y="220"/>
                        <a:pt x="56" y="220"/>
                      </a:cubicBezTo>
                      <a:cubicBezTo>
                        <a:pt x="59" y="222"/>
                        <a:pt x="59" y="226"/>
                        <a:pt x="56" y="229"/>
                      </a:cubicBezTo>
                      <a:cubicBezTo>
                        <a:pt x="55" y="230"/>
                        <a:pt x="53" y="231"/>
                        <a:pt x="52" y="231"/>
                      </a:cubicBezTo>
                      <a:cubicBezTo>
                        <a:pt x="50" y="231"/>
                        <a:pt x="48" y="230"/>
                        <a:pt x="47" y="22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35" name="Freeform 2159"/>
                <p:cNvSpPr>
                  <a:spLocks noChangeAspect="1"/>
                </p:cNvSpPr>
                <p:nvPr/>
              </p:nvSpPr>
              <p:spPr bwMode="auto">
                <a:xfrm>
                  <a:off x="4447" y="26"/>
                  <a:ext cx="33" cy="135"/>
                </a:xfrm>
                <a:custGeom>
                  <a:avLst/>
                  <a:gdLst>
                    <a:gd name="T0" fmla="*/ 58 w 70"/>
                    <a:gd name="T1" fmla="*/ 283 h 285"/>
                    <a:gd name="T2" fmla="*/ 0 w 70"/>
                    <a:gd name="T3" fmla="*/ 143 h 285"/>
                    <a:gd name="T4" fmla="*/ 58 w 70"/>
                    <a:gd name="T5" fmla="*/ 3 h 285"/>
                    <a:gd name="T6" fmla="*/ 58 w 70"/>
                    <a:gd name="T7" fmla="*/ 3 h 285"/>
                    <a:gd name="T8" fmla="*/ 67 w 70"/>
                    <a:gd name="T9" fmla="*/ 3 h 285"/>
                    <a:gd name="T10" fmla="*/ 67 w 70"/>
                    <a:gd name="T11" fmla="*/ 12 h 285"/>
                    <a:gd name="T12" fmla="*/ 13 w 70"/>
                    <a:gd name="T13" fmla="*/ 143 h 285"/>
                    <a:gd name="T14" fmla="*/ 67 w 70"/>
                    <a:gd name="T15" fmla="*/ 274 h 285"/>
                    <a:gd name="T16" fmla="*/ 67 w 70"/>
                    <a:gd name="T17" fmla="*/ 283 h 285"/>
                    <a:gd name="T18" fmla="*/ 62 w 70"/>
                    <a:gd name="T19" fmla="*/ 285 h 285"/>
                    <a:gd name="T20" fmla="*/ 58 w 70"/>
                    <a:gd name="T21" fmla="*/ 283 h 28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0"/>
                    <a:gd name="T34" fmla="*/ 0 h 285"/>
                    <a:gd name="T35" fmla="*/ 70 w 70"/>
                    <a:gd name="T36" fmla="*/ 285 h 285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0" h="285">
                      <a:moveTo>
                        <a:pt x="58" y="283"/>
                      </a:moveTo>
                      <a:cubicBezTo>
                        <a:pt x="22" y="247"/>
                        <a:pt x="0" y="198"/>
                        <a:pt x="0" y="143"/>
                      </a:cubicBezTo>
                      <a:cubicBezTo>
                        <a:pt x="0" y="88"/>
                        <a:pt x="22" y="39"/>
                        <a:pt x="58" y="3"/>
                      </a:cubicBezTo>
                      <a:cubicBezTo>
                        <a:pt x="58" y="3"/>
                        <a:pt x="58" y="3"/>
                        <a:pt x="58" y="3"/>
                      </a:cubicBezTo>
                      <a:cubicBezTo>
                        <a:pt x="60" y="0"/>
                        <a:pt x="64" y="0"/>
                        <a:pt x="67" y="3"/>
                      </a:cubicBezTo>
                      <a:cubicBezTo>
                        <a:pt x="70" y="5"/>
                        <a:pt x="70" y="10"/>
                        <a:pt x="67" y="12"/>
                      </a:cubicBezTo>
                      <a:cubicBezTo>
                        <a:pt x="34" y="46"/>
                        <a:pt x="13" y="92"/>
                        <a:pt x="13" y="143"/>
                      </a:cubicBezTo>
                      <a:cubicBezTo>
                        <a:pt x="13" y="194"/>
                        <a:pt x="34" y="240"/>
                        <a:pt x="67" y="274"/>
                      </a:cubicBezTo>
                      <a:cubicBezTo>
                        <a:pt x="70" y="276"/>
                        <a:pt x="70" y="281"/>
                        <a:pt x="67" y="283"/>
                      </a:cubicBezTo>
                      <a:cubicBezTo>
                        <a:pt x="66" y="284"/>
                        <a:pt x="64" y="285"/>
                        <a:pt x="62" y="285"/>
                      </a:cubicBezTo>
                      <a:cubicBezTo>
                        <a:pt x="61" y="285"/>
                        <a:pt x="59" y="284"/>
                        <a:pt x="58" y="28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36" name="Freeform 2160"/>
                <p:cNvSpPr>
                  <a:spLocks noChangeAspect="1"/>
                </p:cNvSpPr>
                <p:nvPr/>
              </p:nvSpPr>
              <p:spPr bwMode="auto">
                <a:xfrm>
                  <a:off x="4538" y="86"/>
                  <a:ext cx="43" cy="164"/>
                </a:xfrm>
                <a:custGeom>
                  <a:avLst/>
                  <a:gdLst>
                    <a:gd name="T0" fmla="*/ 53 w 91"/>
                    <a:gd name="T1" fmla="*/ 173 h 346"/>
                    <a:gd name="T2" fmla="*/ 53 w 91"/>
                    <a:gd name="T3" fmla="*/ 6 h 346"/>
                    <a:gd name="T4" fmla="*/ 46 w 91"/>
                    <a:gd name="T5" fmla="*/ 0 h 346"/>
                    <a:gd name="T6" fmla="*/ 40 w 91"/>
                    <a:gd name="T7" fmla="*/ 6 h 346"/>
                    <a:gd name="T8" fmla="*/ 40 w 91"/>
                    <a:gd name="T9" fmla="*/ 175 h 346"/>
                    <a:gd name="T10" fmla="*/ 0 w 91"/>
                    <a:gd name="T11" fmla="*/ 346 h 346"/>
                    <a:gd name="T12" fmla="*/ 13 w 91"/>
                    <a:gd name="T13" fmla="*/ 346 h 346"/>
                    <a:gd name="T14" fmla="*/ 40 w 91"/>
                    <a:gd name="T15" fmla="*/ 232 h 346"/>
                    <a:gd name="T16" fmla="*/ 40 w 91"/>
                    <a:gd name="T17" fmla="*/ 346 h 346"/>
                    <a:gd name="T18" fmla="*/ 53 w 91"/>
                    <a:gd name="T19" fmla="*/ 346 h 346"/>
                    <a:gd name="T20" fmla="*/ 53 w 91"/>
                    <a:gd name="T21" fmla="*/ 233 h 346"/>
                    <a:gd name="T22" fmla="*/ 78 w 91"/>
                    <a:gd name="T23" fmla="*/ 346 h 346"/>
                    <a:gd name="T24" fmla="*/ 91 w 91"/>
                    <a:gd name="T25" fmla="*/ 346 h 346"/>
                    <a:gd name="T26" fmla="*/ 53 w 91"/>
                    <a:gd name="T27" fmla="*/ 174 h 346"/>
                    <a:gd name="T28" fmla="*/ 53 w 91"/>
                    <a:gd name="T29" fmla="*/ 173 h 34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91"/>
                    <a:gd name="T46" fmla="*/ 0 h 346"/>
                    <a:gd name="T47" fmla="*/ 91 w 91"/>
                    <a:gd name="T48" fmla="*/ 346 h 34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91" h="346">
                      <a:moveTo>
                        <a:pt x="53" y="173"/>
                      </a:moveTo>
                      <a:cubicBezTo>
                        <a:pt x="53" y="6"/>
                        <a:pt x="53" y="6"/>
                        <a:pt x="53" y="6"/>
                      </a:cubicBezTo>
                      <a:cubicBezTo>
                        <a:pt x="53" y="3"/>
                        <a:pt x="50" y="0"/>
                        <a:pt x="46" y="0"/>
                      </a:cubicBezTo>
                      <a:cubicBezTo>
                        <a:pt x="43" y="0"/>
                        <a:pt x="40" y="3"/>
                        <a:pt x="40" y="6"/>
                      </a:cubicBezTo>
                      <a:cubicBezTo>
                        <a:pt x="40" y="175"/>
                        <a:pt x="40" y="175"/>
                        <a:pt x="40" y="175"/>
                      </a:cubicBezTo>
                      <a:cubicBezTo>
                        <a:pt x="0" y="346"/>
                        <a:pt x="0" y="346"/>
                        <a:pt x="0" y="346"/>
                      </a:cubicBezTo>
                      <a:cubicBezTo>
                        <a:pt x="13" y="346"/>
                        <a:pt x="13" y="346"/>
                        <a:pt x="13" y="346"/>
                      </a:cubicBezTo>
                      <a:cubicBezTo>
                        <a:pt x="40" y="232"/>
                        <a:pt x="40" y="232"/>
                        <a:pt x="40" y="232"/>
                      </a:cubicBezTo>
                      <a:cubicBezTo>
                        <a:pt x="40" y="346"/>
                        <a:pt x="40" y="346"/>
                        <a:pt x="40" y="346"/>
                      </a:cubicBezTo>
                      <a:cubicBezTo>
                        <a:pt x="53" y="346"/>
                        <a:pt x="53" y="346"/>
                        <a:pt x="53" y="346"/>
                      </a:cubicBezTo>
                      <a:cubicBezTo>
                        <a:pt x="53" y="233"/>
                        <a:pt x="53" y="233"/>
                        <a:pt x="53" y="233"/>
                      </a:cubicBezTo>
                      <a:cubicBezTo>
                        <a:pt x="78" y="346"/>
                        <a:pt x="78" y="346"/>
                        <a:pt x="78" y="346"/>
                      </a:cubicBezTo>
                      <a:cubicBezTo>
                        <a:pt x="91" y="346"/>
                        <a:pt x="91" y="346"/>
                        <a:pt x="91" y="346"/>
                      </a:cubicBezTo>
                      <a:cubicBezTo>
                        <a:pt x="53" y="174"/>
                        <a:pt x="53" y="174"/>
                        <a:pt x="53" y="174"/>
                      </a:cubicBezTo>
                      <a:lnTo>
                        <a:pt x="53" y="17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</p:grpSp>
          <p:sp>
            <p:nvSpPr>
              <p:cNvPr id="115" name="TextBox 101"/>
              <p:cNvSpPr txBox="1">
                <a:spLocks noChangeArrowheads="1"/>
              </p:cNvSpPr>
              <p:nvPr/>
            </p:nvSpPr>
            <p:spPr bwMode="auto">
              <a:xfrm>
                <a:off x="1062959" y="2319573"/>
                <a:ext cx="748149" cy="331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80229" tIns="40114" rIns="80229" bIns="40114">
                <a:spAutoFit/>
              </a:bodyPr>
              <a:lstStyle/>
              <a:p>
                <a:pPr algn="ctr"/>
                <a:r>
                  <a:rPr lang="en-US" altLang="zh-CN" sz="9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EPC</a:t>
                </a:r>
                <a:endParaRPr lang="zh-CN" altLang="en-US" sz="9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16" name="直接连接符 101"/>
              <p:cNvCxnSpPr>
                <a:stCxn id="102" idx="0"/>
                <a:endCxn id="108" idx="1"/>
              </p:cNvCxnSpPr>
              <p:nvPr/>
            </p:nvCxnSpPr>
            <p:spPr>
              <a:xfrm flipV="1">
                <a:off x="2124165" y="4227339"/>
                <a:ext cx="896835" cy="9267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任意多边形 110"/>
              <p:cNvSpPr/>
              <p:nvPr/>
            </p:nvSpPr>
            <p:spPr>
              <a:xfrm>
                <a:off x="1016000" y="2908300"/>
                <a:ext cx="0" cy="647700"/>
              </a:xfrm>
              <a:custGeom>
                <a:avLst/>
                <a:gdLst>
                  <a:gd name="connsiteX0" fmla="*/ 0 w 0"/>
                  <a:gd name="connsiteY0" fmla="*/ 647700 h 647700"/>
                  <a:gd name="connsiteX1" fmla="*/ 0 w 0"/>
                  <a:gd name="connsiteY1" fmla="*/ 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47700">
                    <a:moveTo>
                      <a:pt x="0" y="647700"/>
                    </a:move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118" name="任意多边形 111"/>
              <p:cNvSpPr/>
              <p:nvPr/>
            </p:nvSpPr>
            <p:spPr>
              <a:xfrm>
                <a:off x="2125690" y="4395536"/>
                <a:ext cx="1798237" cy="240096"/>
              </a:xfrm>
              <a:custGeom>
                <a:avLst/>
                <a:gdLst>
                  <a:gd name="connsiteX0" fmla="*/ 0 w 2197100"/>
                  <a:gd name="connsiteY0" fmla="*/ 38100 h 279634"/>
                  <a:gd name="connsiteX1" fmla="*/ 914400 w 2197100"/>
                  <a:gd name="connsiteY1" fmla="*/ 279400 h 279634"/>
                  <a:gd name="connsiteX2" fmla="*/ 2197100 w 2197100"/>
                  <a:gd name="connsiteY2" fmla="*/ 0 h 279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7100" h="279634">
                    <a:moveTo>
                      <a:pt x="0" y="38100"/>
                    </a:moveTo>
                    <a:cubicBezTo>
                      <a:pt x="274108" y="161925"/>
                      <a:pt x="548217" y="285750"/>
                      <a:pt x="914400" y="279400"/>
                    </a:cubicBezTo>
                    <a:cubicBezTo>
                      <a:pt x="1280583" y="273050"/>
                      <a:pt x="1738841" y="136525"/>
                      <a:pt x="2197100" y="0"/>
                    </a:cubicBezTo>
                  </a:path>
                </a:pathLst>
              </a:custGeom>
              <a:noFill/>
              <a:ln w="19050">
                <a:solidFill>
                  <a:srgbClr val="FF0000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119" name="TextBox 101"/>
              <p:cNvSpPr txBox="1">
                <a:spLocks noChangeArrowheads="1"/>
              </p:cNvSpPr>
              <p:nvPr/>
            </p:nvSpPr>
            <p:spPr bwMode="auto">
              <a:xfrm>
                <a:off x="2287287" y="4665856"/>
                <a:ext cx="1146229" cy="331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80229" tIns="40114" rIns="80229" bIns="40114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900" dirty="0" smtClean="0"/>
                  <a:t>IP</a:t>
                </a:r>
                <a:r>
                  <a:rPr lang="zh-CN" altLang="en-US" sz="900" dirty="0" smtClean="0"/>
                  <a:t> </a:t>
                </a:r>
                <a:r>
                  <a:rPr lang="en-US" altLang="zh-CN" sz="900" dirty="0" smtClean="0"/>
                  <a:t>Packet</a:t>
                </a:r>
                <a:endParaRPr lang="zh-CN" altLang="en-US" sz="900" dirty="0"/>
              </a:p>
            </p:txBody>
          </p:sp>
          <p:sp>
            <p:nvSpPr>
              <p:cNvPr id="120" name="任意多边形 113"/>
              <p:cNvSpPr/>
              <p:nvPr/>
            </p:nvSpPr>
            <p:spPr>
              <a:xfrm>
                <a:off x="1181100" y="2709818"/>
                <a:ext cx="2133600" cy="185782"/>
              </a:xfrm>
              <a:custGeom>
                <a:avLst/>
                <a:gdLst>
                  <a:gd name="connsiteX0" fmla="*/ 0 w 2133600"/>
                  <a:gd name="connsiteY0" fmla="*/ 185782 h 185782"/>
                  <a:gd name="connsiteX1" fmla="*/ 889000 w 2133600"/>
                  <a:gd name="connsiteY1" fmla="*/ 20682 h 185782"/>
                  <a:gd name="connsiteX2" fmla="*/ 2133600 w 2133600"/>
                  <a:gd name="connsiteY2" fmla="*/ 7982 h 185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33600" h="185782">
                    <a:moveTo>
                      <a:pt x="0" y="185782"/>
                    </a:moveTo>
                    <a:cubicBezTo>
                      <a:pt x="266700" y="118048"/>
                      <a:pt x="533400" y="50315"/>
                      <a:pt x="889000" y="20682"/>
                    </a:cubicBezTo>
                    <a:cubicBezTo>
                      <a:pt x="1244600" y="-8951"/>
                      <a:pt x="1689100" y="-485"/>
                      <a:pt x="2133600" y="7982"/>
                    </a:cubicBezTo>
                  </a:path>
                </a:pathLst>
              </a:custGeom>
              <a:noFill/>
              <a:ln w="19050">
                <a:solidFill>
                  <a:srgbClr val="FF0000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121" name="TextBox 101"/>
              <p:cNvSpPr txBox="1">
                <a:spLocks noChangeArrowheads="1"/>
              </p:cNvSpPr>
              <p:nvPr/>
            </p:nvSpPr>
            <p:spPr bwMode="auto">
              <a:xfrm>
                <a:off x="1974338" y="2759576"/>
                <a:ext cx="1046663" cy="331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80229" tIns="40114" rIns="80229" bIns="40114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900" dirty="0" smtClean="0"/>
                  <a:t>IP</a:t>
                </a:r>
                <a:r>
                  <a:rPr lang="zh-CN" altLang="en-US" sz="900" dirty="0" smtClean="0"/>
                  <a:t> </a:t>
                </a:r>
                <a:r>
                  <a:rPr lang="en-US" altLang="zh-CN" sz="900" dirty="0" smtClean="0"/>
                  <a:t>Packet</a:t>
                </a:r>
                <a:endParaRPr lang="zh-CN" altLang="en-US" sz="900" dirty="0"/>
              </a:p>
            </p:txBody>
          </p:sp>
        </p:grpSp>
        <p:sp>
          <p:nvSpPr>
            <p:cNvPr id="100" name="TextBox 101"/>
            <p:cNvSpPr txBox="1">
              <a:spLocks noChangeArrowheads="1"/>
            </p:cNvSpPr>
            <p:nvPr/>
          </p:nvSpPr>
          <p:spPr bwMode="auto">
            <a:xfrm>
              <a:off x="4291275" y="4071710"/>
              <a:ext cx="1380334" cy="720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0229" tIns="40114" rIns="80229" bIns="40114">
              <a:spAutoFit/>
            </a:bodyPr>
            <a:lstStyle/>
            <a:p>
              <a:pPr algn="ctr"/>
              <a:r>
                <a:rPr lang="en-US" altLang="zh-CN" sz="9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Local Network</a:t>
              </a:r>
              <a:endParaRPr lang="zh-CN" altLang="en-US" sz="9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0" name="组合 246"/>
          <p:cNvGrpSpPr/>
          <p:nvPr/>
        </p:nvGrpSpPr>
        <p:grpSpPr>
          <a:xfrm>
            <a:off x="5856590" y="2512341"/>
            <a:ext cx="4269881" cy="1934987"/>
            <a:chOff x="1325610" y="699326"/>
            <a:chExt cx="5993558" cy="2590148"/>
          </a:xfrm>
        </p:grpSpPr>
        <p:cxnSp>
          <p:nvCxnSpPr>
            <p:cNvPr id="141" name="直接连接符 119"/>
            <p:cNvCxnSpPr>
              <a:stCxn id="151" idx="2"/>
            </p:cNvCxnSpPr>
            <p:nvPr/>
          </p:nvCxnSpPr>
          <p:spPr>
            <a:xfrm>
              <a:off x="2127043" y="1403680"/>
              <a:ext cx="10480" cy="1124366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Cloud 129"/>
            <p:cNvSpPr/>
            <p:nvPr/>
          </p:nvSpPr>
          <p:spPr bwMode="auto">
            <a:xfrm>
              <a:off x="1325610" y="2011560"/>
              <a:ext cx="2005964" cy="1132907"/>
            </a:xfrm>
            <a:prstGeom prst="cloud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182880" tIns="91440" rIns="182880" bIns="9144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宋体" charset="0"/>
                <a:cs typeface="宋体" charset="0"/>
              </a:endParaRPr>
            </a:p>
          </p:txBody>
        </p:sp>
        <p:sp>
          <p:nvSpPr>
            <p:cNvPr id="143" name="TextBox 101"/>
            <p:cNvSpPr txBox="1">
              <a:spLocks noChangeArrowheads="1"/>
            </p:cNvSpPr>
            <p:nvPr/>
          </p:nvSpPr>
          <p:spPr bwMode="auto">
            <a:xfrm>
              <a:off x="2149965" y="1429803"/>
              <a:ext cx="1036858" cy="479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0229" tIns="40114" rIns="80229" bIns="40114">
              <a:spAutoFit/>
            </a:bodyPr>
            <a:lstStyle>
              <a:defPPr>
                <a:defRPr lang="zh-CN"/>
              </a:defPPr>
              <a:lvl1pPr algn="ctr">
                <a:defRPr sz="1200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00" dirty="0" smtClean="0"/>
                <a:t>S1 bearer</a:t>
              </a:r>
              <a:endParaRPr lang="zh-CN" altLang="en-US" sz="900" dirty="0"/>
            </a:p>
          </p:txBody>
        </p:sp>
        <p:pic>
          <p:nvPicPr>
            <p:cNvPr id="144" name="Picture 2" descr="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271437">
              <a:off x="5728210" y="364447"/>
              <a:ext cx="925103" cy="1594862"/>
            </a:xfrm>
            <a:prstGeom prst="rect">
              <a:avLst/>
            </a:prstGeom>
            <a:noFill/>
            <a:ln w="38100" algn="ctr">
              <a:noFill/>
              <a:prstDash val="dash"/>
              <a:miter lim="800000"/>
              <a:headEnd/>
              <a:tailEnd/>
            </a:ln>
          </p:spPr>
        </p:pic>
        <p:grpSp>
          <p:nvGrpSpPr>
            <p:cNvPr id="145" name="组合 167"/>
            <p:cNvGrpSpPr/>
            <p:nvPr/>
          </p:nvGrpSpPr>
          <p:grpSpPr>
            <a:xfrm>
              <a:off x="2100985" y="2333564"/>
              <a:ext cx="1206602" cy="575028"/>
              <a:chOff x="5559738" y="3005178"/>
              <a:chExt cx="1032560" cy="648217"/>
            </a:xfrm>
          </p:grpSpPr>
          <p:sp>
            <p:nvSpPr>
              <p:cNvPr id="200" name="TextBox 101"/>
              <p:cNvSpPr txBox="1">
                <a:spLocks noChangeArrowheads="1"/>
              </p:cNvSpPr>
              <p:nvPr/>
            </p:nvSpPr>
            <p:spPr bwMode="auto">
              <a:xfrm>
                <a:off x="5559738" y="3252499"/>
                <a:ext cx="1032560" cy="4008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80229" tIns="40114" rIns="80229" bIns="40114">
                <a:spAutoFit/>
              </a:bodyPr>
              <a:lstStyle/>
              <a:p>
                <a:pPr algn="ctr"/>
                <a:r>
                  <a:rPr lang="en-US" altLang="zh-CN" sz="600" b="1" dirty="0" smtClean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Routing Decision</a:t>
                </a:r>
                <a:endParaRPr lang="zh-CN" altLang="en-US" sz="600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201" name="组合 166"/>
              <p:cNvGrpSpPr/>
              <p:nvPr/>
            </p:nvGrpSpPr>
            <p:grpSpPr>
              <a:xfrm>
                <a:off x="5741649" y="3005178"/>
                <a:ext cx="668486" cy="496216"/>
                <a:chOff x="5741649" y="3005178"/>
                <a:chExt cx="668486" cy="496216"/>
              </a:xfrm>
            </p:grpSpPr>
            <p:pic>
              <p:nvPicPr>
                <p:cNvPr id="202" name="图片 155"/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6063" b="21450"/>
                <a:stretch/>
              </p:blipFill>
              <p:spPr>
                <a:xfrm>
                  <a:off x="5815659" y="3034988"/>
                  <a:ext cx="486188" cy="269501"/>
                </a:xfrm>
                <a:prstGeom prst="rect">
                  <a:avLst/>
                </a:prstGeom>
              </p:spPr>
            </p:pic>
            <p:sp>
              <p:nvSpPr>
                <p:cNvPr id="203" name="圆角矩形 159"/>
                <p:cNvSpPr/>
                <p:nvPr/>
              </p:nvSpPr>
              <p:spPr>
                <a:xfrm>
                  <a:off x="5741649" y="3005178"/>
                  <a:ext cx="668486" cy="496216"/>
                </a:xfrm>
                <a:prstGeom prst="roundRect">
                  <a:avLst/>
                </a:prstGeom>
                <a:noFill/>
                <a:ln w="12700">
                  <a:solidFill>
                    <a:srgbClr val="FFC000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/>
                </a:p>
              </p:txBody>
            </p:sp>
          </p:grpSp>
        </p:grpSp>
        <p:pic>
          <p:nvPicPr>
            <p:cNvPr id="146" name="Picture 127" descr="1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5679" y="2221577"/>
              <a:ext cx="2017868" cy="751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7" name="矩形 125"/>
            <p:cNvSpPr/>
            <p:nvPr/>
          </p:nvSpPr>
          <p:spPr>
            <a:xfrm>
              <a:off x="5745352" y="1997039"/>
              <a:ext cx="1573816" cy="3365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900" b="1" dirty="0" err="1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mCDN</a:t>
              </a:r>
              <a:endParaRPr lang="zh-CN" altLang="en-US" sz="9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TextBox 101"/>
            <p:cNvSpPr txBox="1">
              <a:spLocks noChangeArrowheads="1"/>
            </p:cNvSpPr>
            <p:nvPr/>
          </p:nvSpPr>
          <p:spPr bwMode="auto">
            <a:xfrm>
              <a:off x="1705722" y="2728414"/>
              <a:ext cx="837251" cy="293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0229" tIns="40114" rIns="80229" bIns="40114">
              <a:spAutoFit/>
            </a:bodyPr>
            <a:lstStyle/>
            <a:p>
              <a:pPr algn="ctr"/>
              <a:r>
                <a:rPr lang="en-US" altLang="zh-CN" sz="900" b="1" dirty="0" err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eNB</a:t>
              </a:r>
              <a:endParaRPr lang="zh-CN" altLang="en-US" sz="9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9" name="直接连接符 128"/>
            <p:cNvCxnSpPr>
              <a:endCxn id="152" idx="1"/>
            </p:cNvCxnSpPr>
            <p:nvPr/>
          </p:nvCxnSpPr>
          <p:spPr>
            <a:xfrm flipV="1">
              <a:off x="6151862" y="2566243"/>
              <a:ext cx="491824" cy="386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29"/>
            <p:cNvCxnSpPr>
              <a:stCxn id="151" idx="3"/>
            </p:cNvCxnSpPr>
            <p:nvPr/>
          </p:nvCxnSpPr>
          <p:spPr>
            <a:xfrm flipV="1">
              <a:off x="2484264" y="1180524"/>
              <a:ext cx="2909620" cy="4880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1" name="Picture 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769821" y="967127"/>
              <a:ext cx="714443" cy="436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2" name="Picture 25" descr="D:\userdata\dspence1\Projects\60. Company Rebrand\Design Workstream\Brand Center\02. Brand Elements\Network Elements\NSN-network_graphics-complete-130925\png\gray-yellow\Database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643686" y="2452941"/>
              <a:ext cx="487758" cy="226604"/>
            </a:xfrm>
            <a:prstGeom prst="rect">
              <a:avLst/>
            </a:prstGeom>
            <a:noFill/>
          </p:spPr>
        </p:pic>
        <p:grpSp>
          <p:nvGrpSpPr>
            <p:cNvPr id="153" name="Group 2145"/>
            <p:cNvGrpSpPr>
              <a:grpSpLocks noChangeAspect="1"/>
            </p:cNvGrpSpPr>
            <p:nvPr/>
          </p:nvGrpSpPr>
          <p:grpSpPr bwMode="auto">
            <a:xfrm>
              <a:off x="1512513" y="2352502"/>
              <a:ext cx="662068" cy="387182"/>
              <a:chOff x="4424" y="0"/>
              <a:chExt cx="268" cy="268"/>
            </a:xfrm>
          </p:grpSpPr>
          <p:sp>
            <p:nvSpPr>
              <p:cNvPr id="185" name="Freeform 2146"/>
              <p:cNvSpPr>
                <a:spLocks noChangeAspect="1"/>
              </p:cNvSpPr>
              <p:nvPr/>
            </p:nvSpPr>
            <p:spPr bwMode="auto">
              <a:xfrm>
                <a:off x="4427" y="3"/>
                <a:ext cx="262" cy="261"/>
              </a:xfrm>
              <a:custGeom>
                <a:avLst/>
                <a:gdLst>
                  <a:gd name="T0" fmla="*/ 554 w 554"/>
                  <a:gd name="T1" fmla="*/ 492 h 554"/>
                  <a:gd name="T2" fmla="*/ 492 w 554"/>
                  <a:gd name="T3" fmla="*/ 554 h 554"/>
                  <a:gd name="T4" fmla="*/ 63 w 554"/>
                  <a:gd name="T5" fmla="*/ 554 h 554"/>
                  <a:gd name="T6" fmla="*/ 0 w 554"/>
                  <a:gd name="T7" fmla="*/ 492 h 554"/>
                  <a:gd name="T8" fmla="*/ 0 w 554"/>
                  <a:gd name="T9" fmla="*/ 63 h 554"/>
                  <a:gd name="T10" fmla="*/ 63 w 554"/>
                  <a:gd name="T11" fmla="*/ 0 h 554"/>
                  <a:gd name="T12" fmla="*/ 492 w 554"/>
                  <a:gd name="T13" fmla="*/ 0 h 554"/>
                  <a:gd name="T14" fmla="*/ 554 w 554"/>
                  <a:gd name="T15" fmla="*/ 63 h 554"/>
                  <a:gd name="T16" fmla="*/ 554 w 554"/>
                  <a:gd name="T17" fmla="*/ 492 h 55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54"/>
                  <a:gd name="T28" fmla="*/ 0 h 554"/>
                  <a:gd name="T29" fmla="*/ 554 w 554"/>
                  <a:gd name="T30" fmla="*/ 554 h 55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54" h="554">
                    <a:moveTo>
                      <a:pt x="554" y="492"/>
                    </a:moveTo>
                    <a:cubicBezTo>
                      <a:pt x="554" y="526"/>
                      <a:pt x="526" y="554"/>
                      <a:pt x="492" y="554"/>
                    </a:cubicBezTo>
                    <a:cubicBezTo>
                      <a:pt x="63" y="554"/>
                      <a:pt x="63" y="554"/>
                      <a:pt x="63" y="554"/>
                    </a:cubicBezTo>
                    <a:cubicBezTo>
                      <a:pt x="29" y="554"/>
                      <a:pt x="0" y="526"/>
                      <a:pt x="0" y="492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28"/>
                      <a:pt x="29" y="0"/>
                      <a:pt x="63" y="0"/>
                    </a:cubicBezTo>
                    <a:cubicBezTo>
                      <a:pt x="492" y="0"/>
                      <a:pt x="492" y="0"/>
                      <a:pt x="492" y="0"/>
                    </a:cubicBezTo>
                    <a:cubicBezTo>
                      <a:pt x="526" y="0"/>
                      <a:pt x="554" y="28"/>
                      <a:pt x="554" y="63"/>
                    </a:cubicBezTo>
                    <a:lnTo>
                      <a:pt x="554" y="49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D67D"/>
                  </a:gs>
                  <a:gs pos="100000">
                    <a:srgbClr val="FFAF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l" defTabSz="1828800" rtl="0"/>
                <a:endParaRPr lang="en-US" sz="900" kern="1200">
                  <a:solidFill>
                    <a:prstClr val="black"/>
                  </a:solidFill>
                  <a:effectLst/>
                  <a:latin typeface="Calibri" panose="020F0502020204030204"/>
                </a:endParaRPr>
              </a:p>
            </p:txBody>
          </p:sp>
          <p:sp>
            <p:nvSpPr>
              <p:cNvPr id="186" name="Freeform 2147"/>
              <p:cNvSpPr>
                <a:spLocks noChangeAspect="1" noEditPoints="1"/>
              </p:cNvSpPr>
              <p:nvPr/>
            </p:nvSpPr>
            <p:spPr bwMode="auto">
              <a:xfrm>
                <a:off x="4424" y="0"/>
                <a:ext cx="268" cy="268"/>
              </a:xfrm>
              <a:custGeom>
                <a:avLst/>
                <a:gdLst>
                  <a:gd name="T0" fmla="*/ 69 w 567"/>
                  <a:gd name="T1" fmla="*/ 567 h 567"/>
                  <a:gd name="T2" fmla="*/ 0 w 567"/>
                  <a:gd name="T3" fmla="*/ 498 h 567"/>
                  <a:gd name="T4" fmla="*/ 0 w 567"/>
                  <a:gd name="T5" fmla="*/ 69 h 567"/>
                  <a:gd name="T6" fmla="*/ 69 w 567"/>
                  <a:gd name="T7" fmla="*/ 0 h 567"/>
                  <a:gd name="T8" fmla="*/ 498 w 567"/>
                  <a:gd name="T9" fmla="*/ 0 h 567"/>
                  <a:gd name="T10" fmla="*/ 567 w 567"/>
                  <a:gd name="T11" fmla="*/ 68 h 567"/>
                  <a:gd name="T12" fmla="*/ 567 w 567"/>
                  <a:gd name="T13" fmla="*/ 68 h 567"/>
                  <a:gd name="T14" fmla="*/ 567 w 567"/>
                  <a:gd name="T15" fmla="*/ 498 h 567"/>
                  <a:gd name="T16" fmla="*/ 498 w 567"/>
                  <a:gd name="T17" fmla="*/ 567 h 567"/>
                  <a:gd name="T18" fmla="*/ 69 w 567"/>
                  <a:gd name="T19" fmla="*/ 567 h 567"/>
                  <a:gd name="T20" fmla="*/ 13 w 567"/>
                  <a:gd name="T21" fmla="*/ 69 h 567"/>
                  <a:gd name="T22" fmla="*/ 13 w 567"/>
                  <a:gd name="T23" fmla="*/ 498 h 567"/>
                  <a:gd name="T24" fmla="*/ 69 w 567"/>
                  <a:gd name="T25" fmla="*/ 554 h 567"/>
                  <a:gd name="T26" fmla="*/ 498 w 567"/>
                  <a:gd name="T27" fmla="*/ 554 h 567"/>
                  <a:gd name="T28" fmla="*/ 554 w 567"/>
                  <a:gd name="T29" fmla="*/ 498 h 567"/>
                  <a:gd name="T30" fmla="*/ 554 w 567"/>
                  <a:gd name="T31" fmla="*/ 69 h 567"/>
                  <a:gd name="T32" fmla="*/ 554 w 567"/>
                  <a:gd name="T33" fmla="*/ 69 h 567"/>
                  <a:gd name="T34" fmla="*/ 498 w 567"/>
                  <a:gd name="T35" fmla="*/ 13 h 567"/>
                  <a:gd name="T36" fmla="*/ 69 w 567"/>
                  <a:gd name="T37" fmla="*/ 13 h 567"/>
                  <a:gd name="T38" fmla="*/ 13 w 567"/>
                  <a:gd name="T39" fmla="*/ 69 h 56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567"/>
                  <a:gd name="T61" fmla="*/ 0 h 567"/>
                  <a:gd name="T62" fmla="*/ 567 w 567"/>
                  <a:gd name="T63" fmla="*/ 567 h 567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567" h="567">
                    <a:moveTo>
                      <a:pt x="69" y="567"/>
                    </a:moveTo>
                    <a:cubicBezTo>
                      <a:pt x="31" y="567"/>
                      <a:pt x="0" y="536"/>
                      <a:pt x="0" y="49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31"/>
                      <a:pt x="31" y="0"/>
                      <a:pt x="69" y="0"/>
                    </a:cubicBezTo>
                    <a:cubicBezTo>
                      <a:pt x="498" y="0"/>
                      <a:pt x="498" y="0"/>
                      <a:pt x="498" y="0"/>
                    </a:cubicBezTo>
                    <a:cubicBezTo>
                      <a:pt x="535" y="0"/>
                      <a:pt x="566" y="30"/>
                      <a:pt x="567" y="68"/>
                    </a:cubicBezTo>
                    <a:cubicBezTo>
                      <a:pt x="567" y="68"/>
                      <a:pt x="567" y="68"/>
                      <a:pt x="567" y="68"/>
                    </a:cubicBezTo>
                    <a:cubicBezTo>
                      <a:pt x="567" y="498"/>
                      <a:pt x="567" y="498"/>
                      <a:pt x="567" y="498"/>
                    </a:cubicBezTo>
                    <a:cubicBezTo>
                      <a:pt x="567" y="536"/>
                      <a:pt x="536" y="567"/>
                      <a:pt x="498" y="567"/>
                    </a:cubicBezTo>
                    <a:lnTo>
                      <a:pt x="69" y="567"/>
                    </a:lnTo>
                    <a:close/>
                    <a:moveTo>
                      <a:pt x="13" y="69"/>
                    </a:moveTo>
                    <a:cubicBezTo>
                      <a:pt x="13" y="498"/>
                      <a:pt x="13" y="498"/>
                      <a:pt x="13" y="498"/>
                    </a:cubicBezTo>
                    <a:cubicBezTo>
                      <a:pt x="13" y="529"/>
                      <a:pt x="38" y="554"/>
                      <a:pt x="69" y="554"/>
                    </a:cubicBezTo>
                    <a:cubicBezTo>
                      <a:pt x="498" y="554"/>
                      <a:pt x="498" y="554"/>
                      <a:pt x="498" y="554"/>
                    </a:cubicBezTo>
                    <a:cubicBezTo>
                      <a:pt x="529" y="554"/>
                      <a:pt x="554" y="529"/>
                      <a:pt x="554" y="498"/>
                    </a:cubicBezTo>
                    <a:cubicBezTo>
                      <a:pt x="554" y="69"/>
                      <a:pt x="554" y="69"/>
                      <a:pt x="554" y="69"/>
                    </a:cubicBezTo>
                    <a:cubicBezTo>
                      <a:pt x="554" y="69"/>
                      <a:pt x="554" y="69"/>
                      <a:pt x="554" y="69"/>
                    </a:cubicBezTo>
                    <a:cubicBezTo>
                      <a:pt x="554" y="38"/>
                      <a:pt x="529" y="13"/>
                      <a:pt x="498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38" y="13"/>
                      <a:pt x="13" y="38"/>
                      <a:pt x="13" y="69"/>
                    </a:cubicBezTo>
                    <a:close/>
                  </a:path>
                </a:pathLst>
              </a:custGeom>
              <a:solidFill>
                <a:srgbClr val="FFA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l" defTabSz="1828800" rtl="0"/>
                <a:endParaRPr lang="en-US" sz="900" kern="1200">
                  <a:solidFill>
                    <a:prstClr val="black"/>
                  </a:solidFill>
                  <a:effectLst/>
                  <a:latin typeface="Calibri" panose="020F0502020204030204"/>
                </a:endParaRPr>
              </a:p>
            </p:txBody>
          </p:sp>
          <p:sp>
            <p:nvSpPr>
              <p:cNvPr id="187" name="Freeform 2148"/>
              <p:cNvSpPr>
                <a:spLocks noChangeAspect="1"/>
              </p:cNvSpPr>
              <p:nvPr/>
            </p:nvSpPr>
            <p:spPr bwMode="auto">
              <a:xfrm>
                <a:off x="4608" y="65"/>
                <a:ext cx="17" cy="58"/>
              </a:xfrm>
              <a:custGeom>
                <a:avLst/>
                <a:gdLst>
                  <a:gd name="T0" fmla="*/ 2 w 36"/>
                  <a:gd name="T1" fmla="*/ 120 h 122"/>
                  <a:gd name="T2" fmla="*/ 2 w 36"/>
                  <a:gd name="T3" fmla="*/ 111 h 122"/>
                  <a:gd name="T4" fmla="*/ 23 w 36"/>
                  <a:gd name="T5" fmla="*/ 61 h 122"/>
                  <a:gd name="T6" fmla="*/ 2 w 36"/>
                  <a:gd name="T7" fmla="*/ 11 h 122"/>
                  <a:gd name="T8" fmla="*/ 2 w 36"/>
                  <a:gd name="T9" fmla="*/ 2 h 122"/>
                  <a:gd name="T10" fmla="*/ 11 w 36"/>
                  <a:gd name="T11" fmla="*/ 2 h 122"/>
                  <a:gd name="T12" fmla="*/ 36 w 36"/>
                  <a:gd name="T13" fmla="*/ 61 h 122"/>
                  <a:gd name="T14" fmla="*/ 11 w 36"/>
                  <a:gd name="T15" fmla="*/ 120 h 122"/>
                  <a:gd name="T16" fmla="*/ 7 w 36"/>
                  <a:gd name="T17" fmla="*/ 122 h 122"/>
                  <a:gd name="T18" fmla="*/ 2 w 36"/>
                  <a:gd name="T19" fmla="*/ 120 h 1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6"/>
                  <a:gd name="T31" fmla="*/ 0 h 122"/>
                  <a:gd name="T32" fmla="*/ 36 w 36"/>
                  <a:gd name="T33" fmla="*/ 122 h 1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6" h="122">
                    <a:moveTo>
                      <a:pt x="2" y="120"/>
                    </a:moveTo>
                    <a:cubicBezTo>
                      <a:pt x="0" y="117"/>
                      <a:pt x="0" y="113"/>
                      <a:pt x="2" y="111"/>
                    </a:cubicBezTo>
                    <a:cubicBezTo>
                      <a:pt x="15" y="98"/>
                      <a:pt x="23" y="80"/>
                      <a:pt x="23" y="61"/>
                    </a:cubicBezTo>
                    <a:cubicBezTo>
                      <a:pt x="23" y="42"/>
                      <a:pt x="15" y="24"/>
                      <a:pt x="2" y="11"/>
                    </a:cubicBezTo>
                    <a:cubicBezTo>
                      <a:pt x="0" y="9"/>
                      <a:pt x="0" y="5"/>
                      <a:pt x="2" y="2"/>
                    </a:cubicBezTo>
                    <a:cubicBezTo>
                      <a:pt x="5" y="0"/>
                      <a:pt x="9" y="0"/>
                      <a:pt x="11" y="2"/>
                    </a:cubicBezTo>
                    <a:cubicBezTo>
                      <a:pt x="26" y="17"/>
                      <a:pt x="36" y="38"/>
                      <a:pt x="36" y="61"/>
                    </a:cubicBezTo>
                    <a:cubicBezTo>
                      <a:pt x="36" y="84"/>
                      <a:pt x="26" y="105"/>
                      <a:pt x="11" y="120"/>
                    </a:cubicBezTo>
                    <a:cubicBezTo>
                      <a:pt x="10" y="121"/>
                      <a:pt x="8" y="122"/>
                      <a:pt x="7" y="122"/>
                    </a:cubicBezTo>
                    <a:cubicBezTo>
                      <a:pt x="5" y="122"/>
                      <a:pt x="3" y="121"/>
                      <a:pt x="2" y="1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l" defTabSz="1828800" rtl="0"/>
                <a:endParaRPr lang="en-US" sz="900" kern="1200">
                  <a:solidFill>
                    <a:prstClr val="black"/>
                  </a:solidFill>
                  <a:effectLst/>
                  <a:latin typeface="Calibri" panose="020F0502020204030204"/>
                </a:endParaRPr>
              </a:p>
            </p:txBody>
          </p:sp>
          <p:sp>
            <p:nvSpPr>
              <p:cNvPr id="188" name="Freeform 2149"/>
              <p:cNvSpPr>
                <a:spLocks noChangeAspect="1"/>
              </p:cNvSpPr>
              <p:nvPr/>
            </p:nvSpPr>
            <p:spPr bwMode="auto">
              <a:xfrm>
                <a:off x="4618" y="52"/>
                <a:ext cx="22" cy="84"/>
              </a:xfrm>
              <a:custGeom>
                <a:avLst/>
                <a:gdLst>
                  <a:gd name="T0" fmla="*/ 2 w 47"/>
                  <a:gd name="T1" fmla="*/ 174 h 176"/>
                  <a:gd name="T2" fmla="*/ 2 w 47"/>
                  <a:gd name="T3" fmla="*/ 165 h 176"/>
                  <a:gd name="T4" fmla="*/ 34 w 47"/>
                  <a:gd name="T5" fmla="*/ 88 h 176"/>
                  <a:gd name="T6" fmla="*/ 2 w 47"/>
                  <a:gd name="T7" fmla="*/ 11 h 176"/>
                  <a:gd name="T8" fmla="*/ 2 w 47"/>
                  <a:gd name="T9" fmla="*/ 2 h 176"/>
                  <a:gd name="T10" fmla="*/ 11 w 47"/>
                  <a:gd name="T11" fmla="*/ 2 h 176"/>
                  <a:gd name="T12" fmla="*/ 47 w 47"/>
                  <a:gd name="T13" fmla="*/ 88 h 176"/>
                  <a:gd name="T14" fmla="*/ 12 w 47"/>
                  <a:gd name="T15" fmla="*/ 174 h 176"/>
                  <a:gd name="T16" fmla="*/ 7 w 47"/>
                  <a:gd name="T17" fmla="*/ 176 h 176"/>
                  <a:gd name="T18" fmla="*/ 2 w 47"/>
                  <a:gd name="T19" fmla="*/ 174 h 17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7"/>
                  <a:gd name="T31" fmla="*/ 0 h 176"/>
                  <a:gd name="T32" fmla="*/ 47 w 47"/>
                  <a:gd name="T33" fmla="*/ 176 h 17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7" h="176">
                    <a:moveTo>
                      <a:pt x="2" y="174"/>
                    </a:moveTo>
                    <a:cubicBezTo>
                      <a:pt x="0" y="171"/>
                      <a:pt x="0" y="167"/>
                      <a:pt x="2" y="165"/>
                    </a:cubicBezTo>
                    <a:cubicBezTo>
                      <a:pt x="22" y="145"/>
                      <a:pt x="34" y="118"/>
                      <a:pt x="34" y="88"/>
                    </a:cubicBezTo>
                    <a:cubicBezTo>
                      <a:pt x="34" y="58"/>
                      <a:pt x="22" y="31"/>
                      <a:pt x="2" y="11"/>
                    </a:cubicBezTo>
                    <a:cubicBezTo>
                      <a:pt x="0" y="9"/>
                      <a:pt x="0" y="5"/>
                      <a:pt x="2" y="2"/>
                    </a:cubicBezTo>
                    <a:cubicBezTo>
                      <a:pt x="5" y="0"/>
                      <a:pt x="9" y="0"/>
                      <a:pt x="11" y="2"/>
                    </a:cubicBezTo>
                    <a:cubicBezTo>
                      <a:pt x="33" y="24"/>
                      <a:pt x="47" y="55"/>
                      <a:pt x="47" y="88"/>
                    </a:cubicBezTo>
                    <a:cubicBezTo>
                      <a:pt x="47" y="122"/>
                      <a:pt x="33" y="152"/>
                      <a:pt x="12" y="174"/>
                    </a:cubicBezTo>
                    <a:cubicBezTo>
                      <a:pt x="10" y="175"/>
                      <a:pt x="9" y="176"/>
                      <a:pt x="7" y="176"/>
                    </a:cubicBezTo>
                    <a:cubicBezTo>
                      <a:pt x="5" y="176"/>
                      <a:pt x="4" y="175"/>
                      <a:pt x="2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l" defTabSz="1828800" rtl="0"/>
                <a:endParaRPr lang="en-US" sz="900" kern="1200">
                  <a:solidFill>
                    <a:prstClr val="black"/>
                  </a:solidFill>
                  <a:effectLst/>
                  <a:latin typeface="Calibri" panose="020F0502020204030204"/>
                </a:endParaRPr>
              </a:p>
            </p:txBody>
          </p:sp>
          <p:sp>
            <p:nvSpPr>
              <p:cNvPr id="189" name="Freeform 2150"/>
              <p:cNvSpPr>
                <a:spLocks noChangeAspect="1"/>
              </p:cNvSpPr>
              <p:nvPr/>
            </p:nvSpPr>
            <p:spPr bwMode="auto">
              <a:xfrm>
                <a:off x="4629" y="39"/>
                <a:ext cx="27" cy="109"/>
              </a:xfrm>
              <a:custGeom>
                <a:avLst/>
                <a:gdLst>
                  <a:gd name="T0" fmla="*/ 2 w 58"/>
                  <a:gd name="T1" fmla="*/ 229 h 231"/>
                  <a:gd name="T2" fmla="*/ 2 w 58"/>
                  <a:gd name="T3" fmla="*/ 220 h 231"/>
                  <a:gd name="T4" fmla="*/ 45 w 58"/>
                  <a:gd name="T5" fmla="*/ 116 h 231"/>
                  <a:gd name="T6" fmla="*/ 2 w 58"/>
                  <a:gd name="T7" fmla="*/ 12 h 231"/>
                  <a:gd name="T8" fmla="*/ 2 w 58"/>
                  <a:gd name="T9" fmla="*/ 3 h 231"/>
                  <a:gd name="T10" fmla="*/ 12 w 58"/>
                  <a:gd name="T11" fmla="*/ 3 h 231"/>
                  <a:gd name="T12" fmla="*/ 58 w 58"/>
                  <a:gd name="T13" fmla="*/ 116 h 231"/>
                  <a:gd name="T14" fmla="*/ 12 w 58"/>
                  <a:gd name="T15" fmla="*/ 229 h 231"/>
                  <a:gd name="T16" fmla="*/ 7 w 58"/>
                  <a:gd name="T17" fmla="*/ 231 h 231"/>
                  <a:gd name="T18" fmla="*/ 2 w 58"/>
                  <a:gd name="T19" fmla="*/ 229 h 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8"/>
                  <a:gd name="T31" fmla="*/ 0 h 231"/>
                  <a:gd name="T32" fmla="*/ 58 w 58"/>
                  <a:gd name="T33" fmla="*/ 231 h 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8" h="231">
                    <a:moveTo>
                      <a:pt x="2" y="229"/>
                    </a:moveTo>
                    <a:cubicBezTo>
                      <a:pt x="0" y="226"/>
                      <a:pt x="0" y="222"/>
                      <a:pt x="2" y="220"/>
                    </a:cubicBezTo>
                    <a:cubicBezTo>
                      <a:pt x="29" y="193"/>
                      <a:pt x="45" y="157"/>
                      <a:pt x="45" y="116"/>
                    </a:cubicBezTo>
                    <a:cubicBezTo>
                      <a:pt x="45" y="75"/>
                      <a:pt x="29" y="39"/>
                      <a:pt x="2" y="12"/>
                    </a:cubicBezTo>
                    <a:cubicBezTo>
                      <a:pt x="0" y="10"/>
                      <a:pt x="0" y="6"/>
                      <a:pt x="2" y="3"/>
                    </a:cubicBezTo>
                    <a:cubicBezTo>
                      <a:pt x="5" y="0"/>
                      <a:pt x="9" y="0"/>
                      <a:pt x="12" y="3"/>
                    </a:cubicBezTo>
                    <a:cubicBezTo>
                      <a:pt x="41" y="32"/>
                      <a:pt x="58" y="72"/>
                      <a:pt x="58" y="116"/>
                    </a:cubicBezTo>
                    <a:cubicBezTo>
                      <a:pt x="58" y="160"/>
                      <a:pt x="41" y="200"/>
                      <a:pt x="12" y="229"/>
                    </a:cubicBezTo>
                    <a:cubicBezTo>
                      <a:pt x="10" y="230"/>
                      <a:pt x="9" y="231"/>
                      <a:pt x="7" y="231"/>
                    </a:cubicBezTo>
                    <a:cubicBezTo>
                      <a:pt x="5" y="231"/>
                      <a:pt x="4" y="230"/>
                      <a:pt x="2" y="2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l" defTabSz="1828800" rtl="0"/>
                <a:endParaRPr lang="en-US" sz="900" kern="1200">
                  <a:solidFill>
                    <a:prstClr val="black"/>
                  </a:solidFill>
                  <a:effectLst/>
                  <a:latin typeface="Calibri" panose="020F0502020204030204"/>
                </a:endParaRPr>
              </a:p>
            </p:txBody>
          </p:sp>
          <p:sp>
            <p:nvSpPr>
              <p:cNvPr id="190" name="Freeform 2151"/>
              <p:cNvSpPr>
                <a:spLocks noChangeAspect="1"/>
              </p:cNvSpPr>
              <p:nvPr/>
            </p:nvSpPr>
            <p:spPr bwMode="auto">
              <a:xfrm>
                <a:off x="4639" y="26"/>
                <a:ext cx="33" cy="135"/>
              </a:xfrm>
              <a:custGeom>
                <a:avLst/>
                <a:gdLst>
                  <a:gd name="T0" fmla="*/ 3 w 70"/>
                  <a:gd name="T1" fmla="*/ 283 h 285"/>
                  <a:gd name="T2" fmla="*/ 3 w 70"/>
                  <a:gd name="T3" fmla="*/ 274 h 285"/>
                  <a:gd name="T4" fmla="*/ 57 w 70"/>
                  <a:gd name="T5" fmla="*/ 143 h 285"/>
                  <a:gd name="T6" fmla="*/ 3 w 70"/>
                  <a:gd name="T7" fmla="*/ 12 h 285"/>
                  <a:gd name="T8" fmla="*/ 3 w 70"/>
                  <a:gd name="T9" fmla="*/ 3 h 285"/>
                  <a:gd name="T10" fmla="*/ 12 w 70"/>
                  <a:gd name="T11" fmla="*/ 3 h 285"/>
                  <a:gd name="T12" fmla="*/ 70 w 70"/>
                  <a:gd name="T13" fmla="*/ 143 h 285"/>
                  <a:gd name="T14" fmla="*/ 12 w 70"/>
                  <a:gd name="T15" fmla="*/ 283 h 285"/>
                  <a:gd name="T16" fmla="*/ 7 w 70"/>
                  <a:gd name="T17" fmla="*/ 285 h 285"/>
                  <a:gd name="T18" fmla="*/ 3 w 70"/>
                  <a:gd name="T19" fmla="*/ 283 h 28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0"/>
                  <a:gd name="T31" fmla="*/ 0 h 285"/>
                  <a:gd name="T32" fmla="*/ 70 w 70"/>
                  <a:gd name="T33" fmla="*/ 285 h 28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0" h="285">
                    <a:moveTo>
                      <a:pt x="3" y="283"/>
                    </a:moveTo>
                    <a:cubicBezTo>
                      <a:pt x="0" y="281"/>
                      <a:pt x="0" y="276"/>
                      <a:pt x="3" y="274"/>
                    </a:cubicBezTo>
                    <a:cubicBezTo>
                      <a:pt x="36" y="240"/>
                      <a:pt x="57" y="194"/>
                      <a:pt x="57" y="143"/>
                    </a:cubicBezTo>
                    <a:cubicBezTo>
                      <a:pt x="57" y="92"/>
                      <a:pt x="36" y="46"/>
                      <a:pt x="3" y="12"/>
                    </a:cubicBezTo>
                    <a:cubicBezTo>
                      <a:pt x="0" y="10"/>
                      <a:pt x="0" y="5"/>
                      <a:pt x="3" y="3"/>
                    </a:cubicBezTo>
                    <a:cubicBezTo>
                      <a:pt x="5" y="0"/>
                      <a:pt x="9" y="0"/>
                      <a:pt x="12" y="3"/>
                    </a:cubicBezTo>
                    <a:cubicBezTo>
                      <a:pt x="48" y="39"/>
                      <a:pt x="70" y="88"/>
                      <a:pt x="70" y="143"/>
                    </a:cubicBezTo>
                    <a:cubicBezTo>
                      <a:pt x="70" y="198"/>
                      <a:pt x="48" y="247"/>
                      <a:pt x="12" y="283"/>
                    </a:cubicBezTo>
                    <a:cubicBezTo>
                      <a:pt x="11" y="284"/>
                      <a:pt x="9" y="285"/>
                      <a:pt x="7" y="285"/>
                    </a:cubicBezTo>
                    <a:cubicBezTo>
                      <a:pt x="6" y="285"/>
                      <a:pt x="4" y="284"/>
                      <a:pt x="3" y="2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l" defTabSz="1828800" rtl="0"/>
                <a:endParaRPr lang="en-US" sz="900" kern="1200">
                  <a:solidFill>
                    <a:prstClr val="black"/>
                  </a:solidFill>
                  <a:effectLst/>
                  <a:latin typeface="Calibri" panose="020F0502020204030204"/>
                </a:endParaRPr>
              </a:p>
            </p:txBody>
          </p:sp>
          <p:sp>
            <p:nvSpPr>
              <p:cNvPr id="191" name="Oval 2152"/>
              <p:cNvSpPr>
                <a:spLocks noChangeAspect="1" noChangeArrowheads="1"/>
              </p:cNvSpPr>
              <p:nvPr/>
            </p:nvSpPr>
            <p:spPr bwMode="auto">
              <a:xfrm>
                <a:off x="4519" y="73"/>
                <a:ext cx="15" cy="40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l" defTabSz="1828800" rtl="0"/>
                <a:endParaRPr lang="de-DE" sz="900" kern="1200">
                  <a:solidFill>
                    <a:prstClr val="black"/>
                  </a:solidFill>
                  <a:effectLst/>
                  <a:latin typeface="Calibri" panose="020F0502020204030204"/>
                </a:endParaRPr>
              </a:p>
            </p:txBody>
          </p:sp>
          <p:sp>
            <p:nvSpPr>
              <p:cNvPr id="192" name="Freeform 2153"/>
              <p:cNvSpPr>
                <a:spLocks noChangeAspect="1"/>
              </p:cNvSpPr>
              <p:nvPr/>
            </p:nvSpPr>
            <p:spPr bwMode="auto">
              <a:xfrm>
                <a:off x="4530" y="73"/>
                <a:ext cx="21" cy="40"/>
              </a:xfrm>
              <a:custGeom>
                <a:avLst/>
                <a:gdLst>
                  <a:gd name="T0" fmla="*/ 27 w 43"/>
                  <a:gd name="T1" fmla="*/ 0 h 85"/>
                  <a:gd name="T2" fmla="*/ 3 w 43"/>
                  <a:gd name="T3" fmla="*/ 0 h 85"/>
                  <a:gd name="T4" fmla="*/ 3 w 43"/>
                  <a:gd name="T5" fmla="*/ 0 h 85"/>
                  <a:gd name="T6" fmla="*/ 16 w 43"/>
                  <a:gd name="T7" fmla="*/ 43 h 85"/>
                  <a:gd name="T8" fmla="*/ 0 w 43"/>
                  <a:gd name="T9" fmla="*/ 85 h 85"/>
                  <a:gd name="T10" fmla="*/ 27 w 43"/>
                  <a:gd name="T11" fmla="*/ 85 h 85"/>
                  <a:gd name="T12" fmla="*/ 43 w 43"/>
                  <a:gd name="T13" fmla="*/ 43 h 85"/>
                  <a:gd name="T14" fmla="*/ 27 w 43"/>
                  <a:gd name="T15" fmla="*/ 0 h 8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3"/>
                  <a:gd name="T25" fmla="*/ 0 h 85"/>
                  <a:gd name="T26" fmla="*/ 43 w 43"/>
                  <a:gd name="T27" fmla="*/ 85 h 8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3" h="85">
                    <a:moveTo>
                      <a:pt x="27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2" y="2"/>
                      <a:pt x="16" y="20"/>
                      <a:pt x="16" y="43"/>
                    </a:cubicBezTo>
                    <a:cubicBezTo>
                      <a:pt x="16" y="66"/>
                      <a:pt x="9" y="85"/>
                      <a:pt x="0" y="85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35" y="85"/>
                      <a:pt x="43" y="66"/>
                      <a:pt x="43" y="43"/>
                    </a:cubicBezTo>
                    <a:cubicBezTo>
                      <a:pt x="43" y="19"/>
                      <a:pt x="35" y="0"/>
                      <a:pt x="27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l" defTabSz="1828800" rtl="0"/>
                <a:endParaRPr lang="en-US" sz="900" kern="1200">
                  <a:solidFill>
                    <a:prstClr val="black"/>
                  </a:solidFill>
                  <a:effectLst/>
                  <a:latin typeface="Calibri" panose="020F0502020204030204"/>
                </a:endParaRPr>
              </a:p>
            </p:txBody>
          </p:sp>
          <p:sp>
            <p:nvSpPr>
              <p:cNvPr id="193" name="Oval 2154"/>
              <p:cNvSpPr>
                <a:spLocks noChangeAspect="1" noChangeArrowheads="1"/>
              </p:cNvSpPr>
              <p:nvPr/>
            </p:nvSpPr>
            <p:spPr bwMode="auto">
              <a:xfrm>
                <a:off x="4585" y="73"/>
                <a:ext cx="15" cy="40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l" defTabSz="1828800" rtl="0"/>
                <a:endParaRPr lang="de-DE" sz="900" kern="1200">
                  <a:solidFill>
                    <a:prstClr val="black"/>
                  </a:solidFill>
                  <a:effectLst/>
                  <a:latin typeface="Calibri" panose="020F0502020204030204"/>
                </a:endParaRPr>
              </a:p>
            </p:txBody>
          </p:sp>
          <p:sp>
            <p:nvSpPr>
              <p:cNvPr id="194" name="Freeform 2155"/>
              <p:cNvSpPr>
                <a:spLocks noChangeAspect="1"/>
              </p:cNvSpPr>
              <p:nvPr/>
            </p:nvSpPr>
            <p:spPr bwMode="auto">
              <a:xfrm>
                <a:off x="4569" y="73"/>
                <a:ext cx="19" cy="40"/>
              </a:xfrm>
              <a:custGeom>
                <a:avLst/>
                <a:gdLst>
                  <a:gd name="T0" fmla="*/ 16 w 42"/>
                  <a:gd name="T1" fmla="*/ 0 h 85"/>
                  <a:gd name="T2" fmla="*/ 39 w 42"/>
                  <a:gd name="T3" fmla="*/ 0 h 85"/>
                  <a:gd name="T4" fmla="*/ 39 w 42"/>
                  <a:gd name="T5" fmla="*/ 0 h 85"/>
                  <a:gd name="T6" fmla="*/ 26 w 42"/>
                  <a:gd name="T7" fmla="*/ 43 h 85"/>
                  <a:gd name="T8" fmla="*/ 42 w 42"/>
                  <a:gd name="T9" fmla="*/ 85 h 85"/>
                  <a:gd name="T10" fmla="*/ 16 w 42"/>
                  <a:gd name="T11" fmla="*/ 85 h 85"/>
                  <a:gd name="T12" fmla="*/ 0 w 42"/>
                  <a:gd name="T13" fmla="*/ 43 h 85"/>
                  <a:gd name="T14" fmla="*/ 16 w 42"/>
                  <a:gd name="T15" fmla="*/ 0 h 8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"/>
                  <a:gd name="T25" fmla="*/ 0 h 85"/>
                  <a:gd name="T26" fmla="*/ 42 w 42"/>
                  <a:gd name="T27" fmla="*/ 85 h 8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" h="85">
                    <a:moveTo>
                      <a:pt x="16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1" y="2"/>
                      <a:pt x="26" y="20"/>
                      <a:pt x="26" y="43"/>
                    </a:cubicBezTo>
                    <a:cubicBezTo>
                      <a:pt x="26" y="66"/>
                      <a:pt x="34" y="85"/>
                      <a:pt x="42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7" y="85"/>
                      <a:pt x="0" y="66"/>
                      <a:pt x="0" y="43"/>
                    </a:cubicBezTo>
                    <a:cubicBezTo>
                      <a:pt x="0" y="19"/>
                      <a:pt x="7" y="0"/>
                      <a:pt x="16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l" defTabSz="1828800" rtl="0"/>
                <a:endParaRPr lang="en-US" sz="900" kern="1200">
                  <a:solidFill>
                    <a:prstClr val="black"/>
                  </a:solidFill>
                  <a:effectLst/>
                  <a:latin typeface="Calibri" panose="020F0502020204030204"/>
                </a:endParaRPr>
              </a:p>
            </p:txBody>
          </p:sp>
          <p:sp>
            <p:nvSpPr>
              <p:cNvPr id="195" name="Freeform 2156"/>
              <p:cNvSpPr>
                <a:spLocks noChangeAspect="1"/>
              </p:cNvSpPr>
              <p:nvPr/>
            </p:nvSpPr>
            <p:spPr bwMode="auto">
              <a:xfrm>
                <a:off x="4494" y="65"/>
                <a:ext cx="17" cy="58"/>
              </a:xfrm>
              <a:custGeom>
                <a:avLst/>
                <a:gdLst>
                  <a:gd name="T0" fmla="*/ 24 w 36"/>
                  <a:gd name="T1" fmla="*/ 120 h 122"/>
                  <a:gd name="T2" fmla="*/ 0 w 36"/>
                  <a:gd name="T3" fmla="*/ 61 h 122"/>
                  <a:gd name="T4" fmla="*/ 24 w 36"/>
                  <a:gd name="T5" fmla="*/ 2 h 122"/>
                  <a:gd name="T6" fmla="*/ 34 w 36"/>
                  <a:gd name="T7" fmla="*/ 2 h 122"/>
                  <a:gd name="T8" fmla="*/ 34 w 36"/>
                  <a:gd name="T9" fmla="*/ 11 h 122"/>
                  <a:gd name="T10" fmla="*/ 13 w 36"/>
                  <a:gd name="T11" fmla="*/ 61 h 122"/>
                  <a:gd name="T12" fmla="*/ 34 w 36"/>
                  <a:gd name="T13" fmla="*/ 111 h 122"/>
                  <a:gd name="T14" fmla="*/ 34 w 36"/>
                  <a:gd name="T15" fmla="*/ 111 h 122"/>
                  <a:gd name="T16" fmla="*/ 34 w 36"/>
                  <a:gd name="T17" fmla="*/ 120 h 122"/>
                  <a:gd name="T18" fmla="*/ 29 w 36"/>
                  <a:gd name="T19" fmla="*/ 122 h 122"/>
                  <a:gd name="T20" fmla="*/ 24 w 36"/>
                  <a:gd name="T21" fmla="*/ 120 h 12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6"/>
                  <a:gd name="T34" fmla="*/ 0 h 122"/>
                  <a:gd name="T35" fmla="*/ 36 w 36"/>
                  <a:gd name="T36" fmla="*/ 122 h 12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6" h="122">
                    <a:moveTo>
                      <a:pt x="24" y="120"/>
                    </a:moveTo>
                    <a:cubicBezTo>
                      <a:pt x="9" y="105"/>
                      <a:pt x="0" y="84"/>
                      <a:pt x="0" y="61"/>
                    </a:cubicBezTo>
                    <a:cubicBezTo>
                      <a:pt x="0" y="38"/>
                      <a:pt x="9" y="17"/>
                      <a:pt x="24" y="2"/>
                    </a:cubicBezTo>
                    <a:cubicBezTo>
                      <a:pt x="27" y="0"/>
                      <a:pt x="31" y="0"/>
                      <a:pt x="34" y="2"/>
                    </a:cubicBezTo>
                    <a:cubicBezTo>
                      <a:pt x="36" y="5"/>
                      <a:pt x="36" y="9"/>
                      <a:pt x="34" y="11"/>
                    </a:cubicBezTo>
                    <a:cubicBezTo>
                      <a:pt x="21" y="24"/>
                      <a:pt x="13" y="42"/>
                      <a:pt x="13" y="61"/>
                    </a:cubicBezTo>
                    <a:cubicBezTo>
                      <a:pt x="13" y="80"/>
                      <a:pt x="21" y="98"/>
                      <a:pt x="34" y="111"/>
                    </a:cubicBezTo>
                    <a:cubicBezTo>
                      <a:pt x="34" y="111"/>
                      <a:pt x="34" y="111"/>
                      <a:pt x="34" y="111"/>
                    </a:cubicBezTo>
                    <a:cubicBezTo>
                      <a:pt x="36" y="113"/>
                      <a:pt x="36" y="117"/>
                      <a:pt x="34" y="120"/>
                    </a:cubicBezTo>
                    <a:cubicBezTo>
                      <a:pt x="32" y="121"/>
                      <a:pt x="31" y="122"/>
                      <a:pt x="29" y="122"/>
                    </a:cubicBezTo>
                    <a:cubicBezTo>
                      <a:pt x="27" y="122"/>
                      <a:pt x="26" y="121"/>
                      <a:pt x="24" y="1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l" defTabSz="1828800" rtl="0"/>
                <a:endParaRPr lang="en-US" sz="900" kern="1200">
                  <a:solidFill>
                    <a:prstClr val="black"/>
                  </a:solidFill>
                  <a:effectLst/>
                  <a:latin typeface="Calibri" panose="020F0502020204030204"/>
                </a:endParaRPr>
              </a:p>
            </p:txBody>
          </p:sp>
          <p:sp>
            <p:nvSpPr>
              <p:cNvPr id="196" name="Freeform 2157"/>
              <p:cNvSpPr>
                <a:spLocks noChangeAspect="1"/>
              </p:cNvSpPr>
              <p:nvPr/>
            </p:nvSpPr>
            <p:spPr bwMode="auto">
              <a:xfrm>
                <a:off x="4479" y="52"/>
                <a:ext cx="22" cy="84"/>
              </a:xfrm>
              <a:custGeom>
                <a:avLst/>
                <a:gdLst>
                  <a:gd name="T0" fmla="*/ 35 w 47"/>
                  <a:gd name="T1" fmla="*/ 174 h 176"/>
                  <a:gd name="T2" fmla="*/ 0 w 47"/>
                  <a:gd name="T3" fmla="*/ 88 h 176"/>
                  <a:gd name="T4" fmla="*/ 35 w 47"/>
                  <a:gd name="T5" fmla="*/ 2 h 176"/>
                  <a:gd name="T6" fmla="*/ 35 w 47"/>
                  <a:gd name="T7" fmla="*/ 2 h 176"/>
                  <a:gd name="T8" fmla="*/ 44 w 47"/>
                  <a:gd name="T9" fmla="*/ 2 h 176"/>
                  <a:gd name="T10" fmla="*/ 44 w 47"/>
                  <a:gd name="T11" fmla="*/ 11 h 176"/>
                  <a:gd name="T12" fmla="*/ 13 w 47"/>
                  <a:gd name="T13" fmla="*/ 88 h 176"/>
                  <a:gd name="T14" fmla="*/ 44 w 47"/>
                  <a:gd name="T15" fmla="*/ 165 h 176"/>
                  <a:gd name="T16" fmla="*/ 44 w 47"/>
                  <a:gd name="T17" fmla="*/ 174 h 176"/>
                  <a:gd name="T18" fmla="*/ 40 w 47"/>
                  <a:gd name="T19" fmla="*/ 176 h 176"/>
                  <a:gd name="T20" fmla="*/ 35 w 47"/>
                  <a:gd name="T21" fmla="*/ 174 h 17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7"/>
                  <a:gd name="T34" fmla="*/ 0 h 176"/>
                  <a:gd name="T35" fmla="*/ 47 w 47"/>
                  <a:gd name="T36" fmla="*/ 176 h 17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7" h="176">
                    <a:moveTo>
                      <a:pt x="35" y="174"/>
                    </a:moveTo>
                    <a:cubicBezTo>
                      <a:pt x="13" y="152"/>
                      <a:pt x="0" y="122"/>
                      <a:pt x="0" y="88"/>
                    </a:cubicBezTo>
                    <a:cubicBezTo>
                      <a:pt x="0" y="55"/>
                      <a:pt x="13" y="24"/>
                      <a:pt x="35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8" y="0"/>
                      <a:pt x="42" y="0"/>
                      <a:pt x="44" y="2"/>
                    </a:cubicBezTo>
                    <a:cubicBezTo>
                      <a:pt x="47" y="5"/>
                      <a:pt x="47" y="9"/>
                      <a:pt x="44" y="11"/>
                    </a:cubicBezTo>
                    <a:cubicBezTo>
                      <a:pt x="25" y="31"/>
                      <a:pt x="13" y="58"/>
                      <a:pt x="13" y="88"/>
                    </a:cubicBezTo>
                    <a:cubicBezTo>
                      <a:pt x="13" y="118"/>
                      <a:pt x="25" y="145"/>
                      <a:pt x="44" y="165"/>
                    </a:cubicBezTo>
                    <a:cubicBezTo>
                      <a:pt x="47" y="167"/>
                      <a:pt x="47" y="171"/>
                      <a:pt x="44" y="174"/>
                    </a:cubicBezTo>
                    <a:cubicBezTo>
                      <a:pt x="43" y="175"/>
                      <a:pt x="42" y="176"/>
                      <a:pt x="40" y="176"/>
                    </a:cubicBezTo>
                    <a:cubicBezTo>
                      <a:pt x="38" y="176"/>
                      <a:pt x="37" y="175"/>
                      <a:pt x="35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l" defTabSz="1828800" rtl="0"/>
                <a:endParaRPr lang="en-US" sz="900" kern="1200">
                  <a:solidFill>
                    <a:prstClr val="black"/>
                  </a:solidFill>
                  <a:effectLst/>
                  <a:latin typeface="Calibri" panose="020F0502020204030204"/>
                </a:endParaRPr>
              </a:p>
            </p:txBody>
          </p:sp>
          <p:sp>
            <p:nvSpPr>
              <p:cNvPr id="197" name="Freeform 2158"/>
              <p:cNvSpPr>
                <a:spLocks noChangeAspect="1"/>
              </p:cNvSpPr>
              <p:nvPr/>
            </p:nvSpPr>
            <p:spPr bwMode="auto">
              <a:xfrm>
                <a:off x="4463" y="39"/>
                <a:ext cx="28" cy="109"/>
              </a:xfrm>
              <a:custGeom>
                <a:avLst/>
                <a:gdLst>
                  <a:gd name="T0" fmla="*/ 47 w 59"/>
                  <a:gd name="T1" fmla="*/ 229 h 231"/>
                  <a:gd name="T2" fmla="*/ 0 w 59"/>
                  <a:gd name="T3" fmla="*/ 116 h 231"/>
                  <a:gd name="T4" fmla="*/ 47 w 59"/>
                  <a:gd name="T5" fmla="*/ 3 h 231"/>
                  <a:gd name="T6" fmla="*/ 56 w 59"/>
                  <a:gd name="T7" fmla="*/ 3 h 231"/>
                  <a:gd name="T8" fmla="*/ 56 w 59"/>
                  <a:gd name="T9" fmla="*/ 12 h 231"/>
                  <a:gd name="T10" fmla="*/ 13 w 59"/>
                  <a:gd name="T11" fmla="*/ 116 h 231"/>
                  <a:gd name="T12" fmla="*/ 56 w 59"/>
                  <a:gd name="T13" fmla="*/ 220 h 231"/>
                  <a:gd name="T14" fmla="*/ 56 w 59"/>
                  <a:gd name="T15" fmla="*/ 220 h 231"/>
                  <a:gd name="T16" fmla="*/ 56 w 59"/>
                  <a:gd name="T17" fmla="*/ 229 h 231"/>
                  <a:gd name="T18" fmla="*/ 52 w 59"/>
                  <a:gd name="T19" fmla="*/ 231 h 231"/>
                  <a:gd name="T20" fmla="*/ 47 w 59"/>
                  <a:gd name="T21" fmla="*/ 229 h 23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9"/>
                  <a:gd name="T34" fmla="*/ 0 h 231"/>
                  <a:gd name="T35" fmla="*/ 59 w 59"/>
                  <a:gd name="T36" fmla="*/ 231 h 23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9" h="231">
                    <a:moveTo>
                      <a:pt x="47" y="229"/>
                    </a:moveTo>
                    <a:cubicBezTo>
                      <a:pt x="18" y="200"/>
                      <a:pt x="0" y="160"/>
                      <a:pt x="0" y="116"/>
                    </a:cubicBezTo>
                    <a:cubicBezTo>
                      <a:pt x="0" y="72"/>
                      <a:pt x="18" y="32"/>
                      <a:pt x="47" y="3"/>
                    </a:cubicBezTo>
                    <a:cubicBezTo>
                      <a:pt x="50" y="0"/>
                      <a:pt x="54" y="0"/>
                      <a:pt x="56" y="3"/>
                    </a:cubicBezTo>
                    <a:cubicBezTo>
                      <a:pt x="59" y="6"/>
                      <a:pt x="59" y="10"/>
                      <a:pt x="56" y="12"/>
                    </a:cubicBezTo>
                    <a:cubicBezTo>
                      <a:pt x="30" y="39"/>
                      <a:pt x="13" y="75"/>
                      <a:pt x="13" y="116"/>
                    </a:cubicBezTo>
                    <a:cubicBezTo>
                      <a:pt x="13" y="157"/>
                      <a:pt x="30" y="193"/>
                      <a:pt x="56" y="220"/>
                    </a:cubicBezTo>
                    <a:cubicBezTo>
                      <a:pt x="56" y="220"/>
                      <a:pt x="56" y="220"/>
                      <a:pt x="56" y="220"/>
                    </a:cubicBezTo>
                    <a:cubicBezTo>
                      <a:pt x="59" y="222"/>
                      <a:pt x="59" y="226"/>
                      <a:pt x="56" y="229"/>
                    </a:cubicBezTo>
                    <a:cubicBezTo>
                      <a:pt x="55" y="230"/>
                      <a:pt x="53" y="231"/>
                      <a:pt x="52" y="231"/>
                    </a:cubicBezTo>
                    <a:cubicBezTo>
                      <a:pt x="50" y="231"/>
                      <a:pt x="48" y="230"/>
                      <a:pt x="47" y="2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l" defTabSz="1828800" rtl="0"/>
                <a:endParaRPr lang="en-US" sz="900" kern="1200">
                  <a:solidFill>
                    <a:prstClr val="black"/>
                  </a:solidFill>
                  <a:effectLst/>
                  <a:latin typeface="Calibri" panose="020F0502020204030204"/>
                </a:endParaRPr>
              </a:p>
            </p:txBody>
          </p:sp>
          <p:sp>
            <p:nvSpPr>
              <p:cNvPr id="198" name="Freeform 2159"/>
              <p:cNvSpPr>
                <a:spLocks noChangeAspect="1"/>
              </p:cNvSpPr>
              <p:nvPr/>
            </p:nvSpPr>
            <p:spPr bwMode="auto">
              <a:xfrm>
                <a:off x="4447" y="26"/>
                <a:ext cx="33" cy="135"/>
              </a:xfrm>
              <a:custGeom>
                <a:avLst/>
                <a:gdLst>
                  <a:gd name="T0" fmla="*/ 58 w 70"/>
                  <a:gd name="T1" fmla="*/ 283 h 285"/>
                  <a:gd name="T2" fmla="*/ 0 w 70"/>
                  <a:gd name="T3" fmla="*/ 143 h 285"/>
                  <a:gd name="T4" fmla="*/ 58 w 70"/>
                  <a:gd name="T5" fmla="*/ 3 h 285"/>
                  <a:gd name="T6" fmla="*/ 58 w 70"/>
                  <a:gd name="T7" fmla="*/ 3 h 285"/>
                  <a:gd name="T8" fmla="*/ 67 w 70"/>
                  <a:gd name="T9" fmla="*/ 3 h 285"/>
                  <a:gd name="T10" fmla="*/ 67 w 70"/>
                  <a:gd name="T11" fmla="*/ 12 h 285"/>
                  <a:gd name="T12" fmla="*/ 13 w 70"/>
                  <a:gd name="T13" fmla="*/ 143 h 285"/>
                  <a:gd name="T14" fmla="*/ 67 w 70"/>
                  <a:gd name="T15" fmla="*/ 274 h 285"/>
                  <a:gd name="T16" fmla="*/ 67 w 70"/>
                  <a:gd name="T17" fmla="*/ 283 h 285"/>
                  <a:gd name="T18" fmla="*/ 62 w 70"/>
                  <a:gd name="T19" fmla="*/ 285 h 285"/>
                  <a:gd name="T20" fmla="*/ 58 w 70"/>
                  <a:gd name="T21" fmla="*/ 283 h 28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70"/>
                  <a:gd name="T34" fmla="*/ 0 h 285"/>
                  <a:gd name="T35" fmla="*/ 70 w 70"/>
                  <a:gd name="T36" fmla="*/ 285 h 28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70" h="285">
                    <a:moveTo>
                      <a:pt x="58" y="283"/>
                    </a:moveTo>
                    <a:cubicBezTo>
                      <a:pt x="22" y="247"/>
                      <a:pt x="0" y="198"/>
                      <a:pt x="0" y="143"/>
                    </a:cubicBezTo>
                    <a:cubicBezTo>
                      <a:pt x="0" y="88"/>
                      <a:pt x="22" y="39"/>
                      <a:pt x="58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60" y="0"/>
                      <a:pt x="64" y="0"/>
                      <a:pt x="67" y="3"/>
                    </a:cubicBezTo>
                    <a:cubicBezTo>
                      <a:pt x="70" y="5"/>
                      <a:pt x="70" y="10"/>
                      <a:pt x="67" y="12"/>
                    </a:cubicBezTo>
                    <a:cubicBezTo>
                      <a:pt x="34" y="46"/>
                      <a:pt x="13" y="92"/>
                      <a:pt x="13" y="143"/>
                    </a:cubicBezTo>
                    <a:cubicBezTo>
                      <a:pt x="13" y="194"/>
                      <a:pt x="34" y="240"/>
                      <a:pt x="67" y="274"/>
                    </a:cubicBezTo>
                    <a:cubicBezTo>
                      <a:pt x="70" y="276"/>
                      <a:pt x="70" y="281"/>
                      <a:pt x="67" y="283"/>
                    </a:cubicBezTo>
                    <a:cubicBezTo>
                      <a:pt x="66" y="284"/>
                      <a:pt x="64" y="285"/>
                      <a:pt x="62" y="285"/>
                    </a:cubicBezTo>
                    <a:cubicBezTo>
                      <a:pt x="61" y="285"/>
                      <a:pt x="59" y="284"/>
                      <a:pt x="58" y="2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l" defTabSz="1828800" rtl="0"/>
                <a:endParaRPr lang="en-US" sz="900" kern="1200">
                  <a:solidFill>
                    <a:prstClr val="black"/>
                  </a:solidFill>
                  <a:effectLst/>
                  <a:latin typeface="Calibri" panose="020F0502020204030204"/>
                </a:endParaRPr>
              </a:p>
            </p:txBody>
          </p:sp>
          <p:sp>
            <p:nvSpPr>
              <p:cNvPr id="199" name="Freeform 2160"/>
              <p:cNvSpPr>
                <a:spLocks noChangeAspect="1"/>
              </p:cNvSpPr>
              <p:nvPr/>
            </p:nvSpPr>
            <p:spPr bwMode="auto">
              <a:xfrm>
                <a:off x="4538" y="86"/>
                <a:ext cx="43" cy="164"/>
              </a:xfrm>
              <a:custGeom>
                <a:avLst/>
                <a:gdLst>
                  <a:gd name="T0" fmla="*/ 53 w 91"/>
                  <a:gd name="T1" fmla="*/ 173 h 346"/>
                  <a:gd name="T2" fmla="*/ 53 w 91"/>
                  <a:gd name="T3" fmla="*/ 6 h 346"/>
                  <a:gd name="T4" fmla="*/ 46 w 91"/>
                  <a:gd name="T5" fmla="*/ 0 h 346"/>
                  <a:gd name="T6" fmla="*/ 40 w 91"/>
                  <a:gd name="T7" fmla="*/ 6 h 346"/>
                  <a:gd name="T8" fmla="*/ 40 w 91"/>
                  <a:gd name="T9" fmla="*/ 175 h 346"/>
                  <a:gd name="T10" fmla="*/ 0 w 91"/>
                  <a:gd name="T11" fmla="*/ 346 h 346"/>
                  <a:gd name="T12" fmla="*/ 13 w 91"/>
                  <a:gd name="T13" fmla="*/ 346 h 346"/>
                  <a:gd name="T14" fmla="*/ 40 w 91"/>
                  <a:gd name="T15" fmla="*/ 232 h 346"/>
                  <a:gd name="T16" fmla="*/ 40 w 91"/>
                  <a:gd name="T17" fmla="*/ 346 h 346"/>
                  <a:gd name="T18" fmla="*/ 53 w 91"/>
                  <a:gd name="T19" fmla="*/ 346 h 346"/>
                  <a:gd name="T20" fmla="*/ 53 w 91"/>
                  <a:gd name="T21" fmla="*/ 233 h 346"/>
                  <a:gd name="T22" fmla="*/ 78 w 91"/>
                  <a:gd name="T23" fmla="*/ 346 h 346"/>
                  <a:gd name="T24" fmla="*/ 91 w 91"/>
                  <a:gd name="T25" fmla="*/ 346 h 346"/>
                  <a:gd name="T26" fmla="*/ 53 w 91"/>
                  <a:gd name="T27" fmla="*/ 174 h 346"/>
                  <a:gd name="T28" fmla="*/ 53 w 91"/>
                  <a:gd name="T29" fmla="*/ 173 h 3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1"/>
                  <a:gd name="T46" fmla="*/ 0 h 346"/>
                  <a:gd name="T47" fmla="*/ 91 w 91"/>
                  <a:gd name="T48" fmla="*/ 346 h 3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1" h="346">
                    <a:moveTo>
                      <a:pt x="53" y="173"/>
                    </a:moveTo>
                    <a:cubicBezTo>
                      <a:pt x="53" y="6"/>
                      <a:pt x="53" y="6"/>
                      <a:pt x="53" y="6"/>
                    </a:cubicBezTo>
                    <a:cubicBezTo>
                      <a:pt x="53" y="3"/>
                      <a:pt x="50" y="0"/>
                      <a:pt x="46" y="0"/>
                    </a:cubicBezTo>
                    <a:cubicBezTo>
                      <a:pt x="43" y="0"/>
                      <a:pt x="40" y="3"/>
                      <a:pt x="40" y="6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0" y="346"/>
                      <a:pt x="0" y="346"/>
                      <a:pt x="0" y="346"/>
                    </a:cubicBezTo>
                    <a:cubicBezTo>
                      <a:pt x="13" y="346"/>
                      <a:pt x="13" y="346"/>
                      <a:pt x="13" y="346"/>
                    </a:cubicBezTo>
                    <a:cubicBezTo>
                      <a:pt x="40" y="232"/>
                      <a:pt x="40" y="232"/>
                      <a:pt x="40" y="232"/>
                    </a:cubicBezTo>
                    <a:cubicBezTo>
                      <a:pt x="40" y="346"/>
                      <a:pt x="40" y="346"/>
                      <a:pt x="40" y="346"/>
                    </a:cubicBezTo>
                    <a:cubicBezTo>
                      <a:pt x="53" y="346"/>
                      <a:pt x="53" y="346"/>
                      <a:pt x="53" y="346"/>
                    </a:cubicBezTo>
                    <a:cubicBezTo>
                      <a:pt x="53" y="233"/>
                      <a:pt x="53" y="233"/>
                      <a:pt x="53" y="233"/>
                    </a:cubicBezTo>
                    <a:cubicBezTo>
                      <a:pt x="78" y="346"/>
                      <a:pt x="78" y="346"/>
                      <a:pt x="78" y="346"/>
                    </a:cubicBezTo>
                    <a:cubicBezTo>
                      <a:pt x="91" y="346"/>
                      <a:pt x="91" y="346"/>
                      <a:pt x="91" y="346"/>
                    </a:cubicBezTo>
                    <a:cubicBezTo>
                      <a:pt x="53" y="174"/>
                      <a:pt x="53" y="174"/>
                      <a:pt x="53" y="174"/>
                    </a:cubicBezTo>
                    <a:lnTo>
                      <a:pt x="53" y="17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l" defTabSz="1828800" rtl="0"/>
                <a:endParaRPr lang="en-US" sz="900" kern="1200">
                  <a:solidFill>
                    <a:prstClr val="black"/>
                  </a:solidFill>
                  <a:effectLst/>
                  <a:latin typeface="Calibri" panose="020F0502020204030204"/>
                </a:endParaRPr>
              </a:p>
            </p:txBody>
          </p:sp>
        </p:grpSp>
        <p:sp>
          <p:nvSpPr>
            <p:cNvPr id="154" name="TextBox 101"/>
            <p:cNvSpPr txBox="1">
              <a:spLocks noChangeArrowheads="1"/>
            </p:cNvSpPr>
            <p:nvPr/>
          </p:nvSpPr>
          <p:spPr bwMode="auto">
            <a:xfrm>
              <a:off x="2372810" y="941601"/>
              <a:ext cx="1021192" cy="293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0229" tIns="40114" rIns="80229" bIns="40114">
              <a:spAutoFit/>
            </a:bodyPr>
            <a:lstStyle/>
            <a:p>
              <a:pPr algn="ctr"/>
              <a:r>
                <a:rPr lang="en-US" altLang="zh-CN" sz="9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EPC</a:t>
              </a:r>
              <a:endParaRPr lang="zh-CN" altLang="en-US" sz="9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55" name="直接连接符 134"/>
            <p:cNvCxnSpPr>
              <a:stCxn id="142" idx="0"/>
            </p:cNvCxnSpPr>
            <p:nvPr/>
          </p:nvCxnSpPr>
          <p:spPr>
            <a:xfrm flipV="1">
              <a:off x="3329904" y="2570104"/>
              <a:ext cx="2062580" cy="7910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任意多边形 135"/>
            <p:cNvSpPr/>
            <p:nvPr/>
          </p:nvSpPr>
          <p:spPr>
            <a:xfrm>
              <a:off x="2308714" y="1444148"/>
              <a:ext cx="0" cy="552889"/>
            </a:xfrm>
            <a:custGeom>
              <a:avLst/>
              <a:gdLst>
                <a:gd name="connsiteX0" fmla="*/ 0 w 0"/>
                <a:gd name="connsiteY0" fmla="*/ 647700 h 647700"/>
                <a:gd name="connsiteX1" fmla="*/ 0 w 0"/>
                <a:gd name="connsiteY1" fmla="*/ 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47700">
                  <a:moveTo>
                    <a:pt x="0" y="6477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57" name="任意多边形 136"/>
            <p:cNvSpPr/>
            <p:nvPr/>
          </p:nvSpPr>
          <p:spPr>
            <a:xfrm>
              <a:off x="5245495" y="2713678"/>
              <a:ext cx="1032426" cy="410942"/>
            </a:xfrm>
            <a:custGeom>
              <a:avLst/>
              <a:gdLst>
                <a:gd name="connsiteX0" fmla="*/ 0 w 2197100"/>
                <a:gd name="connsiteY0" fmla="*/ 38100 h 279634"/>
                <a:gd name="connsiteX1" fmla="*/ 914400 w 2197100"/>
                <a:gd name="connsiteY1" fmla="*/ 279400 h 279634"/>
                <a:gd name="connsiteX2" fmla="*/ 2197100 w 2197100"/>
                <a:gd name="connsiteY2" fmla="*/ 0 h 279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7100" h="279634">
                  <a:moveTo>
                    <a:pt x="0" y="38100"/>
                  </a:moveTo>
                  <a:cubicBezTo>
                    <a:pt x="274108" y="161925"/>
                    <a:pt x="548217" y="285750"/>
                    <a:pt x="914400" y="279400"/>
                  </a:cubicBezTo>
                  <a:cubicBezTo>
                    <a:pt x="1280583" y="273050"/>
                    <a:pt x="1738841" y="136525"/>
                    <a:pt x="2197100" y="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58" name="TextBox 101"/>
            <p:cNvSpPr txBox="1">
              <a:spLocks noChangeArrowheads="1"/>
            </p:cNvSpPr>
            <p:nvPr/>
          </p:nvSpPr>
          <p:spPr bwMode="auto">
            <a:xfrm>
              <a:off x="5745352" y="2965066"/>
              <a:ext cx="1293602" cy="293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0229" tIns="40114" rIns="80229" bIns="40114">
              <a:spAutoFit/>
            </a:bodyPr>
            <a:lstStyle>
              <a:defPPr>
                <a:defRPr lang="zh-CN"/>
              </a:defPPr>
              <a:lvl1pPr algn="ctr">
                <a:defRPr sz="1200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00" dirty="0" smtClean="0"/>
                <a:t>IP</a:t>
              </a:r>
              <a:r>
                <a:rPr lang="zh-CN" altLang="en-US" sz="900" dirty="0" smtClean="0"/>
                <a:t> </a:t>
              </a:r>
              <a:r>
                <a:rPr lang="en-US" altLang="zh-CN" sz="900" dirty="0" smtClean="0"/>
                <a:t>Packet</a:t>
              </a:r>
              <a:endParaRPr lang="zh-CN" altLang="en-US" sz="900" dirty="0"/>
            </a:p>
          </p:txBody>
        </p:sp>
        <p:sp>
          <p:nvSpPr>
            <p:cNvPr id="159" name="任意多边形 138"/>
            <p:cNvSpPr/>
            <p:nvPr/>
          </p:nvSpPr>
          <p:spPr>
            <a:xfrm>
              <a:off x="2534069" y="1274720"/>
              <a:ext cx="2912280" cy="158587"/>
            </a:xfrm>
            <a:custGeom>
              <a:avLst/>
              <a:gdLst>
                <a:gd name="connsiteX0" fmla="*/ 0 w 2133600"/>
                <a:gd name="connsiteY0" fmla="*/ 185782 h 185782"/>
                <a:gd name="connsiteX1" fmla="*/ 889000 w 2133600"/>
                <a:gd name="connsiteY1" fmla="*/ 20682 h 185782"/>
                <a:gd name="connsiteX2" fmla="*/ 2133600 w 2133600"/>
                <a:gd name="connsiteY2" fmla="*/ 7982 h 18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3600" h="185782">
                  <a:moveTo>
                    <a:pt x="0" y="185782"/>
                  </a:moveTo>
                  <a:cubicBezTo>
                    <a:pt x="266700" y="118048"/>
                    <a:pt x="533400" y="50315"/>
                    <a:pt x="889000" y="20682"/>
                  </a:cubicBezTo>
                  <a:cubicBezTo>
                    <a:pt x="1244600" y="-8951"/>
                    <a:pt x="1689100" y="-485"/>
                    <a:pt x="2133600" y="7982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60" name="TextBox 101"/>
            <p:cNvSpPr txBox="1">
              <a:spLocks noChangeArrowheads="1"/>
            </p:cNvSpPr>
            <p:nvPr/>
          </p:nvSpPr>
          <p:spPr bwMode="auto">
            <a:xfrm>
              <a:off x="3600505" y="1344973"/>
              <a:ext cx="1437031" cy="293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0229" tIns="40114" rIns="80229" bIns="40114">
              <a:spAutoFit/>
            </a:bodyPr>
            <a:lstStyle>
              <a:defPPr>
                <a:defRPr lang="zh-CN"/>
              </a:defPPr>
              <a:lvl1pPr algn="ctr">
                <a:defRPr sz="1200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00" dirty="0" smtClean="0"/>
                <a:t>IP</a:t>
              </a:r>
              <a:r>
                <a:rPr lang="zh-CN" altLang="en-US" sz="900" dirty="0" smtClean="0"/>
                <a:t> </a:t>
              </a:r>
              <a:r>
                <a:rPr lang="en-US" altLang="zh-CN" sz="900" dirty="0" smtClean="0"/>
                <a:t>Packet</a:t>
              </a:r>
              <a:endParaRPr lang="zh-CN" altLang="en-US" sz="900" dirty="0"/>
            </a:p>
          </p:txBody>
        </p:sp>
        <p:sp>
          <p:nvSpPr>
            <p:cNvPr id="161" name="TextBox 101"/>
            <p:cNvSpPr txBox="1">
              <a:spLocks noChangeArrowheads="1"/>
            </p:cNvSpPr>
            <p:nvPr/>
          </p:nvSpPr>
          <p:spPr bwMode="auto">
            <a:xfrm>
              <a:off x="3394003" y="2067310"/>
              <a:ext cx="1382581" cy="479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0229" tIns="40114" rIns="80229" bIns="40114">
              <a:spAutoFit/>
            </a:bodyPr>
            <a:lstStyle/>
            <a:p>
              <a:pPr algn="ctr"/>
              <a:r>
                <a:rPr lang="en-US" altLang="zh-CN" sz="9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Local</a:t>
              </a:r>
            </a:p>
            <a:p>
              <a:pPr algn="ctr"/>
              <a:r>
                <a:rPr lang="en-US" altLang="zh-CN" sz="9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Network</a:t>
              </a:r>
            </a:p>
          </p:txBody>
        </p:sp>
        <p:grpSp>
          <p:nvGrpSpPr>
            <p:cNvPr id="162" name="组合 194"/>
            <p:cNvGrpSpPr/>
            <p:nvPr/>
          </p:nvGrpSpPr>
          <p:grpSpPr>
            <a:xfrm>
              <a:off x="4705478" y="2348212"/>
              <a:ext cx="1714117" cy="704108"/>
              <a:chOff x="6208264" y="4235889"/>
              <a:chExt cx="1142809" cy="619797"/>
            </a:xfrm>
          </p:grpSpPr>
          <p:pic>
            <p:nvPicPr>
              <p:cNvPr id="165" name="图片 156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063" b="21450"/>
              <a:stretch/>
            </p:blipFill>
            <p:spPr>
              <a:xfrm>
                <a:off x="6707442" y="4292270"/>
                <a:ext cx="339863" cy="188391"/>
              </a:xfrm>
              <a:prstGeom prst="rect">
                <a:avLst/>
              </a:prstGeom>
            </p:spPr>
          </p:pic>
          <p:sp>
            <p:nvSpPr>
              <p:cNvPr id="166" name="TextBox 101"/>
              <p:cNvSpPr txBox="1">
                <a:spLocks noChangeArrowheads="1"/>
              </p:cNvSpPr>
              <p:nvPr/>
            </p:nvSpPr>
            <p:spPr bwMode="auto">
              <a:xfrm>
                <a:off x="6419961" y="4506372"/>
                <a:ext cx="931112" cy="3493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80229" tIns="40114" rIns="80229" bIns="40114">
                <a:spAutoFit/>
              </a:bodyPr>
              <a:lstStyle/>
              <a:p>
                <a:pPr algn="ctr"/>
                <a:r>
                  <a:rPr lang="en-US" altLang="zh-CN" sz="700" b="1" dirty="0" smtClean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Protocol</a:t>
                </a:r>
              </a:p>
              <a:p>
                <a:pPr algn="ctr"/>
                <a:r>
                  <a:rPr lang="en-US" altLang="zh-CN" sz="700" b="1" dirty="0" smtClean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Translation</a:t>
                </a:r>
                <a:endParaRPr lang="zh-CN" altLang="en-US" sz="700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67" name="Group 1051"/>
              <p:cNvGrpSpPr>
                <a:grpSpLocks/>
              </p:cNvGrpSpPr>
              <p:nvPr/>
            </p:nvGrpSpPr>
            <p:grpSpPr bwMode="auto">
              <a:xfrm rot="5400000">
                <a:off x="6325262" y="4267830"/>
                <a:ext cx="278911" cy="342698"/>
                <a:chOff x="4104" y="1220"/>
                <a:chExt cx="268" cy="268"/>
              </a:xfrm>
            </p:grpSpPr>
            <p:sp>
              <p:nvSpPr>
                <p:cNvPr id="169" name="Freeform 1052"/>
                <p:cNvSpPr>
                  <a:spLocks/>
                </p:cNvSpPr>
                <p:nvPr/>
              </p:nvSpPr>
              <p:spPr bwMode="auto">
                <a:xfrm>
                  <a:off x="4107" y="1223"/>
                  <a:ext cx="262" cy="262"/>
                </a:xfrm>
                <a:custGeom>
                  <a:avLst/>
                  <a:gdLst>
                    <a:gd name="T0" fmla="*/ 554 w 554"/>
                    <a:gd name="T1" fmla="*/ 492 h 554"/>
                    <a:gd name="T2" fmla="*/ 491 w 554"/>
                    <a:gd name="T3" fmla="*/ 554 h 554"/>
                    <a:gd name="T4" fmla="*/ 62 w 554"/>
                    <a:gd name="T5" fmla="*/ 554 h 554"/>
                    <a:gd name="T6" fmla="*/ 0 w 554"/>
                    <a:gd name="T7" fmla="*/ 492 h 554"/>
                    <a:gd name="T8" fmla="*/ 0 w 554"/>
                    <a:gd name="T9" fmla="*/ 63 h 554"/>
                    <a:gd name="T10" fmla="*/ 62 w 554"/>
                    <a:gd name="T11" fmla="*/ 0 h 554"/>
                    <a:gd name="T12" fmla="*/ 491 w 554"/>
                    <a:gd name="T13" fmla="*/ 0 h 554"/>
                    <a:gd name="T14" fmla="*/ 554 w 554"/>
                    <a:gd name="T15" fmla="*/ 63 h 554"/>
                    <a:gd name="T16" fmla="*/ 554 w 554"/>
                    <a:gd name="T17" fmla="*/ 492 h 55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54"/>
                    <a:gd name="T28" fmla="*/ 0 h 554"/>
                    <a:gd name="T29" fmla="*/ 554 w 554"/>
                    <a:gd name="T30" fmla="*/ 554 h 55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54" h="554">
                      <a:moveTo>
                        <a:pt x="554" y="492"/>
                      </a:moveTo>
                      <a:cubicBezTo>
                        <a:pt x="554" y="526"/>
                        <a:pt x="526" y="554"/>
                        <a:pt x="491" y="554"/>
                      </a:cubicBezTo>
                      <a:cubicBezTo>
                        <a:pt x="62" y="554"/>
                        <a:pt x="62" y="554"/>
                        <a:pt x="62" y="554"/>
                      </a:cubicBezTo>
                      <a:cubicBezTo>
                        <a:pt x="28" y="554"/>
                        <a:pt x="0" y="526"/>
                        <a:pt x="0" y="492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0" y="28"/>
                        <a:pt x="28" y="0"/>
                        <a:pt x="62" y="0"/>
                      </a:cubicBezTo>
                      <a:cubicBezTo>
                        <a:pt x="491" y="0"/>
                        <a:pt x="491" y="0"/>
                        <a:pt x="491" y="0"/>
                      </a:cubicBezTo>
                      <a:cubicBezTo>
                        <a:pt x="526" y="0"/>
                        <a:pt x="554" y="28"/>
                        <a:pt x="554" y="63"/>
                      </a:cubicBezTo>
                      <a:lnTo>
                        <a:pt x="554" y="492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FD67D"/>
                    </a:gs>
                    <a:gs pos="100000">
                      <a:srgbClr val="FFAF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70" name="Freeform 1053"/>
                <p:cNvSpPr>
                  <a:spLocks noEditPoints="1"/>
                </p:cNvSpPr>
                <p:nvPr/>
              </p:nvSpPr>
              <p:spPr bwMode="auto">
                <a:xfrm>
                  <a:off x="4104" y="1220"/>
                  <a:ext cx="268" cy="268"/>
                </a:xfrm>
                <a:custGeom>
                  <a:avLst/>
                  <a:gdLst>
                    <a:gd name="T0" fmla="*/ 69 w 567"/>
                    <a:gd name="T1" fmla="*/ 567 h 567"/>
                    <a:gd name="T2" fmla="*/ 0 w 567"/>
                    <a:gd name="T3" fmla="*/ 498 h 567"/>
                    <a:gd name="T4" fmla="*/ 0 w 567"/>
                    <a:gd name="T5" fmla="*/ 69 h 567"/>
                    <a:gd name="T6" fmla="*/ 69 w 567"/>
                    <a:gd name="T7" fmla="*/ 0 h 567"/>
                    <a:gd name="T8" fmla="*/ 498 w 567"/>
                    <a:gd name="T9" fmla="*/ 0 h 567"/>
                    <a:gd name="T10" fmla="*/ 567 w 567"/>
                    <a:gd name="T11" fmla="*/ 68 h 567"/>
                    <a:gd name="T12" fmla="*/ 567 w 567"/>
                    <a:gd name="T13" fmla="*/ 68 h 567"/>
                    <a:gd name="T14" fmla="*/ 567 w 567"/>
                    <a:gd name="T15" fmla="*/ 498 h 567"/>
                    <a:gd name="T16" fmla="*/ 561 w 567"/>
                    <a:gd name="T17" fmla="*/ 498 h 567"/>
                    <a:gd name="T18" fmla="*/ 567 w 567"/>
                    <a:gd name="T19" fmla="*/ 498 h 567"/>
                    <a:gd name="T20" fmla="*/ 498 w 567"/>
                    <a:gd name="T21" fmla="*/ 567 h 567"/>
                    <a:gd name="T22" fmla="*/ 69 w 567"/>
                    <a:gd name="T23" fmla="*/ 567 h 567"/>
                    <a:gd name="T24" fmla="*/ 13 w 567"/>
                    <a:gd name="T25" fmla="*/ 69 h 567"/>
                    <a:gd name="T26" fmla="*/ 13 w 567"/>
                    <a:gd name="T27" fmla="*/ 498 h 567"/>
                    <a:gd name="T28" fmla="*/ 69 w 567"/>
                    <a:gd name="T29" fmla="*/ 554 h 567"/>
                    <a:gd name="T30" fmla="*/ 498 w 567"/>
                    <a:gd name="T31" fmla="*/ 554 h 567"/>
                    <a:gd name="T32" fmla="*/ 554 w 567"/>
                    <a:gd name="T33" fmla="*/ 498 h 567"/>
                    <a:gd name="T34" fmla="*/ 554 w 567"/>
                    <a:gd name="T35" fmla="*/ 69 h 567"/>
                    <a:gd name="T36" fmla="*/ 554 w 567"/>
                    <a:gd name="T37" fmla="*/ 69 h 567"/>
                    <a:gd name="T38" fmla="*/ 498 w 567"/>
                    <a:gd name="T39" fmla="*/ 13 h 567"/>
                    <a:gd name="T40" fmla="*/ 69 w 567"/>
                    <a:gd name="T41" fmla="*/ 13 h 567"/>
                    <a:gd name="T42" fmla="*/ 13 w 567"/>
                    <a:gd name="T43" fmla="*/ 69 h 567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567"/>
                    <a:gd name="T67" fmla="*/ 0 h 567"/>
                    <a:gd name="T68" fmla="*/ 567 w 567"/>
                    <a:gd name="T69" fmla="*/ 567 h 567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567" h="567">
                      <a:moveTo>
                        <a:pt x="69" y="567"/>
                      </a:moveTo>
                      <a:cubicBezTo>
                        <a:pt x="31" y="567"/>
                        <a:pt x="0" y="536"/>
                        <a:pt x="0" y="498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31"/>
                        <a:pt x="31" y="0"/>
                        <a:pt x="69" y="0"/>
                      </a:cubicBezTo>
                      <a:cubicBezTo>
                        <a:pt x="498" y="0"/>
                        <a:pt x="498" y="0"/>
                        <a:pt x="498" y="0"/>
                      </a:cubicBezTo>
                      <a:cubicBezTo>
                        <a:pt x="536" y="0"/>
                        <a:pt x="567" y="30"/>
                        <a:pt x="567" y="68"/>
                      </a:cubicBezTo>
                      <a:cubicBezTo>
                        <a:pt x="567" y="68"/>
                        <a:pt x="567" y="68"/>
                        <a:pt x="567" y="68"/>
                      </a:cubicBezTo>
                      <a:cubicBezTo>
                        <a:pt x="567" y="498"/>
                        <a:pt x="567" y="498"/>
                        <a:pt x="567" y="498"/>
                      </a:cubicBezTo>
                      <a:cubicBezTo>
                        <a:pt x="561" y="498"/>
                        <a:pt x="561" y="498"/>
                        <a:pt x="561" y="498"/>
                      </a:cubicBezTo>
                      <a:cubicBezTo>
                        <a:pt x="567" y="498"/>
                        <a:pt x="567" y="498"/>
                        <a:pt x="567" y="498"/>
                      </a:cubicBezTo>
                      <a:cubicBezTo>
                        <a:pt x="567" y="536"/>
                        <a:pt x="536" y="567"/>
                        <a:pt x="498" y="567"/>
                      </a:cubicBezTo>
                      <a:lnTo>
                        <a:pt x="69" y="567"/>
                      </a:lnTo>
                      <a:close/>
                      <a:moveTo>
                        <a:pt x="13" y="69"/>
                      </a:moveTo>
                      <a:cubicBezTo>
                        <a:pt x="13" y="498"/>
                        <a:pt x="13" y="498"/>
                        <a:pt x="13" y="498"/>
                      </a:cubicBezTo>
                      <a:cubicBezTo>
                        <a:pt x="13" y="529"/>
                        <a:pt x="38" y="554"/>
                        <a:pt x="69" y="554"/>
                      </a:cubicBezTo>
                      <a:cubicBezTo>
                        <a:pt x="498" y="554"/>
                        <a:pt x="498" y="554"/>
                        <a:pt x="498" y="554"/>
                      </a:cubicBezTo>
                      <a:cubicBezTo>
                        <a:pt x="529" y="554"/>
                        <a:pt x="554" y="529"/>
                        <a:pt x="554" y="498"/>
                      </a:cubicBezTo>
                      <a:cubicBezTo>
                        <a:pt x="554" y="69"/>
                        <a:pt x="554" y="69"/>
                        <a:pt x="554" y="69"/>
                      </a:cubicBezTo>
                      <a:cubicBezTo>
                        <a:pt x="554" y="69"/>
                        <a:pt x="554" y="69"/>
                        <a:pt x="554" y="69"/>
                      </a:cubicBezTo>
                      <a:cubicBezTo>
                        <a:pt x="554" y="38"/>
                        <a:pt x="529" y="13"/>
                        <a:pt x="498" y="13"/>
                      </a:cubicBezTo>
                      <a:cubicBezTo>
                        <a:pt x="69" y="13"/>
                        <a:pt x="69" y="13"/>
                        <a:pt x="69" y="13"/>
                      </a:cubicBezTo>
                      <a:cubicBezTo>
                        <a:pt x="38" y="13"/>
                        <a:pt x="13" y="38"/>
                        <a:pt x="13" y="69"/>
                      </a:cubicBezTo>
                      <a:close/>
                    </a:path>
                  </a:pathLst>
                </a:custGeom>
                <a:solidFill>
                  <a:srgbClr val="FFA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71" name="Freeform 1054"/>
                <p:cNvSpPr>
                  <a:spLocks/>
                </p:cNvSpPr>
                <p:nvPr/>
              </p:nvSpPr>
              <p:spPr bwMode="auto">
                <a:xfrm>
                  <a:off x="4188" y="1248"/>
                  <a:ext cx="101" cy="218"/>
                </a:xfrm>
                <a:custGeom>
                  <a:avLst/>
                  <a:gdLst>
                    <a:gd name="T0" fmla="*/ 214 w 214"/>
                    <a:gd name="T1" fmla="*/ 423 h 462"/>
                    <a:gd name="T2" fmla="*/ 178 w 214"/>
                    <a:gd name="T3" fmla="*/ 462 h 462"/>
                    <a:gd name="T4" fmla="*/ 35 w 214"/>
                    <a:gd name="T5" fmla="*/ 462 h 462"/>
                    <a:gd name="T6" fmla="*/ 0 w 214"/>
                    <a:gd name="T7" fmla="*/ 423 h 462"/>
                    <a:gd name="T8" fmla="*/ 0 w 214"/>
                    <a:gd name="T9" fmla="*/ 39 h 462"/>
                    <a:gd name="T10" fmla="*/ 35 w 214"/>
                    <a:gd name="T11" fmla="*/ 0 h 462"/>
                    <a:gd name="T12" fmla="*/ 178 w 214"/>
                    <a:gd name="T13" fmla="*/ 0 h 462"/>
                    <a:gd name="T14" fmla="*/ 214 w 214"/>
                    <a:gd name="T15" fmla="*/ 39 h 462"/>
                    <a:gd name="T16" fmla="*/ 214 w 214"/>
                    <a:gd name="T17" fmla="*/ 423 h 4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14"/>
                    <a:gd name="T28" fmla="*/ 0 h 462"/>
                    <a:gd name="T29" fmla="*/ 214 w 214"/>
                    <a:gd name="T30" fmla="*/ 462 h 4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14" h="462">
                      <a:moveTo>
                        <a:pt x="214" y="423"/>
                      </a:moveTo>
                      <a:cubicBezTo>
                        <a:pt x="214" y="445"/>
                        <a:pt x="198" y="462"/>
                        <a:pt x="178" y="462"/>
                      </a:cubicBezTo>
                      <a:cubicBezTo>
                        <a:pt x="35" y="462"/>
                        <a:pt x="35" y="462"/>
                        <a:pt x="35" y="462"/>
                      </a:cubicBezTo>
                      <a:cubicBezTo>
                        <a:pt x="16" y="462"/>
                        <a:pt x="0" y="445"/>
                        <a:pt x="0" y="423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18"/>
                        <a:pt x="16" y="0"/>
                        <a:pt x="35" y="0"/>
                      </a:cubicBezTo>
                      <a:cubicBezTo>
                        <a:pt x="178" y="0"/>
                        <a:pt x="178" y="0"/>
                        <a:pt x="178" y="0"/>
                      </a:cubicBezTo>
                      <a:cubicBezTo>
                        <a:pt x="198" y="0"/>
                        <a:pt x="214" y="18"/>
                        <a:pt x="214" y="39"/>
                      </a:cubicBezTo>
                      <a:lnTo>
                        <a:pt x="214" y="4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72" name="Freeform 1055"/>
                <p:cNvSpPr>
                  <a:spLocks noEditPoints="1"/>
                </p:cNvSpPr>
                <p:nvPr/>
              </p:nvSpPr>
              <p:spPr bwMode="auto">
                <a:xfrm>
                  <a:off x="4184" y="1245"/>
                  <a:ext cx="107" cy="224"/>
                </a:xfrm>
                <a:custGeom>
                  <a:avLst/>
                  <a:gdLst>
                    <a:gd name="T0" fmla="*/ 42 w 227"/>
                    <a:gd name="T1" fmla="*/ 474 h 474"/>
                    <a:gd name="T2" fmla="*/ 0 w 227"/>
                    <a:gd name="T3" fmla="*/ 429 h 474"/>
                    <a:gd name="T4" fmla="*/ 0 w 227"/>
                    <a:gd name="T5" fmla="*/ 45 h 474"/>
                    <a:gd name="T6" fmla="*/ 42 w 227"/>
                    <a:gd name="T7" fmla="*/ 0 h 474"/>
                    <a:gd name="T8" fmla="*/ 185 w 227"/>
                    <a:gd name="T9" fmla="*/ 0 h 474"/>
                    <a:gd name="T10" fmla="*/ 227 w 227"/>
                    <a:gd name="T11" fmla="*/ 45 h 474"/>
                    <a:gd name="T12" fmla="*/ 227 w 227"/>
                    <a:gd name="T13" fmla="*/ 429 h 474"/>
                    <a:gd name="T14" fmla="*/ 185 w 227"/>
                    <a:gd name="T15" fmla="*/ 474 h 474"/>
                    <a:gd name="T16" fmla="*/ 42 w 227"/>
                    <a:gd name="T17" fmla="*/ 474 h 474"/>
                    <a:gd name="T18" fmla="*/ 13 w 227"/>
                    <a:gd name="T19" fmla="*/ 45 h 474"/>
                    <a:gd name="T20" fmla="*/ 13 w 227"/>
                    <a:gd name="T21" fmla="*/ 429 h 474"/>
                    <a:gd name="T22" fmla="*/ 42 w 227"/>
                    <a:gd name="T23" fmla="*/ 461 h 474"/>
                    <a:gd name="T24" fmla="*/ 185 w 227"/>
                    <a:gd name="T25" fmla="*/ 461 h 474"/>
                    <a:gd name="T26" fmla="*/ 214 w 227"/>
                    <a:gd name="T27" fmla="*/ 429 h 474"/>
                    <a:gd name="T28" fmla="*/ 214 w 227"/>
                    <a:gd name="T29" fmla="*/ 45 h 474"/>
                    <a:gd name="T30" fmla="*/ 185 w 227"/>
                    <a:gd name="T31" fmla="*/ 13 h 474"/>
                    <a:gd name="T32" fmla="*/ 42 w 227"/>
                    <a:gd name="T33" fmla="*/ 13 h 474"/>
                    <a:gd name="T34" fmla="*/ 13 w 227"/>
                    <a:gd name="T35" fmla="*/ 45 h 47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27"/>
                    <a:gd name="T55" fmla="*/ 0 h 474"/>
                    <a:gd name="T56" fmla="*/ 227 w 227"/>
                    <a:gd name="T57" fmla="*/ 474 h 47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27" h="474">
                      <a:moveTo>
                        <a:pt x="42" y="474"/>
                      </a:moveTo>
                      <a:cubicBezTo>
                        <a:pt x="19" y="474"/>
                        <a:pt x="0" y="454"/>
                        <a:pt x="0" y="429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0" y="20"/>
                        <a:pt x="19" y="0"/>
                        <a:pt x="42" y="0"/>
                      </a:cubicBezTo>
                      <a:cubicBezTo>
                        <a:pt x="185" y="0"/>
                        <a:pt x="185" y="0"/>
                        <a:pt x="185" y="0"/>
                      </a:cubicBezTo>
                      <a:cubicBezTo>
                        <a:pt x="209" y="0"/>
                        <a:pt x="227" y="20"/>
                        <a:pt x="227" y="45"/>
                      </a:cubicBezTo>
                      <a:cubicBezTo>
                        <a:pt x="227" y="429"/>
                        <a:pt x="227" y="429"/>
                        <a:pt x="227" y="429"/>
                      </a:cubicBezTo>
                      <a:cubicBezTo>
                        <a:pt x="227" y="454"/>
                        <a:pt x="209" y="474"/>
                        <a:pt x="185" y="474"/>
                      </a:cubicBezTo>
                      <a:lnTo>
                        <a:pt x="42" y="474"/>
                      </a:lnTo>
                      <a:close/>
                      <a:moveTo>
                        <a:pt x="13" y="45"/>
                      </a:moveTo>
                      <a:cubicBezTo>
                        <a:pt x="13" y="429"/>
                        <a:pt x="13" y="429"/>
                        <a:pt x="13" y="429"/>
                      </a:cubicBezTo>
                      <a:cubicBezTo>
                        <a:pt x="13" y="447"/>
                        <a:pt x="27" y="461"/>
                        <a:pt x="42" y="461"/>
                      </a:cubicBezTo>
                      <a:cubicBezTo>
                        <a:pt x="185" y="461"/>
                        <a:pt x="185" y="461"/>
                        <a:pt x="185" y="461"/>
                      </a:cubicBezTo>
                      <a:cubicBezTo>
                        <a:pt x="201" y="461"/>
                        <a:pt x="214" y="447"/>
                        <a:pt x="214" y="429"/>
                      </a:cubicBezTo>
                      <a:cubicBezTo>
                        <a:pt x="214" y="45"/>
                        <a:pt x="214" y="45"/>
                        <a:pt x="214" y="45"/>
                      </a:cubicBezTo>
                      <a:cubicBezTo>
                        <a:pt x="214" y="27"/>
                        <a:pt x="201" y="13"/>
                        <a:pt x="185" y="1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27" y="13"/>
                        <a:pt x="13" y="27"/>
                        <a:pt x="13" y="45"/>
                      </a:cubicBezTo>
                      <a:close/>
                    </a:path>
                  </a:pathLst>
                </a:custGeom>
                <a:solidFill>
                  <a:srgbClr val="FFA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73" name="Freeform 1056"/>
                <p:cNvSpPr>
                  <a:spLocks noEditPoints="1"/>
                </p:cNvSpPr>
                <p:nvPr/>
              </p:nvSpPr>
              <p:spPr bwMode="auto">
                <a:xfrm>
                  <a:off x="4202" y="1261"/>
                  <a:ext cx="70" cy="191"/>
                </a:xfrm>
                <a:custGeom>
                  <a:avLst/>
                  <a:gdLst>
                    <a:gd name="T0" fmla="*/ 0 w 148"/>
                    <a:gd name="T1" fmla="*/ 383 h 406"/>
                    <a:gd name="T2" fmla="*/ 0 w 148"/>
                    <a:gd name="T3" fmla="*/ 23 h 406"/>
                    <a:gd name="T4" fmla="*/ 23 w 148"/>
                    <a:gd name="T5" fmla="*/ 0 h 406"/>
                    <a:gd name="T6" fmla="*/ 125 w 148"/>
                    <a:gd name="T7" fmla="*/ 0 h 406"/>
                    <a:gd name="T8" fmla="*/ 148 w 148"/>
                    <a:gd name="T9" fmla="*/ 23 h 406"/>
                    <a:gd name="T10" fmla="*/ 148 w 148"/>
                    <a:gd name="T11" fmla="*/ 383 h 406"/>
                    <a:gd name="T12" fmla="*/ 125 w 148"/>
                    <a:gd name="T13" fmla="*/ 406 h 406"/>
                    <a:gd name="T14" fmla="*/ 23 w 148"/>
                    <a:gd name="T15" fmla="*/ 406 h 406"/>
                    <a:gd name="T16" fmla="*/ 0 w 148"/>
                    <a:gd name="T17" fmla="*/ 383 h 406"/>
                    <a:gd name="T18" fmla="*/ 13 w 148"/>
                    <a:gd name="T19" fmla="*/ 23 h 406"/>
                    <a:gd name="T20" fmla="*/ 13 w 148"/>
                    <a:gd name="T21" fmla="*/ 383 h 406"/>
                    <a:gd name="T22" fmla="*/ 23 w 148"/>
                    <a:gd name="T23" fmla="*/ 393 h 406"/>
                    <a:gd name="T24" fmla="*/ 125 w 148"/>
                    <a:gd name="T25" fmla="*/ 393 h 406"/>
                    <a:gd name="T26" fmla="*/ 135 w 148"/>
                    <a:gd name="T27" fmla="*/ 383 h 406"/>
                    <a:gd name="T28" fmla="*/ 135 w 148"/>
                    <a:gd name="T29" fmla="*/ 23 h 406"/>
                    <a:gd name="T30" fmla="*/ 125 w 148"/>
                    <a:gd name="T31" fmla="*/ 13 h 406"/>
                    <a:gd name="T32" fmla="*/ 23 w 148"/>
                    <a:gd name="T33" fmla="*/ 13 h 406"/>
                    <a:gd name="T34" fmla="*/ 13 w 148"/>
                    <a:gd name="T35" fmla="*/ 23 h 40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48"/>
                    <a:gd name="T55" fmla="*/ 0 h 406"/>
                    <a:gd name="T56" fmla="*/ 148 w 148"/>
                    <a:gd name="T57" fmla="*/ 406 h 40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48" h="406">
                      <a:moveTo>
                        <a:pt x="0" y="383"/>
                      </a:move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11"/>
                        <a:pt x="11" y="0"/>
                        <a:pt x="23" y="0"/>
                      </a:cubicBezTo>
                      <a:cubicBezTo>
                        <a:pt x="125" y="0"/>
                        <a:pt x="125" y="0"/>
                        <a:pt x="125" y="0"/>
                      </a:cubicBezTo>
                      <a:cubicBezTo>
                        <a:pt x="138" y="0"/>
                        <a:pt x="148" y="11"/>
                        <a:pt x="148" y="23"/>
                      </a:cubicBezTo>
                      <a:cubicBezTo>
                        <a:pt x="148" y="383"/>
                        <a:pt x="148" y="383"/>
                        <a:pt x="148" y="383"/>
                      </a:cubicBezTo>
                      <a:cubicBezTo>
                        <a:pt x="148" y="395"/>
                        <a:pt x="138" y="406"/>
                        <a:pt x="125" y="406"/>
                      </a:cubicBezTo>
                      <a:cubicBezTo>
                        <a:pt x="23" y="406"/>
                        <a:pt x="23" y="406"/>
                        <a:pt x="23" y="406"/>
                      </a:cubicBezTo>
                      <a:cubicBezTo>
                        <a:pt x="11" y="406"/>
                        <a:pt x="0" y="395"/>
                        <a:pt x="0" y="383"/>
                      </a:cubicBezTo>
                      <a:close/>
                      <a:moveTo>
                        <a:pt x="13" y="23"/>
                      </a:moveTo>
                      <a:cubicBezTo>
                        <a:pt x="13" y="383"/>
                        <a:pt x="13" y="383"/>
                        <a:pt x="13" y="383"/>
                      </a:cubicBezTo>
                      <a:cubicBezTo>
                        <a:pt x="13" y="388"/>
                        <a:pt x="18" y="393"/>
                        <a:pt x="23" y="393"/>
                      </a:cubicBezTo>
                      <a:cubicBezTo>
                        <a:pt x="125" y="393"/>
                        <a:pt x="125" y="393"/>
                        <a:pt x="125" y="393"/>
                      </a:cubicBezTo>
                      <a:cubicBezTo>
                        <a:pt x="131" y="393"/>
                        <a:pt x="135" y="388"/>
                        <a:pt x="135" y="383"/>
                      </a:cubicBezTo>
                      <a:cubicBezTo>
                        <a:pt x="135" y="23"/>
                        <a:pt x="135" y="23"/>
                        <a:pt x="135" y="23"/>
                      </a:cubicBezTo>
                      <a:cubicBezTo>
                        <a:pt x="135" y="18"/>
                        <a:pt x="131" y="13"/>
                        <a:pt x="125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18" y="13"/>
                        <a:pt x="13" y="18"/>
                        <a:pt x="13" y="23"/>
                      </a:cubicBezTo>
                      <a:close/>
                    </a:path>
                  </a:pathLst>
                </a:custGeom>
                <a:solidFill>
                  <a:srgbClr val="FFA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74" name="Freeform 1057"/>
                <p:cNvSpPr>
                  <a:spLocks/>
                </p:cNvSpPr>
                <p:nvPr/>
              </p:nvSpPr>
              <p:spPr bwMode="auto">
                <a:xfrm>
                  <a:off x="4215" y="1273"/>
                  <a:ext cx="7" cy="30"/>
                </a:xfrm>
                <a:custGeom>
                  <a:avLst/>
                  <a:gdLst>
                    <a:gd name="T0" fmla="*/ 0 w 13"/>
                    <a:gd name="T1" fmla="*/ 56 h 63"/>
                    <a:gd name="T2" fmla="*/ 0 w 13"/>
                    <a:gd name="T3" fmla="*/ 7 h 63"/>
                    <a:gd name="T4" fmla="*/ 7 w 13"/>
                    <a:gd name="T5" fmla="*/ 0 h 63"/>
                    <a:gd name="T6" fmla="*/ 13 w 13"/>
                    <a:gd name="T7" fmla="*/ 7 h 63"/>
                    <a:gd name="T8" fmla="*/ 13 w 13"/>
                    <a:gd name="T9" fmla="*/ 56 h 63"/>
                    <a:gd name="T10" fmla="*/ 7 w 13"/>
                    <a:gd name="T11" fmla="*/ 63 h 63"/>
                    <a:gd name="T12" fmla="*/ 0 w 13"/>
                    <a:gd name="T13" fmla="*/ 56 h 6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3"/>
                    <a:gd name="T22" fmla="*/ 0 h 63"/>
                    <a:gd name="T23" fmla="*/ 13 w 13"/>
                    <a:gd name="T24" fmla="*/ 63 h 6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3" h="63">
                      <a:moveTo>
                        <a:pt x="0" y="56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" y="0"/>
                        <a:pt x="13" y="3"/>
                        <a:pt x="13" y="7"/>
                      </a:cubicBezTo>
                      <a:cubicBezTo>
                        <a:pt x="13" y="56"/>
                        <a:pt x="13" y="56"/>
                        <a:pt x="13" y="56"/>
                      </a:cubicBezTo>
                      <a:cubicBezTo>
                        <a:pt x="13" y="60"/>
                        <a:pt x="11" y="63"/>
                        <a:pt x="7" y="63"/>
                      </a:cubicBezTo>
                      <a:cubicBezTo>
                        <a:pt x="3" y="63"/>
                        <a:pt x="0" y="60"/>
                        <a:pt x="0" y="56"/>
                      </a:cubicBezTo>
                      <a:close/>
                    </a:path>
                  </a:pathLst>
                </a:custGeom>
                <a:solidFill>
                  <a:srgbClr val="FFA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75" name="Freeform 1058"/>
                <p:cNvSpPr>
                  <a:spLocks/>
                </p:cNvSpPr>
                <p:nvPr/>
              </p:nvSpPr>
              <p:spPr bwMode="auto">
                <a:xfrm>
                  <a:off x="4234" y="1273"/>
                  <a:ext cx="6" cy="30"/>
                </a:xfrm>
                <a:custGeom>
                  <a:avLst/>
                  <a:gdLst>
                    <a:gd name="T0" fmla="*/ 0 w 13"/>
                    <a:gd name="T1" fmla="*/ 56 h 63"/>
                    <a:gd name="T2" fmla="*/ 0 w 13"/>
                    <a:gd name="T3" fmla="*/ 7 h 63"/>
                    <a:gd name="T4" fmla="*/ 6 w 13"/>
                    <a:gd name="T5" fmla="*/ 0 h 63"/>
                    <a:gd name="T6" fmla="*/ 13 w 13"/>
                    <a:gd name="T7" fmla="*/ 7 h 63"/>
                    <a:gd name="T8" fmla="*/ 13 w 13"/>
                    <a:gd name="T9" fmla="*/ 56 h 63"/>
                    <a:gd name="T10" fmla="*/ 6 w 13"/>
                    <a:gd name="T11" fmla="*/ 63 h 63"/>
                    <a:gd name="T12" fmla="*/ 0 w 13"/>
                    <a:gd name="T13" fmla="*/ 56 h 6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3"/>
                    <a:gd name="T22" fmla="*/ 0 h 63"/>
                    <a:gd name="T23" fmla="*/ 13 w 13"/>
                    <a:gd name="T24" fmla="*/ 63 h 6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3" h="63">
                      <a:moveTo>
                        <a:pt x="0" y="56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10" y="0"/>
                        <a:pt x="13" y="3"/>
                        <a:pt x="13" y="7"/>
                      </a:cubicBezTo>
                      <a:cubicBezTo>
                        <a:pt x="13" y="56"/>
                        <a:pt x="13" y="56"/>
                        <a:pt x="13" y="56"/>
                      </a:cubicBezTo>
                      <a:cubicBezTo>
                        <a:pt x="13" y="60"/>
                        <a:pt x="10" y="63"/>
                        <a:pt x="6" y="63"/>
                      </a:cubicBezTo>
                      <a:cubicBezTo>
                        <a:pt x="3" y="63"/>
                        <a:pt x="0" y="60"/>
                        <a:pt x="0" y="56"/>
                      </a:cubicBezTo>
                      <a:close/>
                    </a:path>
                  </a:pathLst>
                </a:custGeom>
                <a:solidFill>
                  <a:srgbClr val="FFA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76" name="Freeform 1059"/>
                <p:cNvSpPr>
                  <a:spLocks/>
                </p:cNvSpPr>
                <p:nvPr/>
              </p:nvSpPr>
              <p:spPr bwMode="auto">
                <a:xfrm>
                  <a:off x="4253" y="1273"/>
                  <a:ext cx="6" cy="30"/>
                </a:xfrm>
                <a:custGeom>
                  <a:avLst/>
                  <a:gdLst>
                    <a:gd name="T0" fmla="*/ 0 w 13"/>
                    <a:gd name="T1" fmla="*/ 56 h 63"/>
                    <a:gd name="T2" fmla="*/ 0 w 13"/>
                    <a:gd name="T3" fmla="*/ 7 h 63"/>
                    <a:gd name="T4" fmla="*/ 6 w 13"/>
                    <a:gd name="T5" fmla="*/ 0 h 63"/>
                    <a:gd name="T6" fmla="*/ 13 w 13"/>
                    <a:gd name="T7" fmla="*/ 7 h 63"/>
                    <a:gd name="T8" fmla="*/ 13 w 13"/>
                    <a:gd name="T9" fmla="*/ 56 h 63"/>
                    <a:gd name="T10" fmla="*/ 6 w 13"/>
                    <a:gd name="T11" fmla="*/ 63 h 63"/>
                    <a:gd name="T12" fmla="*/ 0 w 13"/>
                    <a:gd name="T13" fmla="*/ 56 h 6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3"/>
                    <a:gd name="T22" fmla="*/ 0 h 63"/>
                    <a:gd name="T23" fmla="*/ 13 w 13"/>
                    <a:gd name="T24" fmla="*/ 63 h 6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3" h="63">
                      <a:moveTo>
                        <a:pt x="0" y="56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2" y="0"/>
                        <a:pt x="6" y="0"/>
                      </a:cubicBezTo>
                      <a:cubicBezTo>
                        <a:pt x="10" y="0"/>
                        <a:pt x="13" y="3"/>
                        <a:pt x="13" y="7"/>
                      </a:cubicBezTo>
                      <a:cubicBezTo>
                        <a:pt x="13" y="56"/>
                        <a:pt x="13" y="56"/>
                        <a:pt x="13" y="56"/>
                      </a:cubicBezTo>
                      <a:cubicBezTo>
                        <a:pt x="13" y="60"/>
                        <a:pt x="10" y="63"/>
                        <a:pt x="6" y="63"/>
                      </a:cubicBezTo>
                      <a:cubicBezTo>
                        <a:pt x="2" y="63"/>
                        <a:pt x="0" y="60"/>
                        <a:pt x="0" y="56"/>
                      </a:cubicBezTo>
                      <a:close/>
                    </a:path>
                  </a:pathLst>
                </a:custGeom>
                <a:solidFill>
                  <a:srgbClr val="FFA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77" name="Freeform 1060"/>
                <p:cNvSpPr>
                  <a:spLocks/>
                </p:cNvSpPr>
                <p:nvPr/>
              </p:nvSpPr>
              <p:spPr bwMode="auto">
                <a:xfrm>
                  <a:off x="4215" y="1341"/>
                  <a:ext cx="7" cy="30"/>
                </a:xfrm>
                <a:custGeom>
                  <a:avLst/>
                  <a:gdLst>
                    <a:gd name="T0" fmla="*/ 0 w 13"/>
                    <a:gd name="T1" fmla="*/ 56 h 63"/>
                    <a:gd name="T2" fmla="*/ 0 w 13"/>
                    <a:gd name="T3" fmla="*/ 7 h 63"/>
                    <a:gd name="T4" fmla="*/ 7 w 13"/>
                    <a:gd name="T5" fmla="*/ 0 h 63"/>
                    <a:gd name="T6" fmla="*/ 13 w 13"/>
                    <a:gd name="T7" fmla="*/ 7 h 63"/>
                    <a:gd name="T8" fmla="*/ 13 w 13"/>
                    <a:gd name="T9" fmla="*/ 56 h 63"/>
                    <a:gd name="T10" fmla="*/ 7 w 13"/>
                    <a:gd name="T11" fmla="*/ 63 h 63"/>
                    <a:gd name="T12" fmla="*/ 0 w 13"/>
                    <a:gd name="T13" fmla="*/ 56 h 6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3"/>
                    <a:gd name="T22" fmla="*/ 0 h 63"/>
                    <a:gd name="T23" fmla="*/ 13 w 13"/>
                    <a:gd name="T24" fmla="*/ 63 h 6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3" h="63">
                      <a:moveTo>
                        <a:pt x="0" y="56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" y="0"/>
                        <a:pt x="13" y="3"/>
                        <a:pt x="13" y="7"/>
                      </a:cubicBezTo>
                      <a:cubicBezTo>
                        <a:pt x="13" y="56"/>
                        <a:pt x="13" y="56"/>
                        <a:pt x="13" y="56"/>
                      </a:cubicBezTo>
                      <a:cubicBezTo>
                        <a:pt x="13" y="60"/>
                        <a:pt x="11" y="63"/>
                        <a:pt x="7" y="63"/>
                      </a:cubicBezTo>
                      <a:cubicBezTo>
                        <a:pt x="3" y="63"/>
                        <a:pt x="0" y="60"/>
                        <a:pt x="0" y="56"/>
                      </a:cubicBezTo>
                      <a:close/>
                    </a:path>
                  </a:pathLst>
                </a:custGeom>
                <a:solidFill>
                  <a:srgbClr val="FFA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78" name="Freeform 1061"/>
                <p:cNvSpPr>
                  <a:spLocks/>
                </p:cNvSpPr>
                <p:nvPr/>
              </p:nvSpPr>
              <p:spPr bwMode="auto">
                <a:xfrm>
                  <a:off x="4234" y="1341"/>
                  <a:ext cx="6" cy="30"/>
                </a:xfrm>
                <a:custGeom>
                  <a:avLst/>
                  <a:gdLst>
                    <a:gd name="T0" fmla="*/ 0 w 13"/>
                    <a:gd name="T1" fmla="*/ 56 h 63"/>
                    <a:gd name="T2" fmla="*/ 0 w 13"/>
                    <a:gd name="T3" fmla="*/ 7 h 63"/>
                    <a:gd name="T4" fmla="*/ 6 w 13"/>
                    <a:gd name="T5" fmla="*/ 0 h 63"/>
                    <a:gd name="T6" fmla="*/ 13 w 13"/>
                    <a:gd name="T7" fmla="*/ 7 h 63"/>
                    <a:gd name="T8" fmla="*/ 13 w 13"/>
                    <a:gd name="T9" fmla="*/ 56 h 63"/>
                    <a:gd name="T10" fmla="*/ 6 w 13"/>
                    <a:gd name="T11" fmla="*/ 63 h 63"/>
                    <a:gd name="T12" fmla="*/ 0 w 13"/>
                    <a:gd name="T13" fmla="*/ 56 h 6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3"/>
                    <a:gd name="T22" fmla="*/ 0 h 63"/>
                    <a:gd name="T23" fmla="*/ 13 w 13"/>
                    <a:gd name="T24" fmla="*/ 63 h 6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3" h="63">
                      <a:moveTo>
                        <a:pt x="0" y="56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10" y="0"/>
                        <a:pt x="13" y="3"/>
                        <a:pt x="13" y="7"/>
                      </a:cubicBezTo>
                      <a:cubicBezTo>
                        <a:pt x="13" y="56"/>
                        <a:pt x="13" y="56"/>
                        <a:pt x="13" y="56"/>
                      </a:cubicBezTo>
                      <a:cubicBezTo>
                        <a:pt x="13" y="60"/>
                        <a:pt x="10" y="63"/>
                        <a:pt x="6" y="63"/>
                      </a:cubicBezTo>
                      <a:cubicBezTo>
                        <a:pt x="3" y="63"/>
                        <a:pt x="0" y="60"/>
                        <a:pt x="0" y="56"/>
                      </a:cubicBezTo>
                      <a:close/>
                    </a:path>
                  </a:pathLst>
                </a:custGeom>
                <a:solidFill>
                  <a:srgbClr val="FFA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79" name="Freeform 1062"/>
                <p:cNvSpPr>
                  <a:spLocks/>
                </p:cNvSpPr>
                <p:nvPr/>
              </p:nvSpPr>
              <p:spPr bwMode="auto">
                <a:xfrm>
                  <a:off x="4253" y="1341"/>
                  <a:ext cx="6" cy="30"/>
                </a:xfrm>
                <a:custGeom>
                  <a:avLst/>
                  <a:gdLst>
                    <a:gd name="T0" fmla="*/ 0 w 13"/>
                    <a:gd name="T1" fmla="*/ 56 h 63"/>
                    <a:gd name="T2" fmla="*/ 0 w 13"/>
                    <a:gd name="T3" fmla="*/ 7 h 63"/>
                    <a:gd name="T4" fmla="*/ 6 w 13"/>
                    <a:gd name="T5" fmla="*/ 0 h 63"/>
                    <a:gd name="T6" fmla="*/ 13 w 13"/>
                    <a:gd name="T7" fmla="*/ 7 h 63"/>
                    <a:gd name="T8" fmla="*/ 13 w 13"/>
                    <a:gd name="T9" fmla="*/ 56 h 63"/>
                    <a:gd name="T10" fmla="*/ 6 w 13"/>
                    <a:gd name="T11" fmla="*/ 63 h 63"/>
                    <a:gd name="T12" fmla="*/ 0 w 13"/>
                    <a:gd name="T13" fmla="*/ 56 h 6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3"/>
                    <a:gd name="T22" fmla="*/ 0 h 63"/>
                    <a:gd name="T23" fmla="*/ 13 w 13"/>
                    <a:gd name="T24" fmla="*/ 63 h 6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3" h="63">
                      <a:moveTo>
                        <a:pt x="0" y="56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2" y="0"/>
                        <a:pt x="6" y="0"/>
                      </a:cubicBezTo>
                      <a:cubicBezTo>
                        <a:pt x="10" y="0"/>
                        <a:pt x="13" y="3"/>
                        <a:pt x="13" y="7"/>
                      </a:cubicBezTo>
                      <a:cubicBezTo>
                        <a:pt x="13" y="56"/>
                        <a:pt x="13" y="56"/>
                        <a:pt x="13" y="56"/>
                      </a:cubicBezTo>
                      <a:cubicBezTo>
                        <a:pt x="13" y="60"/>
                        <a:pt x="10" y="63"/>
                        <a:pt x="6" y="63"/>
                      </a:cubicBezTo>
                      <a:cubicBezTo>
                        <a:pt x="2" y="63"/>
                        <a:pt x="0" y="60"/>
                        <a:pt x="0" y="56"/>
                      </a:cubicBezTo>
                      <a:close/>
                    </a:path>
                  </a:pathLst>
                </a:custGeom>
                <a:solidFill>
                  <a:srgbClr val="FFA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80" name="Freeform 1063"/>
                <p:cNvSpPr>
                  <a:spLocks/>
                </p:cNvSpPr>
                <p:nvPr/>
              </p:nvSpPr>
              <p:spPr bwMode="auto">
                <a:xfrm>
                  <a:off x="4215" y="1409"/>
                  <a:ext cx="7" cy="30"/>
                </a:xfrm>
                <a:custGeom>
                  <a:avLst/>
                  <a:gdLst>
                    <a:gd name="T0" fmla="*/ 0 w 13"/>
                    <a:gd name="T1" fmla="*/ 56 h 63"/>
                    <a:gd name="T2" fmla="*/ 0 w 13"/>
                    <a:gd name="T3" fmla="*/ 7 h 63"/>
                    <a:gd name="T4" fmla="*/ 7 w 13"/>
                    <a:gd name="T5" fmla="*/ 0 h 63"/>
                    <a:gd name="T6" fmla="*/ 13 w 13"/>
                    <a:gd name="T7" fmla="*/ 7 h 63"/>
                    <a:gd name="T8" fmla="*/ 13 w 13"/>
                    <a:gd name="T9" fmla="*/ 56 h 63"/>
                    <a:gd name="T10" fmla="*/ 7 w 13"/>
                    <a:gd name="T11" fmla="*/ 63 h 63"/>
                    <a:gd name="T12" fmla="*/ 0 w 13"/>
                    <a:gd name="T13" fmla="*/ 56 h 6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3"/>
                    <a:gd name="T22" fmla="*/ 0 h 63"/>
                    <a:gd name="T23" fmla="*/ 13 w 13"/>
                    <a:gd name="T24" fmla="*/ 63 h 6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3" h="63">
                      <a:moveTo>
                        <a:pt x="0" y="56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" y="0"/>
                        <a:pt x="13" y="3"/>
                        <a:pt x="13" y="7"/>
                      </a:cubicBezTo>
                      <a:cubicBezTo>
                        <a:pt x="13" y="56"/>
                        <a:pt x="13" y="56"/>
                        <a:pt x="13" y="56"/>
                      </a:cubicBezTo>
                      <a:cubicBezTo>
                        <a:pt x="13" y="60"/>
                        <a:pt x="11" y="63"/>
                        <a:pt x="7" y="63"/>
                      </a:cubicBezTo>
                      <a:cubicBezTo>
                        <a:pt x="3" y="63"/>
                        <a:pt x="0" y="60"/>
                        <a:pt x="0" y="56"/>
                      </a:cubicBezTo>
                      <a:close/>
                    </a:path>
                  </a:pathLst>
                </a:custGeom>
                <a:solidFill>
                  <a:srgbClr val="FFA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81" name="Freeform 1064"/>
                <p:cNvSpPr>
                  <a:spLocks/>
                </p:cNvSpPr>
                <p:nvPr/>
              </p:nvSpPr>
              <p:spPr bwMode="auto">
                <a:xfrm>
                  <a:off x="4234" y="1409"/>
                  <a:ext cx="6" cy="30"/>
                </a:xfrm>
                <a:custGeom>
                  <a:avLst/>
                  <a:gdLst>
                    <a:gd name="T0" fmla="*/ 0 w 13"/>
                    <a:gd name="T1" fmla="*/ 56 h 63"/>
                    <a:gd name="T2" fmla="*/ 0 w 13"/>
                    <a:gd name="T3" fmla="*/ 7 h 63"/>
                    <a:gd name="T4" fmla="*/ 6 w 13"/>
                    <a:gd name="T5" fmla="*/ 0 h 63"/>
                    <a:gd name="T6" fmla="*/ 13 w 13"/>
                    <a:gd name="T7" fmla="*/ 7 h 63"/>
                    <a:gd name="T8" fmla="*/ 13 w 13"/>
                    <a:gd name="T9" fmla="*/ 56 h 63"/>
                    <a:gd name="T10" fmla="*/ 6 w 13"/>
                    <a:gd name="T11" fmla="*/ 63 h 63"/>
                    <a:gd name="T12" fmla="*/ 0 w 13"/>
                    <a:gd name="T13" fmla="*/ 56 h 6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3"/>
                    <a:gd name="T22" fmla="*/ 0 h 63"/>
                    <a:gd name="T23" fmla="*/ 13 w 13"/>
                    <a:gd name="T24" fmla="*/ 63 h 6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3" h="63">
                      <a:moveTo>
                        <a:pt x="0" y="56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10" y="0"/>
                        <a:pt x="13" y="3"/>
                        <a:pt x="13" y="7"/>
                      </a:cubicBezTo>
                      <a:cubicBezTo>
                        <a:pt x="13" y="56"/>
                        <a:pt x="13" y="56"/>
                        <a:pt x="13" y="56"/>
                      </a:cubicBezTo>
                      <a:cubicBezTo>
                        <a:pt x="13" y="60"/>
                        <a:pt x="10" y="63"/>
                        <a:pt x="6" y="63"/>
                      </a:cubicBezTo>
                      <a:cubicBezTo>
                        <a:pt x="3" y="63"/>
                        <a:pt x="0" y="60"/>
                        <a:pt x="0" y="56"/>
                      </a:cubicBezTo>
                      <a:close/>
                    </a:path>
                  </a:pathLst>
                </a:custGeom>
                <a:solidFill>
                  <a:srgbClr val="FFA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82" name="Freeform 1065"/>
                <p:cNvSpPr>
                  <a:spLocks/>
                </p:cNvSpPr>
                <p:nvPr/>
              </p:nvSpPr>
              <p:spPr bwMode="auto">
                <a:xfrm>
                  <a:off x="4253" y="1409"/>
                  <a:ext cx="6" cy="30"/>
                </a:xfrm>
                <a:custGeom>
                  <a:avLst/>
                  <a:gdLst>
                    <a:gd name="T0" fmla="*/ 0 w 13"/>
                    <a:gd name="T1" fmla="*/ 56 h 63"/>
                    <a:gd name="T2" fmla="*/ 0 w 13"/>
                    <a:gd name="T3" fmla="*/ 7 h 63"/>
                    <a:gd name="T4" fmla="*/ 6 w 13"/>
                    <a:gd name="T5" fmla="*/ 0 h 63"/>
                    <a:gd name="T6" fmla="*/ 13 w 13"/>
                    <a:gd name="T7" fmla="*/ 7 h 63"/>
                    <a:gd name="T8" fmla="*/ 13 w 13"/>
                    <a:gd name="T9" fmla="*/ 56 h 63"/>
                    <a:gd name="T10" fmla="*/ 6 w 13"/>
                    <a:gd name="T11" fmla="*/ 63 h 63"/>
                    <a:gd name="T12" fmla="*/ 0 w 13"/>
                    <a:gd name="T13" fmla="*/ 56 h 6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3"/>
                    <a:gd name="T22" fmla="*/ 0 h 63"/>
                    <a:gd name="T23" fmla="*/ 13 w 13"/>
                    <a:gd name="T24" fmla="*/ 63 h 6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3" h="63">
                      <a:moveTo>
                        <a:pt x="0" y="56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2" y="0"/>
                        <a:pt x="6" y="0"/>
                      </a:cubicBezTo>
                      <a:cubicBezTo>
                        <a:pt x="10" y="0"/>
                        <a:pt x="13" y="3"/>
                        <a:pt x="13" y="7"/>
                      </a:cubicBezTo>
                      <a:cubicBezTo>
                        <a:pt x="13" y="56"/>
                        <a:pt x="13" y="56"/>
                        <a:pt x="13" y="56"/>
                      </a:cubicBezTo>
                      <a:cubicBezTo>
                        <a:pt x="13" y="60"/>
                        <a:pt x="10" y="63"/>
                        <a:pt x="6" y="63"/>
                      </a:cubicBezTo>
                      <a:cubicBezTo>
                        <a:pt x="2" y="63"/>
                        <a:pt x="0" y="60"/>
                        <a:pt x="0" y="56"/>
                      </a:cubicBezTo>
                      <a:close/>
                    </a:path>
                  </a:pathLst>
                </a:custGeom>
                <a:solidFill>
                  <a:srgbClr val="FFA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83" name="Freeform 1066"/>
                <p:cNvSpPr>
                  <a:spLocks/>
                </p:cNvSpPr>
                <p:nvPr/>
              </p:nvSpPr>
              <p:spPr bwMode="auto">
                <a:xfrm>
                  <a:off x="4214" y="1320"/>
                  <a:ext cx="45" cy="6"/>
                </a:xfrm>
                <a:custGeom>
                  <a:avLst/>
                  <a:gdLst>
                    <a:gd name="T0" fmla="*/ 6 w 95"/>
                    <a:gd name="T1" fmla="*/ 13 h 13"/>
                    <a:gd name="T2" fmla="*/ 0 w 95"/>
                    <a:gd name="T3" fmla="*/ 6 h 13"/>
                    <a:gd name="T4" fmla="*/ 6 w 95"/>
                    <a:gd name="T5" fmla="*/ 0 h 13"/>
                    <a:gd name="T6" fmla="*/ 89 w 95"/>
                    <a:gd name="T7" fmla="*/ 0 h 13"/>
                    <a:gd name="T8" fmla="*/ 95 w 95"/>
                    <a:gd name="T9" fmla="*/ 6 h 13"/>
                    <a:gd name="T10" fmla="*/ 89 w 95"/>
                    <a:gd name="T11" fmla="*/ 13 h 13"/>
                    <a:gd name="T12" fmla="*/ 6 w 95"/>
                    <a:gd name="T13" fmla="*/ 13 h 1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5"/>
                    <a:gd name="T22" fmla="*/ 0 h 13"/>
                    <a:gd name="T23" fmla="*/ 95 w 95"/>
                    <a:gd name="T24" fmla="*/ 13 h 1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5" h="13">
                      <a:moveTo>
                        <a:pt x="6" y="13"/>
                      </a:moveTo>
                      <a:cubicBezTo>
                        <a:pt x="3" y="13"/>
                        <a:pt x="0" y="10"/>
                        <a:pt x="0" y="6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92" y="0"/>
                        <a:pt x="95" y="2"/>
                        <a:pt x="95" y="6"/>
                      </a:cubicBezTo>
                      <a:cubicBezTo>
                        <a:pt x="95" y="10"/>
                        <a:pt x="92" y="13"/>
                        <a:pt x="89" y="13"/>
                      </a:cubicBezTo>
                      <a:lnTo>
                        <a:pt x="6" y="13"/>
                      </a:lnTo>
                      <a:close/>
                    </a:path>
                  </a:pathLst>
                </a:custGeom>
                <a:solidFill>
                  <a:srgbClr val="FFA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  <p:sp>
              <p:nvSpPr>
                <p:cNvPr id="184" name="Freeform 1067"/>
                <p:cNvSpPr>
                  <a:spLocks/>
                </p:cNvSpPr>
                <p:nvPr/>
              </p:nvSpPr>
              <p:spPr bwMode="auto">
                <a:xfrm>
                  <a:off x="4214" y="1389"/>
                  <a:ext cx="45" cy="6"/>
                </a:xfrm>
                <a:custGeom>
                  <a:avLst/>
                  <a:gdLst>
                    <a:gd name="T0" fmla="*/ 6 w 95"/>
                    <a:gd name="T1" fmla="*/ 13 h 13"/>
                    <a:gd name="T2" fmla="*/ 0 w 95"/>
                    <a:gd name="T3" fmla="*/ 6 h 13"/>
                    <a:gd name="T4" fmla="*/ 6 w 95"/>
                    <a:gd name="T5" fmla="*/ 0 h 13"/>
                    <a:gd name="T6" fmla="*/ 89 w 95"/>
                    <a:gd name="T7" fmla="*/ 0 h 13"/>
                    <a:gd name="T8" fmla="*/ 95 w 95"/>
                    <a:gd name="T9" fmla="*/ 6 h 13"/>
                    <a:gd name="T10" fmla="*/ 89 w 95"/>
                    <a:gd name="T11" fmla="*/ 13 h 13"/>
                    <a:gd name="T12" fmla="*/ 6 w 95"/>
                    <a:gd name="T13" fmla="*/ 13 h 1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5"/>
                    <a:gd name="T22" fmla="*/ 0 h 13"/>
                    <a:gd name="T23" fmla="*/ 95 w 95"/>
                    <a:gd name="T24" fmla="*/ 13 h 1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5" h="13">
                      <a:moveTo>
                        <a:pt x="6" y="13"/>
                      </a:moveTo>
                      <a:cubicBezTo>
                        <a:pt x="3" y="13"/>
                        <a:pt x="0" y="10"/>
                        <a:pt x="0" y="6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92" y="0"/>
                        <a:pt x="95" y="2"/>
                        <a:pt x="95" y="6"/>
                      </a:cubicBezTo>
                      <a:cubicBezTo>
                        <a:pt x="95" y="10"/>
                        <a:pt x="92" y="13"/>
                        <a:pt x="89" y="13"/>
                      </a:cubicBezTo>
                      <a:lnTo>
                        <a:pt x="6" y="13"/>
                      </a:lnTo>
                      <a:close/>
                    </a:path>
                  </a:pathLst>
                </a:custGeom>
                <a:solidFill>
                  <a:srgbClr val="FFA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defTabSz="1828800" rtl="0"/>
                  <a:endParaRPr lang="en-US" sz="900" kern="1200">
                    <a:solidFill>
                      <a:prstClr val="black"/>
                    </a:solidFill>
                    <a:effectLst/>
                    <a:latin typeface="Calibri" panose="020F0502020204030204"/>
                  </a:endParaRPr>
                </a:p>
              </p:txBody>
            </p:sp>
          </p:grpSp>
          <p:sp>
            <p:nvSpPr>
              <p:cNvPr id="168" name="Rounded Rectangle 169"/>
              <p:cNvSpPr/>
              <p:nvPr/>
            </p:nvSpPr>
            <p:spPr bwMode="auto">
              <a:xfrm>
                <a:off x="6208264" y="4235889"/>
                <a:ext cx="888256" cy="519544"/>
              </a:xfrm>
              <a:prstGeom prst="roundRect">
                <a:avLst/>
              </a:prstGeom>
              <a:noFill/>
              <a:ln w="12700" cap="flat" cmpd="sng" algn="ctr">
                <a:solidFill>
                  <a:srgbClr val="FF0000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182880" tIns="91440" rIns="182880" bIns="9144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914400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900" kern="1200">
                  <a:solidFill>
                    <a:prstClr val="black"/>
                  </a:solidFill>
                  <a:effectLst/>
                  <a:latin typeface="Arial" charset="0"/>
                  <a:ea typeface="宋体" charset="0"/>
                  <a:cs typeface="宋体" charset="0"/>
                </a:endParaRPr>
              </a:p>
            </p:txBody>
          </p:sp>
        </p:grpSp>
        <p:sp>
          <p:nvSpPr>
            <p:cNvPr id="163" name="任意多边形 195"/>
            <p:cNvSpPr/>
            <p:nvPr/>
          </p:nvSpPr>
          <p:spPr>
            <a:xfrm rot="5400000">
              <a:off x="3987153" y="1996992"/>
              <a:ext cx="51938" cy="1526928"/>
            </a:xfrm>
            <a:custGeom>
              <a:avLst/>
              <a:gdLst>
                <a:gd name="connsiteX0" fmla="*/ 0 w 0"/>
                <a:gd name="connsiteY0" fmla="*/ 647700 h 647700"/>
                <a:gd name="connsiteX1" fmla="*/ 0 w 0"/>
                <a:gd name="connsiteY1" fmla="*/ 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47700">
                  <a:moveTo>
                    <a:pt x="0" y="6477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64" name="TextBox 101"/>
            <p:cNvSpPr txBox="1">
              <a:spLocks noChangeArrowheads="1"/>
            </p:cNvSpPr>
            <p:nvPr/>
          </p:nvSpPr>
          <p:spPr bwMode="auto">
            <a:xfrm>
              <a:off x="3351234" y="2810247"/>
              <a:ext cx="1286332" cy="479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0229" tIns="40114" rIns="80229" bIns="40114">
              <a:spAutoFit/>
            </a:bodyPr>
            <a:lstStyle>
              <a:defPPr>
                <a:defRPr lang="zh-CN"/>
              </a:defPPr>
              <a:lvl1pPr algn="ctr">
                <a:defRPr sz="1200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00" dirty="0" smtClean="0"/>
                <a:t>GTP</a:t>
              </a:r>
              <a:r>
                <a:rPr lang="zh-CN" altLang="en-US" sz="900" dirty="0" smtClean="0"/>
                <a:t> </a:t>
              </a:r>
              <a:r>
                <a:rPr lang="en-US" altLang="zh-CN" sz="900" dirty="0" smtClean="0"/>
                <a:t>Packet</a:t>
              </a:r>
              <a:endParaRPr lang="zh-CN" altLang="en-US" sz="900" dirty="0"/>
            </a:p>
          </p:txBody>
        </p:sp>
      </p:grpSp>
      <p:sp>
        <p:nvSpPr>
          <p:cNvPr id="264" name="矩形 263"/>
          <p:cNvSpPr/>
          <p:nvPr/>
        </p:nvSpPr>
        <p:spPr>
          <a:xfrm>
            <a:off x="1106488" y="4512605"/>
            <a:ext cx="4086947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 dirty="0" smtClean="0">
                <a:solidFill>
                  <a:srgbClr val="000000"/>
                </a:solidFill>
              </a:rPr>
              <a:t>Case1</a:t>
            </a:r>
            <a:r>
              <a:rPr lang="zh-CN" altLang="en-US" sz="1200" dirty="0" smtClean="0">
                <a:solidFill>
                  <a:srgbClr val="000000"/>
                </a:solidFill>
              </a:rPr>
              <a:t>：</a:t>
            </a:r>
            <a:r>
              <a:rPr lang="en-US" altLang="zh-CN" sz="1200" dirty="0" err="1" smtClean="0">
                <a:solidFill>
                  <a:srgbClr val="000000"/>
                </a:solidFill>
              </a:rPr>
              <a:t>eNB</a:t>
            </a:r>
            <a:r>
              <a:rPr lang="en-US" altLang="zh-CN" sz="1200" dirty="0" smtClean="0">
                <a:solidFill>
                  <a:srgbClr val="000000"/>
                </a:solidFill>
              </a:rPr>
              <a:t> based service re-routing </a:t>
            </a:r>
          </a:p>
          <a:p>
            <a:pPr>
              <a:lnSpc>
                <a:spcPct val="120000"/>
              </a:lnSpc>
            </a:pPr>
            <a:r>
              <a:rPr lang="en-US" altLang="zh-CN" sz="1200" b="1" dirty="0" smtClean="0">
                <a:solidFill>
                  <a:srgbClr val="000000"/>
                </a:solidFill>
              </a:rPr>
              <a:t>Problem</a:t>
            </a:r>
            <a:r>
              <a:rPr lang="en-US" altLang="zh-CN" sz="1200" dirty="0" smtClean="0">
                <a:solidFill>
                  <a:srgbClr val="000000"/>
                </a:solidFill>
              </a:rPr>
              <a:t>: not supported by conventional </a:t>
            </a:r>
            <a:r>
              <a:rPr lang="en-US" altLang="zh-CN" sz="1200" dirty="0" err="1" smtClean="0">
                <a:solidFill>
                  <a:srgbClr val="000000"/>
                </a:solidFill>
              </a:rPr>
              <a:t>eNBs</a:t>
            </a:r>
            <a:r>
              <a:rPr lang="en-US" altLang="zh-CN" sz="1200" dirty="0" smtClean="0">
                <a:solidFill>
                  <a:srgbClr val="000000"/>
                </a:solidFill>
              </a:rPr>
              <a:t>, both GTP and IP flows should be supported </a:t>
            </a:r>
          </a:p>
          <a:p>
            <a:pPr>
              <a:lnSpc>
                <a:spcPct val="120000"/>
              </a:lnSpc>
            </a:pPr>
            <a:r>
              <a:rPr lang="en-US" altLang="zh-CN" sz="1200" b="1" dirty="0" smtClean="0">
                <a:solidFill>
                  <a:srgbClr val="000000"/>
                </a:solidFill>
              </a:rPr>
              <a:t>Potential solutions</a:t>
            </a:r>
            <a:r>
              <a:rPr lang="en-US" altLang="zh-CN" sz="1200" dirty="0" smtClean="0">
                <a:solidFill>
                  <a:srgbClr val="000000"/>
                </a:solidFill>
              </a:rPr>
              <a:t>: Enhanced </a:t>
            </a:r>
            <a:r>
              <a:rPr lang="en-US" altLang="zh-CN" sz="1200" dirty="0" err="1" smtClean="0">
                <a:solidFill>
                  <a:srgbClr val="000000"/>
                </a:solidFill>
              </a:rPr>
              <a:t>eNB</a:t>
            </a:r>
            <a:r>
              <a:rPr lang="en-US" altLang="zh-CN" sz="1200" dirty="0" smtClean="0">
                <a:solidFill>
                  <a:srgbClr val="000000"/>
                </a:solidFill>
              </a:rPr>
              <a:t> with routing decision and protocol translation function, however, mobility </a:t>
            </a:r>
            <a:r>
              <a:rPr lang="zh-CN" altLang="zh-CN" sz="1200" dirty="0">
                <a:solidFill>
                  <a:srgbClr val="000000"/>
                </a:solidFill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</a:rPr>
              <a:t>may</a:t>
            </a:r>
            <a:r>
              <a:rPr lang="zh-CN" altLang="en-US" sz="1200" dirty="0" smtClean="0">
                <a:solidFill>
                  <a:srgbClr val="000000"/>
                </a:solidFill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</a:rPr>
              <a:t>easily supported</a:t>
            </a:r>
          </a:p>
        </p:txBody>
      </p:sp>
      <p:sp>
        <p:nvSpPr>
          <p:cNvPr id="265" name="矩形 264"/>
          <p:cNvSpPr/>
          <p:nvPr/>
        </p:nvSpPr>
        <p:spPr>
          <a:xfrm>
            <a:off x="5953745" y="4512606"/>
            <a:ext cx="419293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 dirty="0" smtClean="0">
                <a:solidFill>
                  <a:srgbClr val="000000"/>
                </a:solidFill>
              </a:rPr>
              <a:t>Case 2</a:t>
            </a:r>
            <a:r>
              <a:rPr lang="en-US" altLang="zh-CN" sz="1200" dirty="0" smtClean="0">
                <a:solidFill>
                  <a:srgbClr val="000000"/>
                </a:solidFill>
              </a:rPr>
              <a:t>: </a:t>
            </a:r>
            <a:r>
              <a:rPr lang="en-US" altLang="zh-CN" sz="1200" dirty="0" err="1" smtClean="0">
                <a:solidFill>
                  <a:srgbClr val="000000"/>
                </a:solidFill>
              </a:rPr>
              <a:t>eNB</a:t>
            </a:r>
            <a:r>
              <a:rPr lang="en-US" altLang="zh-CN" sz="1200" dirty="0" smtClean="0">
                <a:solidFill>
                  <a:srgbClr val="000000"/>
                </a:solidFill>
              </a:rPr>
              <a:t> based service re-routing and protocol translation</a:t>
            </a:r>
          </a:p>
          <a:p>
            <a:pPr>
              <a:lnSpc>
                <a:spcPct val="120000"/>
              </a:lnSpc>
            </a:pPr>
            <a:r>
              <a:rPr lang="en-US" altLang="zh-CN" sz="1200" b="1" dirty="0" smtClean="0">
                <a:solidFill>
                  <a:srgbClr val="000000"/>
                </a:solidFill>
              </a:rPr>
              <a:t>Problem</a:t>
            </a:r>
            <a:r>
              <a:rPr lang="en-US" altLang="zh-CN" sz="1200" dirty="0" smtClean="0">
                <a:solidFill>
                  <a:srgbClr val="000000"/>
                </a:solidFill>
              </a:rPr>
              <a:t>: not supported by conventional </a:t>
            </a:r>
            <a:r>
              <a:rPr lang="en-US" altLang="zh-CN" sz="1200" dirty="0" err="1" smtClean="0">
                <a:solidFill>
                  <a:srgbClr val="000000"/>
                </a:solidFill>
              </a:rPr>
              <a:t>eNB</a:t>
            </a:r>
            <a:r>
              <a:rPr lang="en-US" altLang="zh-CN" sz="1200" dirty="0" smtClean="0">
                <a:solidFill>
                  <a:srgbClr val="000000"/>
                </a:solidFill>
              </a:rPr>
              <a:t>, new logical function entity needs to be deployed, introducing new interfaces</a:t>
            </a:r>
          </a:p>
          <a:p>
            <a:pPr>
              <a:lnSpc>
                <a:spcPct val="120000"/>
              </a:lnSpc>
            </a:pPr>
            <a:r>
              <a:rPr lang="en-US" altLang="zh-CN" sz="1200" b="1" dirty="0" smtClean="0">
                <a:solidFill>
                  <a:srgbClr val="000000"/>
                </a:solidFill>
              </a:rPr>
              <a:t>Potential solutions </a:t>
            </a:r>
            <a:r>
              <a:rPr lang="en-US" altLang="zh-CN" sz="1200" dirty="0" smtClean="0">
                <a:solidFill>
                  <a:srgbClr val="000000"/>
                </a:solidFill>
              </a:rPr>
              <a:t>: enhanced </a:t>
            </a:r>
            <a:r>
              <a:rPr lang="en-US" altLang="zh-CN" sz="1200" dirty="0" err="1" smtClean="0">
                <a:solidFill>
                  <a:srgbClr val="000000"/>
                </a:solidFill>
              </a:rPr>
              <a:t>eNB</a:t>
            </a:r>
            <a:r>
              <a:rPr lang="en-US" altLang="zh-CN" sz="1200" dirty="0" smtClean="0">
                <a:solidFill>
                  <a:srgbClr val="000000"/>
                </a:solidFill>
              </a:rPr>
              <a:t>, </a:t>
            </a:r>
            <a:r>
              <a:rPr lang="zh-CN" altLang="zh-CN" sz="1200" dirty="0" smtClean="0">
                <a:solidFill>
                  <a:srgbClr val="000000"/>
                </a:solidFill>
              </a:rPr>
              <a:t>n</a:t>
            </a:r>
            <a:r>
              <a:rPr lang="en-US" altLang="zh-CN" sz="1200" dirty="0" err="1" smtClean="0">
                <a:solidFill>
                  <a:srgbClr val="000000"/>
                </a:solidFill>
              </a:rPr>
              <a:t>ew</a:t>
            </a:r>
            <a:r>
              <a:rPr lang="zh-CN" altLang="en-US" sz="1200" dirty="0" smtClean="0">
                <a:solidFill>
                  <a:srgbClr val="000000"/>
                </a:solidFill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</a:rPr>
              <a:t>function definition, interface between </a:t>
            </a:r>
            <a:r>
              <a:rPr lang="en-US" altLang="zh-CN" sz="1200" dirty="0" err="1" smtClean="0">
                <a:solidFill>
                  <a:srgbClr val="000000"/>
                </a:solidFill>
              </a:rPr>
              <a:t>eNB</a:t>
            </a:r>
            <a:r>
              <a:rPr lang="en-US" altLang="zh-CN" sz="1200" dirty="0" smtClean="0">
                <a:solidFill>
                  <a:srgbClr val="000000"/>
                </a:solidFill>
              </a:rPr>
              <a:t> and new</a:t>
            </a:r>
            <a:r>
              <a:rPr lang="zh-CN" altLang="en-US" sz="1200" dirty="0" smtClean="0">
                <a:solidFill>
                  <a:srgbClr val="000000"/>
                </a:solidFill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</a:rPr>
              <a:t>function, mobility handling procedures</a:t>
            </a:r>
            <a:endParaRPr lang="zh-CN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268" name="TextBox 436"/>
          <p:cNvSpPr txBox="1"/>
          <p:nvPr/>
        </p:nvSpPr>
        <p:spPr>
          <a:xfrm>
            <a:off x="4039918" y="2597705"/>
            <a:ext cx="11712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 smtClean="0">
                <a:latin typeface="微软雅黑" pitchFamily="34" charset="-122"/>
                <a:ea typeface="微软雅黑" pitchFamily="34" charset="-122"/>
              </a:rPr>
              <a:t>Internet</a:t>
            </a:r>
            <a:endParaRPr lang="zh-CN" altLang="en-US" sz="11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9" name="TextBox 437"/>
          <p:cNvSpPr txBox="1"/>
          <p:nvPr/>
        </p:nvSpPr>
        <p:spPr>
          <a:xfrm>
            <a:off x="8844598" y="2735826"/>
            <a:ext cx="11223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 smtClean="0">
                <a:latin typeface="微软雅黑" pitchFamily="34" charset="-122"/>
                <a:ea typeface="微软雅黑" pitchFamily="34" charset="-122"/>
              </a:rPr>
              <a:t>Internet</a:t>
            </a:r>
            <a:endParaRPr lang="zh-CN" altLang="en-US" sz="11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3" name="图片 15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3" b="21450"/>
          <a:stretch/>
        </p:blipFill>
        <p:spPr>
          <a:xfrm>
            <a:off x="1672457" y="4036352"/>
            <a:ext cx="378978" cy="159884"/>
          </a:xfrm>
          <a:prstGeom prst="rect">
            <a:avLst/>
          </a:prstGeom>
        </p:spPr>
      </p:pic>
      <p:sp>
        <p:nvSpPr>
          <p:cNvPr id="274" name="TextBox 101"/>
          <p:cNvSpPr txBox="1">
            <a:spLocks noChangeArrowheads="1"/>
          </p:cNvSpPr>
          <p:nvPr/>
        </p:nvSpPr>
        <p:spPr bwMode="auto">
          <a:xfrm>
            <a:off x="1452417" y="4117332"/>
            <a:ext cx="1038272" cy="296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229" tIns="40114" rIns="80229" bIns="40114">
            <a:spAutoFit/>
          </a:bodyPr>
          <a:lstStyle/>
          <a:p>
            <a:pPr algn="ctr"/>
            <a:r>
              <a:rPr lang="en-US" altLang="zh-CN" sz="700" b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address</a:t>
            </a:r>
            <a:endParaRPr lang="en-US" altLang="zh-CN" sz="7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7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Translation</a:t>
            </a:r>
            <a:endParaRPr lang="zh-CN" altLang="en-US" sz="7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5" name="圆角矩形 274"/>
          <p:cNvSpPr/>
          <p:nvPr/>
        </p:nvSpPr>
        <p:spPr>
          <a:xfrm>
            <a:off x="1045908" y="2426547"/>
            <a:ext cx="4175203" cy="3570675"/>
          </a:xfrm>
          <a:prstGeom prst="roundRect">
            <a:avLst>
              <a:gd name="adj" fmla="val 10777"/>
            </a:avLst>
          </a:prstGeom>
          <a:noFill/>
          <a:ln>
            <a:solidFill>
              <a:srgbClr val="0000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圆角矩形 275"/>
          <p:cNvSpPr/>
          <p:nvPr/>
        </p:nvSpPr>
        <p:spPr>
          <a:xfrm>
            <a:off x="5856110" y="2426548"/>
            <a:ext cx="4238614" cy="3584786"/>
          </a:xfrm>
          <a:prstGeom prst="roundRect">
            <a:avLst>
              <a:gd name="adj" fmla="val 10777"/>
            </a:avLst>
          </a:prstGeom>
          <a:noFill/>
          <a:ln>
            <a:solidFill>
              <a:srgbClr val="0000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633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Example</a:t>
            </a:r>
            <a:r>
              <a:rPr lang="zh-CN" altLang="en-US" dirty="0" smtClean="0"/>
              <a:t> </a:t>
            </a:r>
            <a:r>
              <a:rPr lang="en-US" altLang="zh-CN" dirty="0" smtClean="0"/>
              <a:t>of</a:t>
            </a:r>
            <a:r>
              <a:rPr lang="zh-CN" altLang="en-US" dirty="0" smtClean="0"/>
              <a:t> </a:t>
            </a:r>
            <a:r>
              <a:rPr lang="en-US" altLang="zh-CN" dirty="0" smtClean="0"/>
              <a:t>Media</a:t>
            </a:r>
            <a:r>
              <a:rPr lang="zh-CN" altLang="en-US" dirty="0" smtClean="0"/>
              <a:t> </a:t>
            </a:r>
            <a:r>
              <a:rPr lang="en-US" altLang="zh-CN" dirty="0" smtClean="0"/>
              <a:t>caching</a:t>
            </a:r>
            <a:r>
              <a:rPr lang="zh-CN" altLang="en-US" dirty="0" smtClean="0"/>
              <a:t> </a:t>
            </a:r>
            <a:r>
              <a:rPr lang="en-US" altLang="zh-CN" dirty="0" smtClean="0"/>
              <a:t>closer</a:t>
            </a:r>
            <a:r>
              <a:rPr lang="zh-CN" altLang="en-US" dirty="0" smtClean="0"/>
              <a:t> </a:t>
            </a:r>
            <a:r>
              <a:rPr lang="en-US" altLang="zh-CN" dirty="0" smtClean="0"/>
              <a:t>to</a:t>
            </a:r>
            <a:r>
              <a:rPr lang="zh-CN" altLang="en-US" dirty="0" smtClean="0"/>
              <a:t>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:</a:t>
            </a:r>
            <a:br>
              <a:rPr lang="en-US" altLang="zh-CN" dirty="0" smtClean="0"/>
            </a:br>
            <a:r>
              <a:rPr lang="en-US" sz="3200" dirty="0" smtClean="0"/>
              <a:t>Streaming Video Optimization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054106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Horizon Optimization: Move content closer to </a:t>
            </a:r>
            <a:r>
              <a:rPr lang="en-US" dirty="0" err="1" smtClean="0"/>
              <a:t>eNB</a:t>
            </a:r>
            <a:r>
              <a:rPr lang="en-US" dirty="0" smtClean="0"/>
              <a:t> by caching</a:t>
            </a:r>
          </a:p>
          <a:p>
            <a:r>
              <a:rPr lang="en-US" dirty="0" smtClean="0"/>
              <a:t>Vertical Optimization</a:t>
            </a:r>
          </a:p>
          <a:p>
            <a:pPr lvl="1"/>
            <a:r>
              <a:rPr lang="en-US" dirty="0" smtClean="0"/>
              <a:t>Video-aware RAN optimization</a:t>
            </a:r>
          </a:p>
          <a:p>
            <a:pPr lvl="1"/>
            <a:r>
              <a:rPr lang="en-US" dirty="0" smtClean="0"/>
              <a:t>Radio-aware video optimization</a:t>
            </a:r>
          </a:p>
          <a:p>
            <a:r>
              <a:rPr lang="en-US" dirty="0" smtClean="0"/>
              <a:t>Take SA4/MPEG DASH-IF into consideration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2650073"/>
              </p:ext>
            </p:extLst>
          </p:nvPr>
        </p:nvGraphicFramePr>
        <p:xfrm>
          <a:off x="1135722" y="3879731"/>
          <a:ext cx="4452915" cy="20809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6" name="Visio" r:id="rId3" imgW="5781115" imgH="2707020" progId="Visio.Drawing.11">
                  <p:embed/>
                </p:oleObj>
              </mc:Choice>
              <mc:Fallback>
                <p:oleObj name="Visio" r:id="rId3" imgW="5781115" imgH="27070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5722" y="3879731"/>
                        <a:ext cx="4452915" cy="20809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5995232"/>
              </p:ext>
            </p:extLst>
          </p:nvPr>
        </p:nvGraphicFramePr>
        <p:xfrm>
          <a:off x="6731472" y="3879731"/>
          <a:ext cx="4244975" cy="174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7" name="Visio" r:id="rId5" imgW="4256215" imgH="1741500" progId="Visio.Drawing.11">
                  <p:embed/>
                </p:oleObj>
              </mc:Choice>
              <mc:Fallback>
                <p:oleObj name="Visio" r:id="rId5" imgW="4256215" imgH="17415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1472" y="3879731"/>
                        <a:ext cx="4244975" cy="1743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2987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NIw2vscqkOyD1a759pbJw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872</Words>
  <Application>Microsoft Macintosh PowerPoint</Application>
  <PresentationFormat>自定义</PresentationFormat>
  <Paragraphs>148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嵌入的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Theme</vt:lpstr>
      <vt:lpstr>Visio</vt:lpstr>
      <vt:lpstr>PowerPoint 演示文稿</vt:lpstr>
      <vt:lpstr>Content</vt:lpstr>
      <vt:lpstr>Background</vt:lpstr>
      <vt:lpstr>Motivation</vt:lpstr>
      <vt:lpstr>Example of Multimedia Issues:  Issues in Streaming Video</vt:lpstr>
      <vt:lpstr>Potential Solutions for content delivery: Move content closer to eNB by caching or Local breakout</vt:lpstr>
      <vt:lpstr>eNB caching and local breakout scenarios: Content moved closer to eNB by caching</vt:lpstr>
      <vt:lpstr>eNB caching and local breakout scenarios: Local breakout</vt:lpstr>
      <vt:lpstr>Example of Media caching closer to eNB: Streaming Video Optimization </vt:lpstr>
      <vt:lpstr>Other content delivery issues: Issues in TCP </vt:lpstr>
      <vt:lpstr>Potential TCP Optimizations</vt:lpstr>
      <vt:lpstr>Further consideration on edge Caching</vt:lpstr>
      <vt:lpstr>Selective RAN caching and video/TCP acceleration</vt:lpstr>
      <vt:lpstr>Q &amp; A</vt:lpstr>
    </vt:vector>
  </TitlesOfParts>
  <Manager/>
  <Company>CMCC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Context Aware Content Delivery</dc:title>
  <dc:subject/>
  <dc:creator>CMCC</dc:creator>
  <cp:keywords/>
  <dc:description/>
  <cp:lastModifiedBy>CMCC CMCC</cp:lastModifiedBy>
  <cp:revision>33</cp:revision>
  <dcterms:created xsi:type="dcterms:W3CDTF">2016-02-05T05:38:24Z</dcterms:created>
  <dcterms:modified xsi:type="dcterms:W3CDTF">2016-02-05T09:11:13Z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-2145006171</vt:i4>
  </property>
  <property fmtid="{D5CDD505-2E9C-101B-9397-08002B2CF9AE}" pid="3" name="_NewReviewCycle">
    <vt:lpwstr/>
  </property>
  <property fmtid="{D5CDD505-2E9C-101B-9397-08002B2CF9AE}" pid="4" name="_EmailSubject">
    <vt:lpwstr>Slides for Context-aware Content Delivery</vt:lpwstr>
  </property>
  <property fmtid="{D5CDD505-2E9C-101B-9397-08002B2CF9AE}" pid="5" name="_AuthorEmail">
    <vt:lpwstr>xipengz@qti.qualcomm.com</vt:lpwstr>
  </property>
  <property fmtid="{D5CDD505-2E9C-101B-9397-08002B2CF9AE}" pid="6" name="_AuthorEmailDisplayName">
    <vt:lpwstr>Zhu, Xipeng</vt:lpwstr>
  </property>
</Properties>
</file>