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1018" r:id="rId5"/>
    <p:sldId id="1019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FBD71"/>
    <a:srgbClr val="D1DAE9"/>
    <a:srgbClr val="F0F3F8"/>
    <a:srgbClr val="FF3300"/>
    <a:srgbClr val="FFFFFF"/>
    <a:srgbClr val="1E9657"/>
    <a:srgbClr val="72AF2F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95301" autoAdjust="0"/>
  </p:normalViewPr>
  <p:slideViewPr>
    <p:cSldViewPr snapToGrid="0">
      <p:cViewPr varScale="1">
        <p:scale>
          <a:sx n="112" d="100"/>
          <a:sy n="112" d="100"/>
        </p:scale>
        <p:origin x="95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791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9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550369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549551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WG3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portal.3gpp.org/VotingTool/Vote/DetailList/1167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portal.3gpp.org/VotingToo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ortal.3gpp.org/VotingTool/Vote/VotingRights?groupId=381&amp;meetingID=&amp;date=" TargetMode="External"/><Relationship Id="rId5" Type="http://schemas.openxmlformats.org/officeDocument/2006/relationships/hyperlink" Target="https://www.3gpp.org/dynareport?code=elections-technical-votes" TargetMode="External"/><Relationship Id="rId4" Type="http://schemas.openxmlformats.org/officeDocument/2006/relationships/hyperlink" Target="https://www.3gpp.org/ftp/Information/Working_Procedures/3GPP_WP.pdf" TargetMode="External"/><Relationship Id="rId9" Type="http://schemas.openxmlformats.org/officeDocument/2006/relationships/hyperlink" Target="https://portal.3gpp.org/VotingTool/Vote/DetailList/1168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514244" cy="629701"/>
          </a:xfrm>
        </p:spPr>
        <p:txBody>
          <a:bodyPr/>
          <a:lstStyle/>
          <a:p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RAN3 Chair Elections: Guidance and arrangement</a:t>
            </a:r>
            <a:endParaRPr lang="ru-RU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504" y="760021"/>
            <a:ext cx="11750611" cy="596765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Rule for WG chair elections: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100" dirty="0"/>
              <a:t>The rules concerning 3GPP elections and other votes can be found in the following  </a:t>
            </a:r>
            <a:r>
              <a:rPr lang="en-US" altLang="zh-CN" sz="11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3GPP Working Procedure</a:t>
            </a:r>
            <a:r>
              <a:rPr lang="en-US" altLang="zh-CN" sz="1100" dirty="0"/>
              <a:t> articles at </a:t>
            </a:r>
            <a:r>
              <a:rPr lang="en-US" altLang="zh-CN" sz="1100" dirty="0">
                <a:hlinkClick r:id="rId5"/>
              </a:rPr>
              <a:t>https://www.3gpp.org/dynareport?code=elections-technical-votes</a:t>
            </a:r>
            <a:endParaRPr lang="en-US" altLang="zh-CN" sz="11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100" dirty="0"/>
              <a:t>Voting list can be found at </a:t>
            </a:r>
            <a:r>
              <a:rPr lang="en-US" altLang="zh-CN" sz="1100" dirty="0">
                <a:hlinkClick r:id="rId6"/>
              </a:rPr>
              <a:t>https://portal.3gpp.org/VotingTool/Vote/VotingRights?groupId=381&amp;meetingID=&amp;date=</a:t>
            </a:r>
            <a:endParaRPr lang="en-US" altLang="zh-CN" sz="1100" dirty="0"/>
          </a:p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Voting tool: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100" dirty="0"/>
              <a:t>The 3GPP voting tool will be used for casting the ballot for RAN3 Chair elections in RAN3#128 (</a:t>
            </a:r>
            <a:r>
              <a:rPr lang="en-US" altLang="zh-CN" sz="1100" dirty="0">
                <a:hlinkClick r:id="rId7"/>
              </a:rPr>
              <a:t>https://portal.3gpp.org/VotingTool/</a:t>
            </a:r>
            <a:r>
              <a:rPr lang="en-US" altLang="zh-CN" sz="1100" dirty="0"/>
              <a:t>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100" dirty="0"/>
              <a:t>To use voting tool, you first need use your EOL account to log in.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100" dirty="0">
                <a:solidFill>
                  <a:srgbClr val="FF0000"/>
                </a:solidFill>
              </a:rPr>
              <a:t>Chair highly recommended that you cast your vote in RAN3 meeting rooms via voting tool.</a:t>
            </a:r>
          </a:p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Candidates information: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100" dirty="0"/>
              <a:t>Please find the candidate information for RAN3 Chair elections at </a:t>
            </a:r>
            <a:r>
              <a:rPr lang="en-US" altLang="zh-CN" sz="1100" dirty="0">
                <a:hlinkClick r:id="rId8"/>
              </a:rPr>
              <a:t>https://portal.3gpp.org/VotingTool/Vote/DetailList/1167</a:t>
            </a:r>
            <a:endParaRPr lang="en-US" altLang="zh-CN" sz="11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100" dirty="0"/>
              <a:t>Please find the candidate information for RAN3 Vice Chair elections at </a:t>
            </a:r>
            <a:r>
              <a:rPr lang="en-US" altLang="zh-CN" sz="1100" dirty="0">
                <a:hlinkClick r:id="rId9"/>
              </a:rPr>
              <a:t>https://portal.3gpp.org/VotingTool/Vote/DetailList/1168</a:t>
            </a:r>
            <a:endParaRPr lang="en-US" altLang="zh-CN" sz="1100" dirty="0"/>
          </a:p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Registration for casting a vote: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100" dirty="0"/>
              <a:t>The registration deadline for f2f participants and remote access is </a:t>
            </a:r>
            <a:r>
              <a:rPr lang="en-US" altLang="zh-CN" sz="1100" dirty="0">
                <a:solidFill>
                  <a:srgbClr val="FF0000"/>
                </a:solidFill>
              </a:rPr>
              <a:t>12 May 2025 09:00 (GMT+02:00) CET.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100" dirty="0"/>
              <a:t>Check-in (Annex H of 3GPP working procedure): An Individual Member is considered checked in if a delegate registered for that Individual Member is checked in at the time the ballot closes.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100" dirty="0"/>
              <a:t>Please make sure that you register and check-in on time for casting a vote.</a:t>
            </a:r>
            <a:endParaRPr lang="en-US" altLang="zh-CN" sz="1100" dirty="0">
              <a:cs typeface="+mn-cs"/>
            </a:endParaRPr>
          </a:p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b="1" dirty="0">
                <a:solidFill>
                  <a:srgbClr val="FF0000"/>
                </a:solidFill>
                <a:cs typeface="+mn-cs"/>
              </a:rPr>
              <a:t>Chair election Schedule</a:t>
            </a:r>
            <a:endParaRPr lang="en-US" altLang="zh-CN" sz="1400" dirty="0"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100" b="1" dirty="0">
                <a:solidFill>
                  <a:srgbClr val="FF0000"/>
                </a:solidFill>
                <a:cs typeface="+mn-cs"/>
              </a:rPr>
              <a:t>1</a:t>
            </a:r>
            <a:r>
              <a:rPr lang="en-US" altLang="zh-CN" sz="1100" b="1" baseline="30000" dirty="0">
                <a:solidFill>
                  <a:srgbClr val="FF0000"/>
                </a:solidFill>
                <a:cs typeface="+mn-cs"/>
              </a:rPr>
              <a:t>st</a:t>
            </a:r>
            <a:r>
              <a:rPr lang="en-US" altLang="zh-CN" sz="1100" b="1" dirty="0">
                <a:solidFill>
                  <a:srgbClr val="FF0000"/>
                </a:solidFill>
                <a:cs typeface="+mn-cs"/>
              </a:rPr>
              <a:t> Round Ballot: </a:t>
            </a:r>
            <a:r>
              <a:rPr lang="en-US" altLang="zh-CN" sz="1100" dirty="0">
                <a:solidFill>
                  <a:srgbClr val="FF0000"/>
                </a:solidFill>
              </a:rPr>
              <a:t>May 19 (Mon) 11:00~13:00 (GMT+2, CET). </a:t>
            </a:r>
            <a:r>
              <a:rPr lang="en-US" altLang="zh-CN" sz="1100" dirty="0"/>
              <a:t>The announcement of results will be held at 13:00 in main session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100" b="1" dirty="0">
                <a:solidFill>
                  <a:srgbClr val="FF0000"/>
                </a:solidFill>
                <a:cs typeface="+mn-cs"/>
              </a:rPr>
              <a:t>2</a:t>
            </a:r>
            <a:r>
              <a:rPr lang="en-US" altLang="zh-CN" sz="1100" b="1" baseline="30000" dirty="0">
                <a:solidFill>
                  <a:srgbClr val="FF0000"/>
                </a:solidFill>
                <a:cs typeface="+mn-cs"/>
              </a:rPr>
              <a:t>nd</a:t>
            </a:r>
            <a:r>
              <a:rPr lang="en-US" altLang="zh-CN" sz="1100" b="1" dirty="0">
                <a:solidFill>
                  <a:srgbClr val="FF0000"/>
                </a:solidFill>
                <a:cs typeface="+mn-cs"/>
              </a:rPr>
              <a:t> Round Ballot </a:t>
            </a:r>
            <a:r>
              <a:rPr lang="en-US" altLang="zh-CN" sz="1100" dirty="0">
                <a:cs typeface="+mn-cs"/>
              </a:rPr>
              <a:t>(planned) </a:t>
            </a:r>
            <a:r>
              <a:rPr lang="en-US" altLang="zh-CN" sz="1100" dirty="0">
                <a:solidFill>
                  <a:srgbClr val="FF0000"/>
                </a:solidFill>
              </a:rPr>
              <a:t>May 19 (Mon) 15:00~17:00 (GMT+2, CET). </a:t>
            </a:r>
            <a:r>
              <a:rPr lang="en-US" altLang="zh-CN" sz="1100" dirty="0"/>
              <a:t>The announcement of results will be held at 17:00 in main session</a:t>
            </a:r>
          </a:p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b="1" dirty="0">
                <a:solidFill>
                  <a:srgbClr val="FF0000"/>
                </a:solidFill>
                <a:cs typeface="+mn-cs"/>
              </a:rPr>
              <a:t>Vice-Chair election Schedule</a:t>
            </a:r>
            <a:endParaRPr lang="en-US" altLang="zh-CN" sz="1400" dirty="0"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100" b="1" dirty="0">
                <a:solidFill>
                  <a:srgbClr val="FF0000"/>
                </a:solidFill>
                <a:cs typeface="+mn-cs"/>
              </a:rPr>
              <a:t>1</a:t>
            </a:r>
            <a:r>
              <a:rPr lang="en-US" altLang="zh-CN" sz="1100" b="1" baseline="30000" dirty="0">
                <a:solidFill>
                  <a:srgbClr val="FF0000"/>
                </a:solidFill>
                <a:cs typeface="+mn-cs"/>
              </a:rPr>
              <a:t>st</a:t>
            </a:r>
            <a:r>
              <a:rPr lang="en-US" altLang="zh-CN" sz="1100" b="1" dirty="0">
                <a:solidFill>
                  <a:srgbClr val="FF0000"/>
                </a:solidFill>
                <a:cs typeface="+mn-cs"/>
              </a:rPr>
              <a:t> Round Ballot: </a:t>
            </a:r>
            <a:r>
              <a:rPr lang="en-US" altLang="zh-CN" sz="1100" dirty="0">
                <a:solidFill>
                  <a:srgbClr val="FF0000"/>
                </a:solidFill>
              </a:rPr>
              <a:t>May 20 (Tue) 14:00~16:00 (GMT+2, CET). </a:t>
            </a:r>
            <a:r>
              <a:rPr lang="en-US" altLang="zh-CN" sz="1100" dirty="0"/>
              <a:t>The announcement of results will be held at 16:00 in main session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100" b="1" dirty="0">
                <a:solidFill>
                  <a:srgbClr val="FF0000"/>
                </a:solidFill>
                <a:cs typeface="+mn-cs"/>
              </a:rPr>
              <a:t>2</a:t>
            </a:r>
            <a:r>
              <a:rPr lang="en-US" altLang="zh-CN" sz="1100" b="1" baseline="30000" dirty="0">
                <a:solidFill>
                  <a:srgbClr val="FF0000"/>
                </a:solidFill>
                <a:cs typeface="+mn-cs"/>
              </a:rPr>
              <a:t>nd</a:t>
            </a:r>
            <a:r>
              <a:rPr lang="en-US" altLang="zh-CN" sz="1100" b="1" dirty="0">
                <a:solidFill>
                  <a:srgbClr val="FF0000"/>
                </a:solidFill>
                <a:cs typeface="+mn-cs"/>
              </a:rPr>
              <a:t> Round Ballot </a:t>
            </a:r>
            <a:r>
              <a:rPr lang="en-US" altLang="zh-CN" sz="1100" dirty="0">
                <a:cs typeface="+mn-cs"/>
              </a:rPr>
              <a:t>(planned) </a:t>
            </a:r>
            <a:r>
              <a:rPr lang="en-US" altLang="zh-CN" sz="1100" dirty="0">
                <a:solidFill>
                  <a:srgbClr val="FF0000"/>
                </a:solidFill>
              </a:rPr>
              <a:t>May 20 (Tue) 17:00~19:00 (GMT+2, CET). </a:t>
            </a:r>
            <a:r>
              <a:rPr lang="en-US" altLang="zh-CN" sz="1100" dirty="0"/>
              <a:t>The announcement of results will be held at 19:00 in main session</a:t>
            </a:r>
          </a:p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Other additional round ballot might be needed, if candidate number is more than 2.</a:t>
            </a:r>
          </a:p>
        </p:txBody>
      </p:sp>
    </p:spTree>
    <p:extLst>
      <p:ext uri="{BB962C8B-B14F-4D97-AF65-F5344CB8AC3E}">
        <p14:creationId xmlns:p14="http://schemas.microsoft.com/office/powerpoint/2010/main" val="4244496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28EC28F-6F81-3866-CDDC-AB2F55FD90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563" y="3131147"/>
            <a:ext cx="4770000" cy="780160"/>
          </a:xfrm>
          <a:prstGeom prst="rect">
            <a:avLst/>
          </a:prstGeom>
        </p:spPr>
      </p:pic>
      <p:pic>
        <p:nvPicPr>
          <p:cNvPr id="1028" name="Picture 1">
            <a:extLst>
              <a:ext uri="{FF2B5EF4-FFF2-40B4-BE49-F238E27FC236}">
                <a16:creationId xmlns:a16="http://schemas.microsoft.com/office/drawing/2014/main" id="{20D95BBD-61C7-4D3E-B87B-1BB091645A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5732" y="3189938"/>
            <a:ext cx="2094526" cy="3227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RAN3 Chair Elections: </a:t>
            </a: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Additional guidance of voting tool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43A1981A-9B45-4314-A75D-37101E3564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9" r="4758"/>
          <a:stretch/>
        </p:blipFill>
        <p:spPr bwMode="auto">
          <a:xfrm>
            <a:off x="7183451" y="3189938"/>
            <a:ext cx="2895091" cy="2638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30DC028-E550-4BB6-A113-AE981E7A3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0" y="1273321"/>
            <a:ext cx="11576990" cy="4999463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6"/>
              </a:buBlip>
            </a:pPr>
            <a:r>
              <a:rPr lang="en-US" altLang="zh-CN" sz="1400" dirty="0">
                <a:cs typeface="+mn-cs"/>
              </a:rPr>
              <a:t>How to cast a vote?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To cast a vote, the logged-in user shall be registered and checked in at the meeting (provided the vote is not done by correspondence), access the voting page, and proceed as follows: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1. Select the voting member organization on behalf of which the user wants to cast a vote, from the options visible in Figure 1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2. Select the desired voting option on the right (i.e., a candidate name or “abstain” for elections) The possible voting options are displayed in Figure 2.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2EC4DED3-93D5-4334-8DDD-27060397B7D5}"/>
              </a:ext>
            </a:extLst>
          </p:cNvPr>
          <p:cNvSpPr txBox="1"/>
          <p:nvPr/>
        </p:nvSpPr>
        <p:spPr>
          <a:xfrm>
            <a:off x="10463790" y="2912939"/>
            <a:ext cx="7788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Figure 2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9D7A8523-3151-470F-ABEA-7C26380F045D}"/>
              </a:ext>
            </a:extLst>
          </p:cNvPr>
          <p:cNvSpPr/>
          <p:nvPr/>
        </p:nvSpPr>
        <p:spPr>
          <a:xfrm>
            <a:off x="346443" y="3993485"/>
            <a:ext cx="5843702" cy="285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2" indent="0" algn="l" defTabSz="914400" rtl="0" eaLnBrk="0" fontAlgn="auto" latinLnBrk="0" hangingPunct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Pct val="93000"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It will read “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In progress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” during the election period, and “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closed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” after the election is over</a:t>
            </a:r>
          </a:p>
        </p:txBody>
      </p:sp>
      <p:pic>
        <p:nvPicPr>
          <p:cNvPr id="15" name="Picture 6">
            <a:extLst>
              <a:ext uri="{FF2B5EF4-FFF2-40B4-BE49-F238E27FC236}">
                <a16:creationId xmlns:a16="http://schemas.microsoft.com/office/drawing/2014/main" id="{36FF3692-2A8C-453C-9B45-EDA0310970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085" y="4791444"/>
            <a:ext cx="5773916" cy="1103864"/>
          </a:xfrm>
          <a:prstGeom prst="rect">
            <a:avLst/>
          </a:prstGeom>
        </p:spPr>
      </p:pic>
      <p:sp>
        <p:nvSpPr>
          <p:cNvPr id="16" name="文本框 15">
            <a:extLst>
              <a:ext uri="{FF2B5EF4-FFF2-40B4-BE49-F238E27FC236}">
                <a16:creationId xmlns:a16="http://schemas.microsoft.com/office/drawing/2014/main" id="{4DA3955A-DBB8-403B-BED1-57D98D73E6BD}"/>
              </a:ext>
            </a:extLst>
          </p:cNvPr>
          <p:cNvSpPr txBox="1"/>
          <p:nvPr/>
        </p:nvSpPr>
        <p:spPr>
          <a:xfrm>
            <a:off x="8241594" y="2912938"/>
            <a:ext cx="7788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Figure 1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311FDF04-2B5C-4F7D-AFAB-8AA723B0F439}"/>
              </a:ext>
            </a:extLst>
          </p:cNvPr>
          <p:cNvCxnSpPr/>
          <p:nvPr/>
        </p:nvCxnSpPr>
        <p:spPr bwMode="auto">
          <a:xfrm flipH="1" flipV="1">
            <a:off x="713232" y="3773052"/>
            <a:ext cx="594360" cy="220433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9" name="矩形 18">
            <a:extLst>
              <a:ext uri="{FF2B5EF4-FFF2-40B4-BE49-F238E27FC236}">
                <a16:creationId xmlns:a16="http://schemas.microsoft.com/office/drawing/2014/main" id="{1A734336-F4B7-43FD-B08F-0FB6E21AD80B}"/>
              </a:ext>
            </a:extLst>
          </p:cNvPr>
          <p:cNvSpPr/>
          <p:nvPr/>
        </p:nvSpPr>
        <p:spPr>
          <a:xfrm>
            <a:off x="364756" y="5895308"/>
            <a:ext cx="5843702" cy="285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2" indent="0" algn="l" defTabSz="914400" rtl="0" eaLnBrk="0" fontAlgn="auto" latinLnBrk="0" hangingPunct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Pct val="93000"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Example is provided above. And please click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Action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  <a:sym typeface="Wingdings" panose="05000000000000000000" pitchFamily="2" charset="2"/>
              </a:rPr>
              <a:t> Vote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9" name="箭头: 下 8">
            <a:extLst>
              <a:ext uri="{FF2B5EF4-FFF2-40B4-BE49-F238E27FC236}">
                <a16:creationId xmlns:a16="http://schemas.microsoft.com/office/drawing/2014/main" id="{6EDD9EB6-1F33-4E1D-8FED-4934C69D133D}"/>
              </a:ext>
            </a:extLst>
          </p:cNvPr>
          <p:cNvSpPr/>
          <p:nvPr/>
        </p:nvSpPr>
        <p:spPr bwMode="auto">
          <a:xfrm>
            <a:off x="2567709" y="4360998"/>
            <a:ext cx="535709" cy="285335"/>
          </a:xfrm>
          <a:prstGeom prst="downArrow">
            <a:avLst>
              <a:gd name="adj1" fmla="val 50000"/>
              <a:gd name="adj2" fmla="val 59711"/>
            </a:avLst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6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11" name="箭头: 右 10">
            <a:extLst>
              <a:ext uri="{FF2B5EF4-FFF2-40B4-BE49-F238E27FC236}">
                <a16:creationId xmlns:a16="http://schemas.microsoft.com/office/drawing/2014/main" id="{AA13AB87-F3AA-4A3D-AB46-9F33A5AFFEFC}"/>
              </a:ext>
            </a:extLst>
          </p:cNvPr>
          <p:cNvSpPr/>
          <p:nvPr/>
        </p:nvSpPr>
        <p:spPr bwMode="auto">
          <a:xfrm>
            <a:off x="6437985" y="5026096"/>
            <a:ext cx="360218" cy="47877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6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1995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a915fe38-2618-47b6-8303-829fb71466d5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23d77754-4ccc-4c57-9291-cab09e81894a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420777</TotalTime>
  <Words>560</Words>
  <Application>Microsoft Office PowerPoint</Application>
  <PresentationFormat>Widescreen</PresentationFormat>
  <Paragraphs>33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微软雅黑</vt:lpstr>
      <vt:lpstr>Arial</vt:lpstr>
      <vt:lpstr>Arial Black</vt:lpstr>
      <vt:lpstr>Calibri</vt:lpstr>
      <vt:lpstr>Times New Roman</vt:lpstr>
      <vt:lpstr>3gpp</vt:lpstr>
      <vt:lpstr>RAN3 Chair Elections: Guidance and arrangement</vt:lpstr>
      <vt:lpstr>RAN3 Chair Elections:  Additional guidance of voting tool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MCC</cp:lastModifiedBy>
  <cp:revision>4026</cp:revision>
  <cp:lastPrinted>2016-09-15T08:31:35Z</cp:lastPrinted>
  <dcterms:created xsi:type="dcterms:W3CDTF">2009-11-27T05:15:11Z</dcterms:created>
  <dcterms:modified xsi:type="dcterms:W3CDTF">2025-04-02T07:49:40Z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1730945330</vt:lpwstr>
  </property>
</Properties>
</file>