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15"/>
  </p:handoutMasterIdLst>
  <p:sldIdLst>
    <p:sldId id="754" r:id="rId4"/>
    <p:sldId id="666" r:id="rId6"/>
    <p:sldId id="948" r:id="rId7"/>
    <p:sldId id="957" r:id="rId8"/>
    <p:sldId id="944" r:id="rId9"/>
    <p:sldId id="952" r:id="rId10"/>
    <p:sldId id="953" r:id="rId11"/>
    <p:sldId id="977" r:id="rId12"/>
    <p:sldId id="975" r:id="rId13"/>
    <p:sldId id="906" r:id="rId14"/>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13.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R3-23</a:t>
            </a:r>
            <a:r>
              <a:rPr kumimoji="0" lang="en-US" sz="1800" b="0" i="0" u="none" strike="noStrike" kern="0" cap="none" spc="0" normalizeH="0" baseline="0" noProof="0" dirty="0">
                <a:ln>
                  <a:noFill/>
                </a:ln>
                <a:solidFill>
                  <a:schemeClr val="tx1"/>
                </a:solidFill>
                <a:effectLst/>
                <a:uLnTx/>
                <a:uFillTx/>
                <a:latin typeface="+mn-lt"/>
                <a:ea typeface="+mn-ea"/>
                <a:cs typeface="+mn-cs"/>
              </a:rPr>
              <a:t>37</a:t>
            </a:r>
            <a:r>
              <a:rPr kumimoji="0" lang="en-US" sz="1800" b="0" i="0" u="none" strike="noStrike" kern="0" cap="none" spc="0" normalizeH="0" baseline="0" noProof="0" dirty="0">
                <a:ln>
                  <a:noFill/>
                </a:ln>
                <a:solidFill>
                  <a:schemeClr val="tx1"/>
                </a:solidFill>
                <a:effectLst/>
                <a:uLnTx/>
                <a:uFillTx/>
                <a:latin typeface="+mn-lt"/>
                <a:ea typeface="+mn-ea"/>
                <a:cs typeface="+mn-cs"/>
              </a:rPr>
              <a:t>0</a:t>
            </a:r>
            <a:r>
              <a:rPr kumimoji="0" lang="en-US" sz="1800" b="0" i="0" u="none" strike="noStrike" kern="0" cap="none" spc="0" normalizeH="0" baseline="0" noProof="0" dirty="0">
                <a:ln>
                  <a:noFill/>
                </a:ln>
                <a:solidFill>
                  <a:schemeClr val="tx1"/>
                </a:solidFill>
                <a:effectLst/>
                <a:uLnTx/>
                <a:uFillTx/>
                <a:latin typeface="+mn-lt"/>
                <a:ea typeface="+mn-ea"/>
                <a:cs typeface="+mn-cs"/>
              </a:rPr>
              <a:t>3</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21</a:t>
            </a:r>
            <a:endParaRPr kumimoji="0" lang="en-US" altLang="en-GB"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a:t>
            </a:r>
            <a:r>
              <a:rPr lang="en-US" altLang="en-GB" sz="2000" dirty="0">
                <a:latin typeface="Calibri" panose="020F0502020204030204" pitchFamily="34" charset="0"/>
                <a:ea typeface="MS PGothic" panose="020B0600070205080204" pitchFamily="34" charset="-128"/>
              </a:rPr>
              <a:t>23</a:t>
            </a:r>
            <a:br>
              <a:rPr lang="ja-JP" altLang="en-GB" sz="2000" dirty="0">
                <a:latin typeface="Calibri" panose="020F0502020204030204" pitchFamily="34" charset="0"/>
                <a:ea typeface="MS PGothic" panose="020B0600070205080204" pitchFamily="34" charset="-128"/>
              </a:rPr>
            </a:br>
            <a:r>
              <a:rPr lang="en-US" altLang="ja-JP" sz="2000" dirty="0">
                <a:latin typeface="Calibri" panose="020F0502020204030204" pitchFamily="34" charset="0"/>
                <a:ea typeface="MS PGothic" panose="020B0600070205080204" pitchFamily="34" charset="-128"/>
              </a:rPr>
              <a:t> 26, Feb -1 Mar 2024</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Athens, Greece</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sv-SE" sz="2000" b="1" dirty="0">
                <a:latin typeface="Calibri" panose="020F0502020204030204" pitchFamily="34" charset="0"/>
                <a:ea typeface="MS PGothic" panose="020B0600070205080204" pitchFamily="34" charset="-128"/>
              </a:rPr>
              <a:t>4</a:t>
            </a:r>
            <a:r>
              <a:rPr lang="en-US" altLang="zh-CN" sz="2000" b="1" dirty="0">
                <a:latin typeface="Calibri" panose="020F0502020204030204" pitchFamily="34" charset="0"/>
                <a:ea typeface="MS PGothic" panose="020B0600070205080204" pitchFamily="34" charset="-128"/>
              </a:rPr>
              <a:t>0003</a:t>
            </a:r>
            <a:endParaRPr lang="en-US" altLang="zh-CN"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RAN3#123 is a F2F Meeting with 1-way Remote Access</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uLnTx/>
                <a:uFillTx/>
                <a:sym typeface="+mn-ea"/>
              </a:rPr>
              <a:t>Deadlines and dates apply to </a:t>
            </a:r>
            <a:r>
              <a:rPr lang="en-US" altLang="en-US" noProof="0" dirty="0">
                <a:ln>
                  <a:noFill/>
                </a:ln>
                <a:solidFill>
                  <a:srgbClr val="FF0000"/>
                </a:solidFill>
                <a:effectLst/>
                <a:highlight>
                  <a:srgbClr val="FFFF00"/>
                </a:highlight>
                <a:uLnTx/>
                <a:uFillTx/>
                <a:sym typeface="+mn-ea"/>
              </a:rPr>
              <a:t>RAN3 #123</a:t>
            </a:r>
            <a:endParaRPr kumimoji="0" lang="en-US" altLang="en-US"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effectLst/>
                <a:uLnTx/>
                <a:uFillTx/>
                <a:sym typeface="+mn-ea"/>
              </a:rPr>
              <a:t>The following takes into account the experience with recent e-meetings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p:txBody>
          <a:bodyPr vert="horz" wrap="square" lIns="91440" tIns="45720" rIns="91440" bIns="45720" numCol="1" anchor="t" anchorCtr="0" compatLnSpc="1">
            <a:normAutofit fontScale="9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Electronic meetings such as audio / video conferences, email exchanges considered as meetings, etc, are encouraged where appropriate.  For such events, the Secretary will establish the attendance list on the basis of those actually participating in the meeting (those dialling in 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kumimoji="0" lang="en-US" sz="2800" b="0" i="0" u="none" strike="noStrike" kern="0" cap="none" spc="0" normalizeH="0" baseline="0" noProof="0" dirty="0">
                <a:ln>
                  <a:noFill/>
                </a:ln>
                <a:solidFill>
                  <a:schemeClr val="tx1"/>
                </a:solidFill>
                <a:effectLst/>
                <a:uLnTx/>
                <a:uFillTx/>
                <a:latin typeface="+mn-lt"/>
                <a:ea typeface="+mn-ea"/>
                <a:cs typeface="+mn-cs"/>
              </a:rPr>
            </a:br>
            <a:br>
              <a:rPr kumimoji="0" lang="en-US" sz="2800" b="0" i="0" u="none" strike="noStrike" kern="0" cap="none" spc="0" normalizeH="0" baseline="0" noProof="0" dirty="0">
                <a:ln>
                  <a:noFill/>
                </a:ln>
                <a:solidFill>
                  <a:schemeClr val="tx1"/>
                </a:solidFill>
                <a:effectLst/>
                <a:uLnTx/>
                <a:uFillTx/>
                <a:latin typeface="+mn-lt"/>
                <a:ea typeface="+mn-ea"/>
                <a:cs typeface="+mn-cs"/>
              </a:rPr>
            </a:b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 Annex F.4.2]</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Content Placeholder 1"/>
          <p:cNvSpPr>
            <a:spLocks noGrp="1"/>
          </p:cNvSpPr>
          <p:nvPr>
            <p:ph idx="1"/>
          </p:nvPr>
        </p:nvSpPr>
        <p:spPr>
          <a:xfrm>
            <a:off x="601663" y="1165225"/>
            <a:ext cx="10972800" cy="5418138"/>
          </a:xfrm>
        </p:spPr>
        <p:txBody>
          <a:bodyPr vert="horz" wrap="square" lIns="91440" tIns="45720" rIns="91440" bIns="45720" anchor="t" anchorCtr="0"/>
          <a:p>
            <a:pPr marL="0" indent="0">
              <a:buNone/>
            </a:pPr>
            <a:r>
              <a:rPr lang="en-US" altLang="en-US" sz="1000"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br>
              <a:rPr lang="en-US" altLang="en-US" sz="1000" dirty="0"/>
            </a:br>
            <a:br>
              <a:rPr lang="en-US" altLang="en-US" sz="1000" dirty="0"/>
            </a:br>
            <a:r>
              <a:rPr lang="en-US" altLang="en-US" sz="1000" dirty="0"/>
              <a:t>Currently, the rules for accrual of voting rights (Article35 and Annex I).</a:t>
            </a:r>
            <a:br>
              <a:rPr lang="en-US" altLang="en-US" sz="1000" dirty="0"/>
            </a:br>
            <a:r>
              <a:rPr lang="en-US" altLang="en-US" sz="1000" dirty="0"/>
              <a:t>The following changes in the working procedures are in effect when this annex is activated:</a:t>
            </a:r>
            <a:br>
              <a:rPr lang="en-US" altLang="en-US" sz="1000" dirty="0"/>
            </a:br>
            <a:br>
              <a:rPr lang="en-US" altLang="en-US" sz="1000" dirty="0"/>
            </a:br>
            <a:r>
              <a:rPr lang="en-US" altLang="en-US" sz="1000" b="1" dirty="0"/>
              <a:t>Article 26: TSG and WG voting during a meeting</a:t>
            </a:r>
            <a:br>
              <a:rPr lang="en-US" altLang="en-US" sz="1000" dirty="0"/>
            </a:br>
            <a:r>
              <a:rPr lang="en-US" altLang="en-US" sz="1000" dirty="0"/>
              <a:t>The following additions to article 26 are in effect:</a:t>
            </a:r>
            <a:br>
              <a:rPr lang="en-US" altLang="en-US" sz="1000" dirty="0"/>
            </a:br>
            <a:br>
              <a:rPr lang="en-US" altLang="en-US" sz="1000" dirty="0"/>
            </a:br>
            <a:r>
              <a:rPr lang="en-US" altLang="en-US" sz="1000" dirty="0"/>
              <a:t>If voting occurs in the context of an Electronic Meeting (see F.4.2), then:</a:t>
            </a:r>
            <a:br>
              <a:rPr lang="en-US" altLang="en-US" sz="1000" dirty="0"/>
            </a:br>
            <a:r>
              <a:rPr lang="en-US" altLang="en-US" sz="1000" dirty="0"/>
              <a:t>-Proxies are not allowed.</a:t>
            </a:r>
            <a:endParaRPr lang="en-US" altLang="en-US" sz="1000" dirty="0"/>
          </a:p>
          <a:p>
            <a:pPr marL="0" indent="0">
              <a:buNone/>
            </a:pPr>
            <a:r>
              <a:rPr lang="en-US" altLang="en-US" sz="1000" dirty="0"/>
              <a:t>-Quorum does not apply.</a:t>
            </a:r>
            <a:endParaRPr lang="en-US" altLang="en-US" sz="1000" dirty="0"/>
          </a:p>
          <a:p>
            <a:pPr marL="0" indent="0">
              <a:buNone/>
            </a:pPr>
            <a:r>
              <a:rPr lang="en-US" altLang="en-US" sz="1000" dirty="0"/>
              <a:t>-The voting period shall be a minimum of 18 consecutive hours excluding the period 12:00 UTC Friday to 11:59 UTC Monday which excludes Saturday and Sunday in every time zone. The use of 18:00 UTC to 12:00 UTC the next day is recommended for the voting period.</a:t>
            </a:r>
            <a:endParaRPr lang="en-US" altLang="en-US" sz="1000" dirty="0"/>
          </a:p>
          <a:p>
            <a:pPr marL="0" indent="0">
              <a:buNone/>
            </a:pPr>
            <a:r>
              <a:rPr lang="en-US" altLang="en-US" sz="1000" dirty="0"/>
              <a:t>-The voting period shall commence no earlier than the start of the Electronic meeting and complete before the closure of the meeting. Voting for elections may exceptionally extend past the scheduled end of the meeting if additional rounds are required to complete the election of all open positions.  Such elections are considered to be part of the meeting in which the elections started.</a:t>
            </a:r>
            <a:endParaRPr lang="en-US" altLang="en-US" sz="1000" dirty="0"/>
          </a:p>
          <a:p>
            <a:pPr marL="0" indent="0">
              <a:buNone/>
            </a:pPr>
            <a:r>
              <a:rPr lang="en-US" altLang="en-US" sz="1000" dirty="0"/>
              <a:t>-The starting and closing times of the vote shall be clearly announced and disseminated to all on the principal TSG or WG membership mail exploder lists.</a:t>
            </a:r>
            <a:endParaRPr lang="en-US" altLang="en-US" sz="1000" dirty="0"/>
          </a:p>
          <a:p>
            <a:pPr marL="0" indent="0">
              <a:buNone/>
            </a:pPr>
            <a:r>
              <a:rPr lang="en-US" altLang="en-US" sz="1000" dirty="0"/>
              <a:t>-The list of Voting Members (IMs that are eligible to vote) is as defined in article 35.  Delegates vote on behalf of the IM under which they have registered, and only delegates checked in to the meeting may vote. </a:t>
            </a:r>
            <a:endParaRPr lang="en-US" altLang="en-US" sz="1000" dirty="0"/>
          </a:p>
          <a:p>
            <a:pPr marL="0" indent="0">
              <a:buNone/>
            </a:pPr>
            <a:r>
              <a:rPr lang="en-US" altLang="en-US" sz="1000" dirty="0"/>
              <a:t>-If, in accordance with Article 25, the TSG or WG decides that a secret ballot is required, voting shall preserve the secrecy of the votes cast.</a:t>
            </a:r>
            <a:endParaRPr lang="en-US" altLang="en-US" sz="1000" dirty="0"/>
          </a:p>
          <a:p>
            <a:pPr marL="0" indent="0">
              <a:buNone/>
            </a:pPr>
            <a:r>
              <a:rPr lang="en-US" altLang="en-US" sz="1000" dirty="0"/>
              <a:t>-A secure voting tool provided by the MCC shall be used for elections, and is also encouraged for other matters where voting is required.</a:t>
            </a:r>
            <a:br>
              <a:rPr lang="en-US" altLang="en-US" sz="1000" dirty="0"/>
            </a:br>
            <a:br>
              <a:rPr lang="en-US" altLang="en-US" sz="1000" dirty="0"/>
            </a:br>
            <a:r>
              <a:rPr lang="en-US" altLang="en-US" sz="1000" b="1" dirty="0"/>
              <a:t>35.5 Meetings other than ordinary meetings</a:t>
            </a:r>
            <a:br>
              <a:rPr lang="en-US" altLang="en-US" sz="1000" b="1" dirty="0"/>
            </a:br>
            <a:br>
              <a:rPr lang="en-US" altLang="en-US" sz="1000" dirty="0"/>
            </a:br>
            <a:r>
              <a:rPr lang="en-US" altLang="en-US" sz="1000" dirty="0"/>
              <a:t>Any group that wants to call an electronic meeting (audio, video, document distribution by posting or e-mail, etc) may do so, although this works best with smaller groups. Therefore, all electronic meetings are allowed but only ordinary meetings (see annex F) count towards attendance. However, if a meeting is designated as face-to-face, provision of bridge and speakerphone capabilities for those requesting it would be at the discretion of the host. Those participating by speakerphone are not to be counted toward quorum or attendance, and are not allowed to vote.</a:t>
            </a:r>
            <a:endParaRPr lang="en-US" altLang="en-US" sz="1000" dirty="0"/>
          </a:p>
          <a:p>
            <a:pPr marL="0" indent="0">
              <a:buNone/>
            </a:pPr>
            <a:r>
              <a:rPr lang="en-US" altLang="en-US" sz="1000" dirty="0"/>
              <a:t>For the determination of the quorum, see annex H.</a:t>
            </a:r>
            <a:br>
              <a:rPr lang="en-US" altLang="en-US" sz="1000" dirty="0"/>
            </a:br>
            <a:endParaRPr lang="en-US" altLang="en-US" sz="1000" dirty="0"/>
          </a:p>
          <a:p>
            <a:pPr marL="0" indent="0">
              <a:buNone/>
            </a:pPr>
            <a:r>
              <a:rPr lang="en-US" altLang="en-US" sz="1000" dirty="0"/>
              <a:t>[3GPP Working Procedures Annex I]</a:t>
            </a:r>
            <a:endParaRPr lang="en-US" altLang="en-US" sz="1000" dirty="0"/>
          </a:p>
        </p:txBody>
      </p:sp>
      <p:sp>
        <p:nvSpPr>
          <p:cNvPr id="11266"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126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#123</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#123 takes place on 26, Feb -1 Mar</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26, Feb -1 Mar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“Offline” discussions by e-mail</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E-mail discussions 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rPr>
              <a:t>For RAN3 F2F meeting with 1-way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Three meeting rooms: one for main session, two for offline discussion.</a:t>
            </a:r>
            <a:endParaRPr kumimoji="0" lang="en-US" altLang="en-GB"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Booking GTW sessions for main meeting room for entire meeting duration.</a:t>
            </a:r>
            <a:r>
              <a:rPr lang="en-US" altLang="en-GB" sz="1800" noProof="0" dirty="0">
                <a:ln>
                  <a:noFill/>
                </a:ln>
                <a:effectLst/>
                <a:highlight>
                  <a:srgbClr val="FFFF00"/>
                </a:highlight>
                <a:uLnTx/>
                <a:uFillTx/>
                <a:ea typeface="+mn-ea"/>
                <a:cs typeface="+mn-cs"/>
                <a:sym typeface="+mn-ea"/>
              </a:rPr>
              <a:t>(1-way remote access is also available for RAN3 breakout room with best effort) </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TOHRU will </a:t>
            </a:r>
            <a:r>
              <a:rPr kumimoji="0" lang="en-US" altLang="en-GB" sz="1800" b="1" i="0" u="none" strike="noStrike" kern="0" cap="none" spc="0" normalizeH="0" baseline="0" noProof="0" dirty="0">
                <a:ln>
                  <a:noFill/>
                </a:ln>
                <a:effectLst/>
                <a:highlight>
                  <a:srgbClr val="FFFF00"/>
                </a:highlight>
                <a:uLnTx/>
                <a:uFillTx/>
                <a:ea typeface="+mn-ea"/>
                <a:cs typeface="+mn-cs"/>
              </a:rPr>
              <a:t>NOT </a:t>
            </a:r>
            <a:r>
              <a:rPr kumimoji="0" lang="en-US" altLang="en-GB" sz="1800" b="0" i="0" u="none" strike="noStrike" kern="0" cap="none" spc="0" normalizeH="0" baseline="0" noProof="0" dirty="0">
                <a:ln>
                  <a:noFill/>
                </a:ln>
                <a:effectLst/>
                <a:highlight>
                  <a:srgbClr val="FFFF00"/>
                </a:highlight>
                <a:uLnTx/>
                <a:uFillTx/>
                <a:ea typeface="+mn-ea"/>
                <a:cs typeface="+mn-cs"/>
              </a:rPr>
              <a:t>be used in </a:t>
            </a:r>
            <a:r>
              <a:rPr lang="en-US" altLang="en-GB" sz="1800" noProof="0" dirty="0">
                <a:ln>
                  <a:noFill/>
                </a:ln>
                <a:effectLst/>
                <a:highlight>
                  <a:srgbClr val="FFFF00"/>
                </a:highlight>
                <a:uLnTx/>
                <a:uFillTx/>
                <a:ea typeface="+mn-ea"/>
                <a:cs typeface="+mn-cs"/>
                <a:sym typeface="+mn-ea"/>
              </a:rPr>
              <a:t>1-way remote access meeting</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SoD for f2f meeting needs to capture the conclusions of an offline discussion, and the moderator is suggested to organize the SoD in a reasonable way, whether to include or not include the questions is up to the moderator, and whether to fill the questions if listed (by moderator) is up t</a:t>
            </a:r>
            <a:r>
              <a:rPr kumimoji="0" lang="en-US" altLang="en-GB" sz="1800" b="0" i="0" u="none" strike="noStrike" kern="0" cap="none" spc="0" normalizeH="0" baseline="0" noProof="0" dirty="0">
                <a:ln>
                  <a:noFill/>
                </a:ln>
                <a:effectLst/>
                <a:highlight>
                  <a:srgbClr val="FFFF00"/>
                </a:highlight>
                <a:uLnTx/>
                <a:uFillTx/>
                <a:ea typeface="+mn-ea"/>
                <a:cs typeface="+mn-cs"/>
              </a:rPr>
              <a:t>o </a:t>
            </a:r>
            <a:r>
              <a:rPr kumimoji="0" lang="en-GB" altLang="fr-FR" sz="1800" b="0" i="0" u="none" strike="noStrike" kern="0" cap="none" spc="0" normalizeH="0" baseline="0" noProof="0" dirty="0">
                <a:ln>
                  <a:noFill/>
                </a:ln>
                <a:effectLst/>
                <a:highlight>
                  <a:srgbClr val="FFFF00"/>
                </a:highlight>
                <a:uLnTx/>
                <a:uFillTx/>
                <a:ea typeface="+mn-ea"/>
                <a:cs typeface="+mn-cs"/>
              </a:rPr>
              <a:t>companies.</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US" sz="1600" dirty="0">
              <a:cs typeface="+mn-ea"/>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775" dirty="0">
                <a:cs typeface="+mn-ea"/>
                <a:sym typeface="+mn-ea"/>
              </a:rPr>
              <a:t>Breakout Room Booking:</a:t>
            </a:r>
            <a:endParaRPr lang="en-US" altLang="en-US" sz="1775" dirty="0">
              <a:cs typeface="+mn-ea"/>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GB" sz="1530" noProof="0" dirty="0">
                <a:ln>
                  <a:noFill/>
                </a:ln>
                <a:effectLst/>
                <a:highlight>
                  <a:srgbClr val="FFFF00"/>
                </a:highlight>
                <a:uLnTx/>
                <a:uFillTx/>
                <a:ea typeface="+mn-ea"/>
                <a:cs typeface="+mn-cs"/>
                <a:sym typeface="+mn-ea"/>
              </a:rPr>
              <a:t>Only the moderator of the officially organized offline discussion can book the meeting room on Wednesday, Thursday, Friday, while for people who would like to have some early discussion on those R18 topics plan to be treated on Thursday can book the breakout room on Monnday and Tuesday. Furthermore, the reserved time slot should not exceed 2hours for each topic chaired by the moderator.</a:t>
            </a:r>
            <a:endParaRPr lang="en-US" altLang="en-GB" sz="1530"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1703705" y="5300980"/>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1703705" y="5300980"/>
                        <a:ext cx="971550" cy="952500"/>
                      </a:xfrm>
                      <a:prstGeom prst="rect">
                        <a:avLst/>
                      </a:prstGeom>
                    </p:spPr>
                  </p:pic>
                </p:oleObj>
              </mc:Fallback>
            </mc:AlternateContent>
          </a:graphicData>
        </a:graphic>
      </p:graphicFrame>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8078</Words>
  <Application>WPS 演示</Application>
  <PresentationFormat/>
  <Paragraphs>122</Paragraphs>
  <Slides>10</Slides>
  <Notes>3</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1</vt:i4>
      </vt:variant>
      <vt:variant>
        <vt:lpstr>幻灯片标题</vt:lpstr>
      </vt:variant>
      <vt:variant>
        <vt:i4>10</vt:i4>
      </vt:variant>
    </vt:vector>
  </HeadingPairs>
  <TitlesOfParts>
    <vt:vector size="22" baseType="lpstr">
      <vt:lpstr>Arial</vt:lpstr>
      <vt:lpstr>宋体</vt:lpstr>
      <vt:lpstr>Wingdings</vt:lpstr>
      <vt:lpstr>MS PGothic</vt:lpstr>
      <vt:lpstr>Calibri</vt:lpstr>
      <vt:lpstr>MS PMincho</vt:lpstr>
      <vt:lpstr>Yu Gothic</vt:lpstr>
      <vt:lpstr>微软雅黑</vt:lpstr>
      <vt:lpstr>Arial Unicode MS</vt:lpstr>
      <vt:lpstr>Office Theme</vt:lpstr>
      <vt:lpstr>1_Office Theme</vt:lpstr>
      <vt:lpstr>Package</vt:lpstr>
      <vt:lpstr>Guidelines for RAN3 f2f Meetings with Remote Access</vt:lpstr>
      <vt:lpstr>Background (1)</vt:lpstr>
      <vt:lpstr>Background (2)</vt:lpstr>
      <vt:lpstr>Background (3)</vt:lpstr>
      <vt:lpstr>Guidelines (1)</vt:lpstr>
      <vt:lpstr>Guidelines (2)</vt:lpstr>
      <vt:lpstr>Guidelines (3)</vt:lpstr>
      <vt:lpstr>   F2F Meeting with 1-way Remote Access</vt:lpstr>
      <vt:lpstr>   F2F Meeting with 2-way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7539</cp:revision>
  <dcterms:created xsi:type="dcterms:W3CDTF">2009-06-02T04:11:00Z</dcterms:created>
  <dcterms:modified xsi:type="dcterms:W3CDTF">2024-02-07T06:38:40Z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2052-11.8.2.12085</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ICV">
    <vt:lpwstr>5036F4E171DE4E5290A3AFF43E4AB245</vt:lpwstr>
  </property>
</Properties>
</file>