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1" r:id="rId2"/>
    <p:sldMasterId id="2147483672" r:id="rId3"/>
  </p:sldMasterIdLst>
  <p:sldIdLst>
    <p:sldId id="256" r:id="rId4"/>
    <p:sldId id="267" r:id="rId5"/>
    <p:sldId id="261" r:id="rId6"/>
    <p:sldId id="258" r:id="rId7"/>
    <p:sldId id="260" r:id="rId8"/>
    <p:sldId id="262" r:id="rId9"/>
    <p:sldId id="266" r:id="rId10"/>
  </p:sldIdLst>
  <p:sldSz cx="12192000" cy="6858000"/>
  <p:notesSz cx="6858000" cy="9144000"/>
  <p:embeddedFontLst>
    <p:embeddedFont>
      <p:font typeface="Freestyle Script" panose="030804020302050B0404" pitchFamily="66" charset="0"/>
      <p:regular r:id="rId11"/>
    </p:embeddedFont>
    <p:embeddedFont>
      <p:font typeface="Palace Script MT" panose="030303020206070C0B05" pitchFamily="66" charset="0"/>
      <p:italic r:id="rId12"/>
    </p:embeddedFont>
    <p:embeddedFont>
      <p:font typeface="Ravali" panose="02010600030101010101" charset="0"/>
      <p:italic r:id="rId13"/>
    </p:embeddedFont>
    <p:embeddedFont>
      <p:font typeface="spotcookie-regular" panose="02010600030101010101" charset="0"/>
      <p:regular r:id="rId14"/>
    </p:embeddedFont>
    <p:embeddedFont>
      <p:font typeface="Sylfaen" panose="010A0502050306030303" pitchFamily="18" charset="0"/>
      <p:regular r:id="rId15"/>
    </p:embeddedFont>
    <p:embeddedFont>
      <p:font typeface="等线" panose="02010600030101010101" pitchFamily="2" charset="-122"/>
      <p:regular r:id="rId16"/>
      <p:bold r:id="rId17"/>
    </p:embeddedFont>
    <p:embeddedFont>
      <p:font typeface="等线 Light" panose="02010600030101010101" pitchFamily="2" charset="-122"/>
      <p:regular r:id="rId18"/>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41D5"/>
    <a:srgbClr val="4F0FBD"/>
    <a:srgbClr val="81D2CC"/>
    <a:srgbClr val="9ED6CF"/>
    <a:srgbClr val="BF7552"/>
    <a:srgbClr val="AF6444"/>
    <a:srgbClr val="81E5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p:scale>
          <a:sx n="75" d="100"/>
          <a:sy n="75" d="100"/>
        </p:scale>
        <p:origin x="1698" y="8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font" Target="fonts/font1.fntdata"/><Relationship Id="rId5" Type="http://schemas.openxmlformats.org/officeDocument/2006/relationships/slide" Target="slides/slide2.xml"/><Relationship Id="rId15" Type="http://schemas.openxmlformats.org/officeDocument/2006/relationships/font" Target="fonts/font5.fntdata"/><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4.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emplate 1">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F026978-E08B-4646-9C8F-C7483256457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2022/5/6</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36C736-1F48-4358-AEBD-278DC4C4208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F026978-E08B-4646-9C8F-C7483256457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2022/5/6</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36C736-1F48-4358-AEBD-278DC4C4208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F026978-E08B-4646-9C8F-C7483256457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2022/5/6</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36C736-1F48-4358-AEBD-278DC4C4208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14C8572-9F4C-46CF-B4AF-D7BA60B42E76}" type="datetimeFigureOut">
              <a:rPr lang="zh-CN" altLang="en-US" smtClean="0"/>
              <a:t>2022/5/6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6B1BFB1-EAF1-4051-A0D3-C64F3CA1C54B}"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14C8572-9F4C-46CF-B4AF-D7BA60B42E76}" type="datetimeFigureOut">
              <a:rPr lang="zh-CN" altLang="en-US" smtClean="0"/>
              <a:t>2022/5/6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6B1BFB1-EAF1-4051-A0D3-C64F3CA1C54B}"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14C8572-9F4C-46CF-B4AF-D7BA60B42E76}" type="datetimeFigureOut">
              <a:rPr lang="zh-CN" altLang="en-US" smtClean="0"/>
              <a:t>2022/5/6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6B1BFB1-EAF1-4051-A0D3-C64F3CA1C54B}"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14C8572-9F4C-46CF-B4AF-D7BA60B42E76}" type="datetimeFigureOut">
              <a:rPr lang="zh-CN" altLang="en-US" smtClean="0"/>
              <a:t>2022/5/6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6B1BFB1-EAF1-4051-A0D3-C64F3CA1C54B}"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B14C8572-9F4C-46CF-B4AF-D7BA60B42E76}" type="datetimeFigureOut">
              <a:rPr lang="zh-CN" altLang="en-US" smtClean="0"/>
              <a:t>2022/5/6</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D6B1BFB1-EAF1-4051-A0D3-C64F3CA1C54B}"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B14C8572-9F4C-46CF-B4AF-D7BA60B42E76}" type="datetimeFigureOut">
              <a:rPr lang="zh-CN" altLang="en-US" smtClean="0"/>
              <a:t>2022/5/6</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D6B1BFB1-EAF1-4051-A0D3-C64F3CA1C54B}"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14C8572-9F4C-46CF-B4AF-D7BA60B42E76}" type="datetimeFigureOut">
              <a:rPr lang="zh-CN" altLang="en-US" smtClean="0"/>
              <a:t>2022/5/6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6B1BFB1-EAF1-4051-A0D3-C64F3CA1C54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F026978-E08B-4646-9C8F-C7483256457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2022/5/6</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36C736-1F48-4358-AEBD-278DC4C4208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14C8572-9F4C-46CF-B4AF-D7BA60B42E76}" type="datetimeFigureOut">
              <a:rPr lang="zh-CN" altLang="en-US" smtClean="0"/>
              <a:t>2022/5/6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6B1BFB1-EAF1-4051-A0D3-C64F3CA1C54B}"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14C8572-9F4C-46CF-B4AF-D7BA60B42E76}" type="datetimeFigureOut">
              <a:rPr lang="zh-CN" altLang="en-US" smtClean="0"/>
              <a:t>2022/5/6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6B1BFB1-EAF1-4051-A0D3-C64F3CA1C54B}"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14C8572-9F4C-46CF-B4AF-D7BA60B42E76}" type="datetimeFigureOut">
              <a:rPr lang="zh-CN" altLang="en-US" smtClean="0"/>
              <a:t>2022/5/6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6B1BFB1-EAF1-4051-A0D3-C64F3CA1C54B}" type="slidenum">
              <a:rPr lang="zh-CN" altLang="en-US" smtClean="0"/>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9F026978-E08B-4646-9C8F-C74832564572}" type="datetimeFigureOut">
              <a:rPr lang="zh-CN" altLang="en-US" smtClean="0"/>
              <a:t>2022/5/6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36C736-1F48-4358-AEBD-278DC4C42089}" type="slidenum">
              <a:rPr lang="zh-CN" altLang="en-US" smtClean="0"/>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F026978-E08B-4646-9C8F-C74832564572}" type="datetimeFigureOut">
              <a:rPr lang="zh-CN" altLang="en-US" smtClean="0"/>
              <a:t>2022/5/6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36C736-1F48-4358-AEBD-278DC4C42089}" type="slidenum">
              <a:rPr lang="zh-CN" altLang="en-US" smtClean="0"/>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9F026978-E08B-4646-9C8F-C74832564572}" type="datetimeFigureOut">
              <a:rPr lang="zh-CN" altLang="en-US" smtClean="0"/>
              <a:t>2022/5/6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636C736-1F48-4358-AEBD-278DC4C42089}" type="slidenum">
              <a:rPr lang="zh-CN" altLang="en-US" smtClean="0"/>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9F026978-E08B-4646-9C8F-C74832564572}" type="datetimeFigureOut">
              <a:rPr lang="zh-CN" altLang="en-US" smtClean="0"/>
              <a:t>2022/5/6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636C736-1F48-4358-AEBD-278DC4C42089}" type="slidenum">
              <a:rPr lang="zh-CN" altLang="en-US" smtClean="0"/>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F026978-E08B-4646-9C8F-C74832564572}" type="datetimeFigureOut">
              <a:rPr lang="zh-CN" altLang="en-US" smtClean="0"/>
              <a:t>2022/5/6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636C736-1F48-4358-AEBD-278DC4C42089}" type="slidenum">
              <a:rPr lang="zh-CN" altLang="en-US" smtClean="0"/>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F026978-E08B-4646-9C8F-C74832564572}" type="datetimeFigureOut">
              <a:rPr lang="zh-CN" altLang="en-US" smtClean="0"/>
              <a:t>2022/5/6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636C736-1F48-4358-AEBD-278DC4C4208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F026978-E08B-4646-9C8F-C7483256457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2022/5/6</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36C736-1F48-4358-AEBD-278DC4C4208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9F026978-E08B-4646-9C8F-C74832564572}" type="datetimeFigureOut">
              <a:rPr lang="zh-CN" altLang="en-US" smtClean="0"/>
              <a:t>2022/5/6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36C736-1F48-4358-AEBD-278DC4C42089}" type="slidenum">
              <a:rPr lang="zh-CN" altLang="en-US" smtClean="0"/>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9F026978-E08B-4646-9C8F-C74832564572}" type="datetimeFigureOut">
              <a:rPr lang="zh-CN" altLang="en-US" smtClean="0"/>
              <a:t>2022/5/6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36C736-1F48-4358-AEBD-278DC4C4208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F026978-E08B-4646-9C8F-C7483256457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2022/5/6</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36C736-1F48-4358-AEBD-278DC4C4208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F026978-E08B-4646-9C8F-C7483256457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2022/5/6</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36C736-1F48-4358-AEBD-278DC4C4208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F026978-E08B-4646-9C8F-C7483256457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2022/5/6</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36C736-1F48-4358-AEBD-278DC4C4208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F026978-E08B-4646-9C8F-C7483256457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2022/5/6</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36C736-1F48-4358-AEBD-278DC4C4208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F026978-E08B-4646-9C8F-C7483256457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2022/5/6</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36C736-1F48-4358-AEBD-278DC4C4208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F026978-E08B-4646-9C8F-C7483256457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2022/5/6</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36C736-1F48-4358-AEBD-278DC4C4208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026978-E08B-4646-9C8F-C74832564572}" type="datetimeFigureOut">
              <a:rPr lang="zh-CN" altLang="en-US" smtClean="0"/>
              <a:t>2022/5/6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36C736-1F48-4358-AEBD-278DC4C4208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955397" y="1600200"/>
            <a:ext cx="9144000" cy="2387600"/>
          </a:xfrm>
        </p:spPr>
        <p:txBody>
          <a:bodyPr>
            <a:normAutofit fontScale="90000"/>
          </a:bodyPr>
          <a:lstStyle/>
          <a:p>
            <a:br>
              <a:rPr lang="en-US" altLang="zh-CN" dirty="0">
                <a:solidFill>
                  <a:srgbClr val="1D41D5"/>
                </a:solidFill>
                <a:latin typeface="Ravali" panose="02000000000000000000" pitchFamily="2" charset="0"/>
              </a:rPr>
            </a:br>
            <a:r>
              <a:rPr lang="en-US" altLang="zh-CN" sz="8000" dirty="0">
                <a:solidFill>
                  <a:srgbClr val="1D41D5"/>
                </a:solidFill>
                <a:latin typeface="Palace Script MT" panose="030303020206070C0B05" charset="0"/>
                <a:cs typeface="Palace Script MT" panose="030303020206070C0B05" charset="0"/>
              </a:rPr>
              <a:t>Virtual Celebration</a:t>
            </a:r>
            <a:br>
              <a:rPr lang="en-US" altLang="zh-CN" dirty="0">
                <a:latin typeface="spotcookie-regular" panose="02000000000000000000" pitchFamily="2" charset="0"/>
              </a:rPr>
            </a:br>
            <a:endParaRPr lang="en-US" altLang="zh-CN" sz="8000" dirty="0">
              <a:solidFill>
                <a:srgbClr val="1D41D5"/>
              </a:solidFill>
              <a:latin typeface="Palace Script MT" panose="030303020206070C0B05" charset="0"/>
              <a:cs typeface="Palace Script MT" panose="030303020206070C0B05" charset="0"/>
            </a:endParaRPr>
          </a:p>
        </p:txBody>
      </p:sp>
      <p:sp>
        <p:nvSpPr>
          <p:cNvPr id="3" name="副标题 2"/>
          <p:cNvSpPr>
            <a:spLocks noGrp="1"/>
          </p:cNvSpPr>
          <p:nvPr>
            <p:ph type="subTitle" idx="1"/>
          </p:nvPr>
        </p:nvSpPr>
        <p:spPr>
          <a:xfrm>
            <a:off x="7134860" y="3051810"/>
            <a:ext cx="4704715" cy="858520"/>
          </a:xfrm>
        </p:spPr>
        <p:txBody>
          <a:bodyPr>
            <a:normAutofit/>
          </a:bodyPr>
          <a:lstStyle/>
          <a:p>
            <a:r>
              <a:rPr lang="en-US" altLang="zh-CN" b="1" dirty="0">
                <a:solidFill>
                  <a:srgbClr val="FF0000"/>
                </a:solidFill>
                <a:effectLst>
                  <a:outerShdw blurRad="38100" dist="25400" dir="5400000" algn="ctr" rotWithShape="0">
                    <a:srgbClr val="6E747A">
                      <a:alpha val="43000"/>
                    </a:srgbClr>
                  </a:outerShdw>
                </a:effectLst>
                <a:latin typeface="Sylfaen" panose="010A0502050306030303" charset="0"/>
                <a:cs typeface="Sylfaen" panose="010A0502050306030303" charset="0"/>
              </a:rPr>
              <a:t>Completion of 3GPP Release 17 </a:t>
            </a:r>
            <a:endParaRPr lang="zh-CN" altLang="en-US" dirty="0"/>
          </a:p>
        </p:txBody>
      </p:sp>
      <p:sp>
        <p:nvSpPr>
          <p:cNvPr id="4" name="文本框 3"/>
          <p:cNvSpPr txBox="1"/>
          <p:nvPr/>
        </p:nvSpPr>
        <p:spPr>
          <a:xfrm>
            <a:off x="8797925" y="4462780"/>
            <a:ext cx="1537335" cy="922020"/>
          </a:xfrm>
          <a:prstGeom prst="rect">
            <a:avLst/>
          </a:prstGeom>
          <a:noFill/>
        </p:spPr>
        <p:txBody>
          <a:bodyPr wrap="square" rtlCol="0">
            <a:spAutoFit/>
          </a:bodyPr>
          <a:lstStyle/>
          <a:p>
            <a:pPr algn="l"/>
            <a:endParaRPr lang="en-US" altLang="zh-CN" dirty="0">
              <a:latin typeface="Sylfaen" panose="010A0502050306030303" charset="0"/>
              <a:cs typeface="Sylfaen" panose="010A0502050306030303" charset="0"/>
              <a:sym typeface="+mn-ea"/>
            </a:endParaRPr>
          </a:p>
          <a:p>
            <a:pPr algn="l"/>
            <a:r>
              <a:rPr lang="en-US" altLang="zh-CN" dirty="0">
                <a:solidFill>
                  <a:srgbClr val="7030A0"/>
                </a:solidFill>
                <a:latin typeface="Sylfaen" panose="010A0502050306030303" charset="0"/>
                <a:cs typeface="Sylfaen" panose="010A0502050306030303" charset="0"/>
                <a:sym typeface="+mn-ea"/>
              </a:rPr>
              <a:t>- May 2022 -</a:t>
            </a:r>
            <a:endParaRPr lang="zh-CN" altLang="en-US" dirty="0">
              <a:solidFill>
                <a:srgbClr val="7030A0"/>
              </a:solidFill>
            </a:endParaRPr>
          </a:p>
          <a:p>
            <a:endParaRPr lang="zh-CN" altLang="en-US" dirty="0">
              <a:solidFill>
                <a:srgbClr val="7030A0"/>
              </a:solidFill>
            </a:endParaRPr>
          </a:p>
        </p:txBody>
      </p:sp>
      <p:sp>
        <p:nvSpPr>
          <p:cNvPr id="6" name="文本框 5"/>
          <p:cNvSpPr txBox="1"/>
          <p:nvPr/>
        </p:nvSpPr>
        <p:spPr>
          <a:xfrm>
            <a:off x="8692515" y="3834765"/>
            <a:ext cx="2309495" cy="398780"/>
          </a:xfrm>
          <a:prstGeom prst="rect">
            <a:avLst/>
          </a:prstGeom>
          <a:noFill/>
        </p:spPr>
        <p:txBody>
          <a:bodyPr wrap="square" rtlCol="0">
            <a:spAutoFit/>
          </a:bodyPr>
          <a:lstStyle/>
          <a:p>
            <a:r>
              <a:rPr lang="en-US" altLang="zh-CN" sz="2000" b="1" dirty="0">
                <a:solidFill>
                  <a:schemeClr val="tx1"/>
                </a:solidFill>
                <a:effectLst>
                  <a:outerShdw blurRad="38100" dist="19050" dir="2700000" algn="tl" rotWithShape="0">
                    <a:schemeClr val="dk1">
                      <a:alpha val="40000"/>
                    </a:schemeClr>
                  </a:outerShdw>
                </a:effectLst>
              </a:rPr>
              <a:t>3GPP RAN3</a:t>
            </a:r>
          </a:p>
        </p:txBody>
      </p:sp>
      <p:pic>
        <p:nvPicPr>
          <p:cNvPr id="7" name="图片 6" descr="无标题"/>
          <p:cNvPicPr>
            <a:picLocks noChangeAspect="1"/>
          </p:cNvPicPr>
          <p:nvPr/>
        </p:nvPicPr>
        <p:blipFill>
          <a:blip r:embed="rId2"/>
          <a:stretch>
            <a:fillRect/>
          </a:stretch>
        </p:blipFill>
        <p:spPr>
          <a:xfrm>
            <a:off x="-27305" y="-3175"/>
            <a:ext cx="6356985" cy="68643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914400" y="675844"/>
            <a:ext cx="10515600" cy="1325563"/>
          </a:xfrm>
        </p:spPr>
        <p:txBody>
          <a:bodyPr>
            <a:normAutofit/>
          </a:bodyPr>
          <a:lstStyle/>
          <a:p>
            <a:r>
              <a:rPr lang="en-US" altLang="fr-FR" sz="2400" dirty="0">
                <a:ln w="22225">
                  <a:solidFill>
                    <a:schemeClr val="accent2"/>
                  </a:solidFill>
                  <a:prstDash val="solid"/>
                </a:ln>
                <a:solidFill>
                  <a:schemeClr val="accent2">
                    <a:lumMod val="40000"/>
                    <a:lumOff val="60000"/>
                  </a:schemeClr>
                </a:solidFill>
                <a:effectLst/>
                <a:sym typeface="+mn-ea"/>
              </a:rPr>
              <a:t>Thank You All for Great Effort to complete R17!</a:t>
            </a:r>
            <a:endParaRPr lang="en-US" altLang="zh-CN" sz="1400" dirty="0"/>
          </a:p>
        </p:txBody>
      </p:sp>
      <p:sp>
        <p:nvSpPr>
          <p:cNvPr id="7" name="内容占位符 6"/>
          <p:cNvSpPr>
            <a:spLocks noGrp="1"/>
          </p:cNvSpPr>
          <p:nvPr>
            <p:ph sz="half" idx="2"/>
          </p:nvPr>
        </p:nvSpPr>
        <p:spPr>
          <a:xfrm>
            <a:off x="6758305" y="1541780"/>
            <a:ext cx="4519295" cy="4892675"/>
          </a:xfrm>
        </p:spPr>
        <p:txBody>
          <a:bodyPr/>
          <a:lstStyle/>
          <a:p>
            <a:pPr marL="0" indent="0">
              <a:buNone/>
            </a:pPr>
            <a:r>
              <a:rPr lang="en-US" altLang="zh-CN" sz="1800" b="1" dirty="0"/>
              <a:t>Yin Gao – RAN3 Chair</a:t>
            </a:r>
          </a:p>
          <a:p>
            <a:pPr marL="0" indent="0" algn="l">
              <a:lnSpc>
                <a:spcPct val="100000"/>
              </a:lnSpc>
              <a:buNone/>
            </a:pPr>
            <a:r>
              <a:rPr lang="en-US" altLang="zh-CN" sz="1600" dirty="0">
                <a:latin typeface="Arial" panose="020B0604020202020204" pitchFamily="34" charset="0"/>
                <a:cs typeface="Arial" panose="020B0604020202020204" pitchFamily="34" charset="0"/>
              </a:rPr>
              <a:t>RAN3 started R17 work under the leadership of Gino since 2020, and the new leadership was elected in May last year. We also faced the challenge of Covid19, </a:t>
            </a:r>
            <a:r>
              <a:rPr lang="en-US" altLang="zh-CN" sz="1600" dirty="0">
                <a:latin typeface="Arial" panose="020B0604020202020204" pitchFamily="34" charset="0"/>
                <a:cs typeface="Arial" panose="020B0604020202020204" pitchFamily="34" charset="0"/>
                <a:sym typeface="+mn-ea"/>
              </a:rPr>
              <a:t>an efficient working model for RAN3 e-meetings was established which brought people to home office while still kept all talented and passionate people connected. You all deserve this celebration for the hard work that got you to this moment!</a:t>
            </a:r>
          </a:p>
          <a:p>
            <a:pPr marL="0" indent="0" algn="l">
              <a:lnSpc>
                <a:spcPct val="100000"/>
              </a:lnSpc>
              <a:buNone/>
            </a:pPr>
            <a:r>
              <a:rPr lang="en-US" altLang="zh-CN" sz="1600" dirty="0">
                <a:latin typeface="Arial" panose="020B0604020202020204" pitchFamily="34" charset="0"/>
                <a:cs typeface="Arial" panose="020B0604020202020204" pitchFamily="34" charset="0"/>
              </a:rPr>
              <a:t>I enjoyed the team work with all of you, with home office, the achievements in last two years is not only our </a:t>
            </a:r>
            <a:r>
              <a:rPr lang="en-US" altLang="zh-CN" sz="1600" dirty="0">
                <a:latin typeface="Arial" panose="020B0604020202020204" pitchFamily="34" charset="0"/>
                <a:cs typeface="Arial" panose="020B0604020202020204" pitchFamily="34" charset="0"/>
                <a:sym typeface="+mn-ea"/>
              </a:rPr>
              <a:t>world-class R17 specifications, but also my cooking skills, as shown in the figure left :)</a:t>
            </a:r>
            <a:endParaRPr lang="en-US" altLang="zh-CN" sz="1600" dirty="0">
              <a:latin typeface="Arial" panose="020B0604020202020204" pitchFamily="34" charset="0"/>
              <a:cs typeface="Arial" panose="020B0604020202020204" pitchFamily="34" charset="0"/>
            </a:endParaRPr>
          </a:p>
          <a:p>
            <a:pPr marL="0" indent="0" algn="l">
              <a:lnSpc>
                <a:spcPct val="100000"/>
              </a:lnSpc>
              <a:buNone/>
            </a:pPr>
            <a:r>
              <a:rPr lang="en-US" altLang="zh-CN" sz="1600" dirty="0">
                <a:latin typeface="Arial" panose="020B0604020202020204" pitchFamily="34" charset="0"/>
                <a:cs typeface="Arial" panose="020B0604020202020204" pitchFamily="34" charset="0"/>
              </a:rPr>
              <a:t>This celebration event is a sentimental time of looking back and looking forward. Cheers!</a:t>
            </a:r>
          </a:p>
        </p:txBody>
      </p:sp>
      <p:sp>
        <p:nvSpPr>
          <p:cNvPr id="5" name="矩形 4"/>
          <p:cNvSpPr/>
          <p:nvPr/>
        </p:nvSpPr>
        <p:spPr>
          <a:xfrm>
            <a:off x="914400" y="1701165"/>
            <a:ext cx="5244465" cy="3594735"/>
          </a:xfrm>
          <a:prstGeom prst="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358900" y="4172585"/>
            <a:ext cx="1849755" cy="337185"/>
          </a:xfrm>
          <a:prstGeom prst="rect">
            <a:avLst/>
          </a:prstGeom>
          <a:noFill/>
        </p:spPr>
        <p:txBody>
          <a:bodyPr wrap="square" rtlCol="0">
            <a:spAutoFit/>
          </a:bodyPr>
          <a:lstStyle/>
          <a:p>
            <a:r>
              <a:rPr lang="en-US" altLang="zh-CN" sz="1600">
                <a:solidFill>
                  <a:schemeClr val="accent1"/>
                </a:solidFill>
                <a:effectLst>
                  <a:outerShdw blurRad="38100" dist="25400" dir="5400000" algn="ctr" rotWithShape="0">
                    <a:srgbClr val="6E747A">
                      <a:alpha val="43000"/>
                    </a:srgbClr>
                  </a:outerShdw>
                </a:effectLst>
                <a:latin typeface="Arial" panose="020B0604020202020204" pitchFamily="34" charset="0"/>
                <a:ea typeface="华文细黑" panose="02010600040101010101" charset="-122"/>
                <a:cs typeface="Arial" panose="020B0604020202020204" pitchFamily="34" charset="0"/>
              </a:rPr>
              <a:t>Home office</a:t>
            </a:r>
          </a:p>
        </p:txBody>
      </p:sp>
      <p:pic>
        <p:nvPicPr>
          <p:cNvPr id="2" name="图片 1" descr="无标题"/>
          <p:cNvPicPr>
            <a:picLocks noChangeAspect="1"/>
          </p:cNvPicPr>
          <p:nvPr/>
        </p:nvPicPr>
        <p:blipFill>
          <a:blip r:embed="rId2"/>
          <a:stretch>
            <a:fillRect/>
          </a:stretch>
        </p:blipFill>
        <p:spPr>
          <a:xfrm>
            <a:off x="914400" y="1701165"/>
            <a:ext cx="2456180" cy="1864995"/>
          </a:xfrm>
          <a:prstGeom prst="rect">
            <a:avLst/>
          </a:prstGeom>
        </p:spPr>
      </p:pic>
      <p:pic>
        <p:nvPicPr>
          <p:cNvPr id="4" name="图片 3" descr="2022-03-07-12-35-56-132"/>
          <p:cNvPicPr>
            <a:picLocks noChangeAspect="1"/>
          </p:cNvPicPr>
          <p:nvPr/>
        </p:nvPicPr>
        <p:blipFill>
          <a:blip r:embed="rId3"/>
          <a:stretch>
            <a:fillRect/>
          </a:stretch>
        </p:blipFill>
        <p:spPr>
          <a:xfrm>
            <a:off x="4760595" y="1701165"/>
            <a:ext cx="1398270" cy="1865630"/>
          </a:xfrm>
          <a:prstGeom prst="rect">
            <a:avLst/>
          </a:prstGeom>
        </p:spPr>
      </p:pic>
      <p:pic>
        <p:nvPicPr>
          <p:cNvPr id="8" name="图片 7" descr="2022-04-04-12-26-13-419"/>
          <p:cNvPicPr>
            <a:picLocks noChangeAspect="1"/>
          </p:cNvPicPr>
          <p:nvPr/>
        </p:nvPicPr>
        <p:blipFill>
          <a:blip r:embed="rId4"/>
          <a:stretch>
            <a:fillRect/>
          </a:stretch>
        </p:blipFill>
        <p:spPr>
          <a:xfrm>
            <a:off x="3370580" y="3566795"/>
            <a:ext cx="1390015" cy="172910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914400" y="675844"/>
            <a:ext cx="10515600" cy="1325563"/>
          </a:xfrm>
        </p:spPr>
        <p:txBody>
          <a:bodyPr>
            <a:normAutofit/>
          </a:bodyPr>
          <a:lstStyle/>
          <a:p>
            <a:r>
              <a:rPr lang="en-US" altLang="zh-CN" sz="2400" b="1" dirty="0">
                <a:solidFill>
                  <a:schemeClr val="accent4">
                    <a:lumMod val="60000"/>
                    <a:lumOff val="40000"/>
                  </a:schemeClr>
                </a:solidFill>
                <a:latin typeface="Arial" panose="020B0604020202020204" pitchFamily="34" charset="0"/>
                <a:ea typeface="+mn-ea"/>
                <a:cs typeface="Arial" panose="020B0604020202020204" pitchFamily="34" charset="0"/>
              </a:rPr>
              <a:t>Unexpected journey to be purely online, and feeling grateful</a:t>
            </a:r>
            <a:endParaRPr lang="en-US" altLang="zh-CN" sz="1400" b="1" dirty="0">
              <a:latin typeface="Arial" panose="020B0604020202020204" pitchFamily="34" charset="0"/>
              <a:cs typeface="Arial" panose="020B0604020202020204" pitchFamily="34" charset="0"/>
            </a:endParaRPr>
          </a:p>
        </p:txBody>
      </p:sp>
      <p:sp>
        <p:nvSpPr>
          <p:cNvPr id="7" name="内容占位符 6"/>
          <p:cNvSpPr>
            <a:spLocks noGrp="1"/>
          </p:cNvSpPr>
          <p:nvPr>
            <p:ph sz="half" idx="2"/>
          </p:nvPr>
        </p:nvSpPr>
        <p:spPr>
          <a:xfrm>
            <a:off x="6758127" y="1469035"/>
            <a:ext cx="4671873" cy="5083018"/>
          </a:xfrm>
        </p:spPr>
        <p:txBody>
          <a:bodyPr/>
          <a:lstStyle/>
          <a:p>
            <a:pPr marL="0" indent="0">
              <a:buNone/>
            </a:pPr>
            <a:r>
              <a:rPr lang="en-US" altLang="zh-CN" sz="1800" b="1" dirty="0">
                <a:latin typeface="Arial" panose="020B0604020202020204" pitchFamily="34" charset="0"/>
                <a:cs typeface="Arial" panose="020B0604020202020204" pitchFamily="34" charset="0"/>
              </a:rPr>
              <a:t>tao – ZTE</a:t>
            </a:r>
          </a:p>
          <a:p>
            <a:pPr marL="0" indent="0" algn="just">
              <a:lnSpc>
                <a:spcPct val="100000"/>
              </a:lnSpc>
              <a:buNone/>
            </a:pPr>
            <a:r>
              <a:rPr lang="en-US" altLang="zh-CN" sz="1400" dirty="0">
                <a:latin typeface="Arial" panose="020B0604020202020204" pitchFamily="34" charset="0"/>
                <a:cs typeface="Arial" panose="020B0604020202020204" pitchFamily="34" charset="0"/>
              </a:rPr>
              <a:t>1/ this is my first journey as 3GPP RAN3 delegate, did not expect it to be a purely on-line experience. I was felling reluctant to meet and argue with people, so good to start with online without not seeing each other? </a:t>
            </a:r>
          </a:p>
          <a:p>
            <a:pPr marL="0" indent="0" algn="just">
              <a:lnSpc>
                <a:spcPct val="100000"/>
              </a:lnSpc>
              <a:buNone/>
            </a:pPr>
            <a:r>
              <a:rPr lang="en-US" altLang="zh-CN" sz="1400" dirty="0">
                <a:latin typeface="Arial" panose="020B0604020202020204" pitchFamily="34" charset="0"/>
                <a:cs typeface="Arial" panose="020B0604020202020204" pitchFamily="34" charset="0"/>
              </a:rPr>
              <a:t>2/ I have learnt a lot from you guys in the WI of NR MBS which is not an easy one (e.g., organize a CB, arguing in email, and other working procedures stuff..), great thanks to Yin, Gino, </a:t>
            </a:r>
            <a:r>
              <a:rPr lang="en-US" altLang="zh-CN" sz="1400" dirty="0" err="1">
                <a:latin typeface="Arial" panose="020B0604020202020204" pitchFamily="34" charset="0"/>
                <a:cs typeface="Arial" panose="020B0604020202020204" pitchFamily="34" charset="0"/>
              </a:rPr>
              <a:t>Xipeng</a:t>
            </a:r>
            <a:r>
              <a:rPr lang="en-US" altLang="zh-CN" sz="1400" dirty="0">
                <a:latin typeface="Arial" panose="020B0604020202020204" pitchFamily="34" charset="0"/>
                <a:cs typeface="Arial" panose="020B0604020202020204" pitchFamily="34" charset="0"/>
              </a:rPr>
              <a:t>, </a:t>
            </a:r>
            <a:r>
              <a:rPr lang="en-US" altLang="zh-CN" sz="1400" dirty="0" err="1">
                <a:latin typeface="Arial" panose="020B0604020202020204" pitchFamily="34" charset="0"/>
                <a:cs typeface="Arial" panose="020B0604020202020204" pitchFamily="34" charset="0"/>
              </a:rPr>
              <a:t>Aijuan</a:t>
            </a:r>
            <a:r>
              <a:rPr lang="en-US" altLang="zh-CN" sz="1400" dirty="0">
                <a:latin typeface="Arial" panose="020B0604020202020204" pitchFamily="34" charset="0"/>
                <a:cs typeface="Arial" panose="020B0604020202020204" pitchFamily="34" charset="0"/>
              </a:rPr>
              <a:t>, Philip, Yan, and Alex of course.</a:t>
            </a:r>
          </a:p>
          <a:p>
            <a:pPr marL="0" indent="0" algn="just">
              <a:lnSpc>
                <a:spcPct val="100000"/>
              </a:lnSpc>
              <a:buNone/>
            </a:pPr>
            <a:r>
              <a:rPr lang="en-US" altLang="zh-CN" sz="1400" dirty="0">
                <a:latin typeface="Arial" panose="020B0604020202020204" pitchFamily="34" charset="0"/>
                <a:cs typeface="Arial" panose="020B0604020202020204" pitchFamily="34" charset="0"/>
              </a:rPr>
              <a:t>3/ it was challenging for me (and you too I am sure) to work from home, and sometimes midnight here in China in the bedroom with a totally mess on my desk. I have to move to the living room on the dining table for work.</a:t>
            </a:r>
          </a:p>
          <a:p>
            <a:pPr marL="0" indent="0" algn="just">
              <a:lnSpc>
                <a:spcPct val="100000"/>
              </a:lnSpc>
              <a:buNone/>
            </a:pPr>
            <a:r>
              <a:rPr lang="en-US" altLang="zh-CN" sz="1400" dirty="0">
                <a:latin typeface="Arial" panose="020B0604020202020204" pitchFamily="34" charset="0"/>
                <a:cs typeface="Arial" panose="020B0604020202020204" pitchFamily="34" charset="0"/>
              </a:rPr>
              <a:t>4/ meanwhile it is also good to WFH, as you can always enjoy your fav cookie and tea anytime you want. And you can spend more time with your family too.</a:t>
            </a:r>
          </a:p>
          <a:p>
            <a:pPr marL="0" indent="0" algn="just">
              <a:lnSpc>
                <a:spcPct val="100000"/>
              </a:lnSpc>
              <a:buNone/>
            </a:pPr>
            <a:r>
              <a:rPr lang="en-US" altLang="zh-CN" sz="1400" dirty="0">
                <a:latin typeface="Arial" panose="020B0604020202020204" pitchFamily="34" charset="0"/>
                <a:cs typeface="Arial" panose="020B0604020202020204" pitchFamily="34" charset="0"/>
              </a:rPr>
              <a:t>5/ never been so eager to go back to F2F to talk to people I have never met, but at the same time I am sure people will miss the days we spent online.</a:t>
            </a:r>
          </a:p>
        </p:txBody>
      </p:sp>
      <p:pic>
        <p:nvPicPr>
          <p:cNvPr id="9" name="图片 8" descr="杯子里的咖啡&#10;&#10;描述已自动生成">
            <a:extLst>
              <a:ext uri="{FF2B5EF4-FFF2-40B4-BE49-F238E27FC236}">
                <a16:creationId xmlns:a16="http://schemas.microsoft.com/office/drawing/2014/main" id="{4498F0B6-7AE4-40C9-B9DF-02AD3EFA4A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4772" y="2001407"/>
            <a:ext cx="1397728" cy="1439941"/>
          </a:xfrm>
          <a:prstGeom prst="rect">
            <a:avLst/>
          </a:prstGeom>
          <a:effectLst>
            <a:outerShdw blurRad="50800" dist="38100" dir="2700000" algn="tl" rotWithShape="0">
              <a:prstClr val="black">
                <a:alpha val="40000"/>
              </a:prstClr>
            </a:outerShdw>
          </a:effectLst>
        </p:spPr>
      </p:pic>
      <p:pic>
        <p:nvPicPr>
          <p:cNvPr id="4" name="图片 3" descr="桌子上的电脑和椅子&#10;&#10;描述已自动生成">
            <a:extLst>
              <a:ext uri="{FF2B5EF4-FFF2-40B4-BE49-F238E27FC236}">
                <a16:creationId xmlns:a16="http://schemas.microsoft.com/office/drawing/2014/main" id="{7528E312-850A-4E42-A3A4-45CBCA79CF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564" y="1469212"/>
            <a:ext cx="3314700" cy="3203346"/>
          </a:xfrm>
          <a:prstGeom prst="rect">
            <a:avLst/>
          </a:prstGeom>
          <a:effectLst>
            <a:outerShdw blurRad="50800" dist="38100" dir="2700000" algn="tl" rotWithShape="0">
              <a:prstClr val="black">
                <a:alpha val="40000"/>
              </a:prstClr>
            </a:outerShdw>
          </a:effectLst>
        </p:spPr>
      </p:pic>
      <p:pic>
        <p:nvPicPr>
          <p:cNvPr id="11" name="图片 10" descr="桌子上放满了不同类型的电脑&#10;&#10;中度可信度描述已自动生成">
            <a:extLst>
              <a:ext uri="{FF2B5EF4-FFF2-40B4-BE49-F238E27FC236}">
                <a16:creationId xmlns:a16="http://schemas.microsoft.com/office/drawing/2014/main" id="{5C34EEC2-B120-4083-8964-7DE45C2083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8796" y="3795565"/>
            <a:ext cx="3675317" cy="2756488"/>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6440746" y="638682"/>
            <a:ext cx="5048437" cy="461665"/>
          </a:xfrm>
          <a:prstGeom prst="rect">
            <a:avLst/>
          </a:prstGeom>
          <a:noFill/>
        </p:spPr>
        <p:txBody>
          <a:bodyPr wrap="square" rtlCol="0">
            <a:spAutoFit/>
          </a:bodyPr>
          <a:lstStyle/>
          <a:p>
            <a:r>
              <a:rPr lang="en-US" altLang="zh-CN" sz="2400" b="1" dirty="0">
                <a:solidFill>
                  <a:schemeClr val="accent4">
                    <a:lumMod val="60000"/>
                    <a:lumOff val="40000"/>
                  </a:schemeClr>
                </a:solidFill>
              </a:rPr>
              <a:t>Another template provided</a:t>
            </a:r>
            <a:endParaRPr lang="zh-CN" altLang="en-US" sz="2400" b="1" dirty="0">
              <a:solidFill>
                <a:schemeClr val="accent4">
                  <a:lumMod val="60000"/>
                  <a:lumOff val="40000"/>
                </a:schemeClr>
              </a:solidFill>
            </a:endParaRPr>
          </a:p>
        </p:txBody>
      </p:sp>
      <p:sp>
        <p:nvSpPr>
          <p:cNvPr id="12" name="文本框 11"/>
          <p:cNvSpPr txBox="1"/>
          <p:nvPr/>
        </p:nvSpPr>
        <p:spPr>
          <a:xfrm>
            <a:off x="6457618" y="1206660"/>
            <a:ext cx="4808739" cy="1523494"/>
          </a:xfrm>
          <a:prstGeom prst="rect">
            <a:avLst/>
          </a:prstGeom>
          <a:noFill/>
        </p:spPr>
        <p:txBody>
          <a:bodyPr wrap="square" rtlCol="0">
            <a:spAutoFit/>
          </a:bodyPr>
          <a:lstStyle/>
          <a:p>
            <a:r>
              <a:rPr lang="en-US" altLang="zh-CN" b="1" dirty="0"/>
              <a:t>Name – Company</a:t>
            </a:r>
          </a:p>
          <a:p>
            <a:pPr algn="just">
              <a:spcBef>
                <a:spcPts val="600"/>
              </a:spcBef>
            </a:pPr>
            <a:r>
              <a:rPr lang="en-US" altLang="zh-CN" sz="1400" dirty="0"/>
              <a:t>Please share your words about Release 17 in this textbox, including but not limited to your feelings, your experience and your wishes to 3GPP. You can replace the picture in the left side with a photo of your own, for example, when your are working from home.</a:t>
            </a:r>
            <a:endParaRPr lang="zh-CN" altLang="en-US" sz="1400" dirty="0"/>
          </a:p>
        </p:txBody>
      </p:sp>
      <p:sp>
        <p:nvSpPr>
          <p:cNvPr id="14" name="文本框 13"/>
          <p:cNvSpPr txBox="1"/>
          <p:nvPr/>
        </p:nvSpPr>
        <p:spPr>
          <a:xfrm>
            <a:off x="822663" y="4478926"/>
            <a:ext cx="5235606" cy="1600438"/>
          </a:xfrm>
          <a:prstGeom prst="rect">
            <a:avLst/>
          </a:prstGeom>
          <a:noFill/>
        </p:spPr>
        <p:txBody>
          <a:bodyPr wrap="square">
            <a:spAutoFit/>
          </a:bodyPr>
          <a:lstStyle/>
          <a:p>
            <a:r>
              <a:rPr lang="en-US" altLang="zh-CN" b="1" dirty="0"/>
              <a:t>Name – Company </a:t>
            </a:r>
          </a:p>
          <a:p>
            <a:pPr>
              <a:spcBef>
                <a:spcPts val="600"/>
              </a:spcBef>
            </a:pPr>
            <a:r>
              <a:rPr lang="en-US" altLang="zh-CN" sz="1400" dirty="0"/>
              <a:t>The ‘Title’ and ‘Name – Company’</a:t>
            </a:r>
            <a:r>
              <a:rPr lang="zh-CN" altLang="en-US" sz="1400" dirty="0"/>
              <a:t> </a:t>
            </a:r>
            <a:r>
              <a:rPr lang="en-US" altLang="zh-CN" sz="1400" dirty="0"/>
              <a:t>are not needed if it is the same person using the whole slide to share words and pics (of course it is completely welcome).</a:t>
            </a:r>
          </a:p>
          <a:p>
            <a:pPr>
              <a:spcBef>
                <a:spcPts val="600"/>
              </a:spcBef>
            </a:pPr>
            <a:r>
              <a:rPr lang="en-US" altLang="zh-CN" sz="1400" dirty="0"/>
              <a:t>You can replace the picture in the right side with a photo of your own which you would like to share.</a:t>
            </a:r>
          </a:p>
        </p:txBody>
      </p:sp>
      <p:sp>
        <p:nvSpPr>
          <p:cNvPr id="16" name="文本框 15"/>
          <p:cNvSpPr txBox="1"/>
          <p:nvPr/>
        </p:nvSpPr>
        <p:spPr>
          <a:xfrm>
            <a:off x="822663" y="3943181"/>
            <a:ext cx="6096000" cy="461665"/>
          </a:xfrm>
          <a:prstGeom prst="rect">
            <a:avLst/>
          </a:prstGeom>
          <a:noFill/>
        </p:spPr>
        <p:txBody>
          <a:bodyPr wrap="square">
            <a:spAutoFit/>
          </a:bodyPr>
          <a:lstStyle/>
          <a:p>
            <a:r>
              <a:rPr lang="en-US" altLang="zh-CN" sz="2400" b="1" dirty="0">
                <a:solidFill>
                  <a:schemeClr val="accent4">
                    <a:lumMod val="60000"/>
                    <a:lumOff val="40000"/>
                  </a:schemeClr>
                </a:solidFill>
              </a:rPr>
              <a:t>Title</a:t>
            </a:r>
            <a:endParaRPr lang="zh-CN" altLang="en-US" dirty="0"/>
          </a:p>
        </p:txBody>
      </p:sp>
      <p:sp>
        <p:nvSpPr>
          <p:cNvPr id="5" name="矩形 4"/>
          <p:cNvSpPr/>
          <p:nvPr/>
        </p:nvSpPr>
        <p:spPr>
          <a:xfrm>
            <a:off x="6778625" y="3535045"/>
            <a:ext cx="4165600" cy="2769235"/>
          </a:xfrm>
          <a:prstGeom prst="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136650" y="765810"/>
            <a:ext cx="4165600" cy="2769235"/>
          </a:xfrm>
          <a:prstGeom prst="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010410" y="1981835"/>
            <a:ext cx="1718310" cy="337185"/>
          </a:xfrm>
          <a:prstGeom prst="rect">
            <a:avLst/>
          </a:prstGeom>
          <a:noFill/>
        </p:spPr>
        <p:txBody>
          <a:bodyPr wrap="square" rtlCol="0">
            <a:spAutoFit/>
          </a:bodyPr>
          <a:lstStyle/>
          <a:p>
            <a:r>
              <a:rPr lang="en-US" altLang="zh-CN" sz="1600">
                <a:solidFill>
                  <a:schemeClr val="tx1"/>
                </a:solidFill>
                <a:effectLst>
                  <a:outerShdw blurRad="38100" dist="19050" dir="2700000" algn="tl" rotWithShape="0">
                    <a:schemeClr val="dk1">
                      <a:alpha val="40000"/>
                    </a:schemeClr>
                  </a:outerShdw>
                </a:effectLst>
                <a:latin typeface="Arial" panose="020B0604020202020204" pitchFamily="34" charset="0"/>
                <a:ea typeface="华文细黑" panose="02010600040101010101" charset="-122"/>
                <a:cs typeface="Arial" panose="020B0604020202020204" pitchFamily="34" charset="0"/>
              </a:rPr>
              <a:t>Add picture here</a:t>
            </a:r>
          </a:p>
        </p:txBody>
      </p:sp>
      <p:sp>
        <p:nvSpPr>
          <p:cNvPr id="4" name="文本框 3"/>
          <p:cNvSpPr txBox="1"/>
          <p:nvPr/>
        </p:nvSpPr>
        <p:spPr>
          <a:xfrm>
            <a:off x="7958455" y="4848225"/>
            <a:ext cx="1897380" cy="337185"/>
          </a:xfrm>
          <a:prstGeom prst="rect">
            <a:avLst/>
          </a:prstGeom>
          <a:noFill/>
        </p:spPr>
        <p:txBody>
          <a:bodyPr wrap="square" rtlCol="0">
            <a:spAutoFit/>
          </a:bodyPr>
          <a:lstStyle/>
          <a:p>
            <a:r>
              <a:rPr lang="en-US" altLang="zh-CN" sz="1600">
                <a:solidFill>
                  <a:schemeClr val="tx1"/>
                </a:solidFill>
                <a:effectLst>
                  <a:outerShdw blurRad="38100" dist="19050" dir="2700000" algn="tl" rotWithShape="0">
                    <a:schemeClr val="dk1">
                      <a:alpha val="40000"/>
                    </a:schemeClr>
                  </a:outerShdw>
                </a:effectLst>
                <a:latin typeface="Arial" panose="020B0604020202020204" pitchFamily="34" charset="0"/>
                <a:ea typeface="华文细黑" panose="02010600040101010101" charset="-122"/>
                <a:cs typeface="Arial" panose="020B0604020202020204" pitchFamily="34" charset="0"/>
              </a:rPr>
              <a:t>Add picture here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标题 27"/>
          <p:cNvSpPr>
            <a:spLocks noGrp="1"/>
          </p:cNvSpPr>
          <p:nvPr>
            <p:ph type="title"/>
          </p:nvPr>
        </p:nvSpPr>
        <p:spPr>
          <a:xfrm>
            <a:off x="1439863" y="400050"/>
            <a:ext cx="3932237" cy="1600200"/>
          </a:xfrm>
        </p:spPr>
        <p:txBody>
          <a:bodyPr/>
          <a:lstStyle/>
          <a:p>
            <a:pPr marL="0" marR="0" lvl="0" indent="0" defTabSz="914400" rtl="0" eaLnBrk="1" fontAlgn="auto" latinLnBrk="0" hangingPunct="1">
              <a:lnSpc>
                <a:spcPct val="100000"/>
              </a:lnSpc>
              <a:spcBef>
                <a:spcPts val="0"/>
              </a:spcBef>
              <a:spcAft>
                <a:spcPts val="0"/>
              </a:spcAft>
              <a:defRPr/>
            </a:pPr>
            <a:r>
              <a:rPr kumimoji="0" lang="en-US" altLang="zh-CN" sz="2400" b="1" i="0" u="none" strike="noStrike" kern="1200" cap="none" spc="0" normalizeH="0" baseline="0" noProof="0" dirty="0">
                <a:ln>
                  <a:noFill/>
                </a:ln>
                <a:solidFill>
                  <a:srgbClr val="81D2CC"/>
                </a:solidFill>
                <a:effectLst/>
                <a:uLnTx/>
                <a:uFillTx/>
                <a:latin typeface="等线" panose="02010600030101010101" charset="-122"/>
                <a:ea typeface="等线" panose="02010600030101010101" charset="-122"/>
                <a:cs typeface="+mn-cs"/>
              </a:rPr>
              <a:t>Another template provided</a:t>
            </a:r>
            <a:br>
              <a:rPr kumimoji="0" lang="zh-CN" altLang="en-US" sz="2400" b="1" i="0" u="none" strike="noStrike" kern="1200" cap="none" spc="0" normalizeH="0" baseline="0" noProof="0" dirty="0">
                <a:ln>
                  <a:noFill/>
                </a:ln>
                <a:solidFill>
                  <a:srgbClr val="FFC000">
                    <a:lumMod val="60000"/>
                    <a:lumOff val="40000"/>
                  </a:srgbClr>
                </a:solidFill>
                <a:effectLst/>
                <a:uLnTx/>
                <a:uFillTx/>
                <a:latin typeface="等线" panose="02010600030101010101" charset="-122"/>
                <a:ea typeface="等线" panose="02010600030101010101" charset="-122"/>
                <a:cs typeface="+mn-cs"/>
              </a:rPr>
            </a:br>
            <a:endParaRPr lang="zh-CN" altLang="en-US" dirty="0"/>
          </a:p>
        </p:txBody>
      </p:sp>
      <p:sp>
        <p:nvSpPr>
          <p:cNvPr id="29" name="文本占位符 28"/>
          <p:cNvSpPr>
            <a:spLocks noGrp="1"/>
          </p:cNvSpPr>
          <p:nvPr>
            <p:ph type="body" sz="half" idx="2"/>
          </p:nvPr>
        </p:nvSpPr>
        <p:spPr>
          <a:xfrm>
            <a:off x="1373188" y="2266950"/>
            <a:ext cx="3722687" cy="3811588"/>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1800" b="1"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Name – Company</a:t>
            </a:r>
          </a:p>
          <a:p>
            <a:pPr marL="0" marR="0" lvl="0" indent="0" algn="just"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lang="en-US" altLang="zh-CN" sz="1400" dirty="0">
                <a:solidFill>
                  <a:prstClr val="black"/>
                </a:solidFill>
                <a:latin typeface="等线" panose="02010600030101010101" charset="-122"/>
                <a:ea typeface="等线" panose="02010600030101010101" charset="-122"/>
              </a:rPr>
              <a:t>Please s</a:t>
            </a:r>
            <a:r>
              <a:rPr kumimoji="0" lang="en-US" altLang="zh-CN" sz="14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hare your words about Release 17 in this textbox, including but not limited to your feelings, your experience and your wishes to 3GPP. You can replace the picture in the right side with a photo of your own, for example, when your are working from home. More than one photo are also welcome. You can arrange the photos in the way you like.</a:t>
            </a:r>
          </a:p>
          <a:p>
            <a:pPr marL="0" marR="0" lvl="0" indent="0" algn="just" rtl="0" eaLnBrk="1" fontAlgn="auto" latinLnBrk="0" hangingPunct="1">
              <a:lnSpc>
                <a:spcPct val="100000"/>
              </a:lnSpc>
              <a:buNone/>
            </a:pPr>
            <a:endParaRPr lang="zh-CN" altLang="en-US" dirty="0"/>
          </a:p>
        </p:txBody>
      </p:sp>
      <p:sp>
        <p:nvSpPr>
          <p:cNvPr id="5" name="矩形 4"/>
          <p:cNvSpPr/>
          <p:nvPr/>
        </p:nvSpPr>
        <p:spPr>
          <a:xfrm>
            <a:off x="6498590" y="670560"/>
            <a:ext cx="4429125" cy="5285105"/>
          </a:xfrm>
          <a:prstGeom prst="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7783195" y="3081655"/>
            <a:ext cx="1729105" cy="337185"/>
          </a:xfrm>
          <a:prstGeom prst="rect">
            <a:avLst/>
          </a:prstGeom>
          <a:noFill/>
        </p:spPr>
        <p:txBody>
          <a:bodyPr wrap="square" rtlCol="0">
            <a:spAutoFit/>
          </a:bodyPr>
          <a:lstStyle/>
          <a:p>
            <a:r>
              <a:rPr lang="en-US" altLang="zh-CN" sz="1600" dirty="0">
                <a:solidFill>
                  <a:schemeClr val="tx1"/>
                </a:solidFill>
                <a:effectLst>
                  <a:outerShdw blurRad="38100" dist="19050" dir="2700000" algn="tl" rotWithShape="0">
                    <a:schemeClr val="dk1">
                      <a:alpha val="40000"/>
                    </a:schemeClr>
                  </a:outerShdw>
                </a:effectLst>
                <a:latin typeface="Arial" panose="020B0604020202020204" pitchFamily="34" charset="0"/>
                <a:ea typeface="华文细黑" panose="02010600040101010101" charset="-122"/>
                <a:cs typeface="Arial" panose="020B0604020202020204" pitchFamily="34" charset="0"/>
              </a:rPr>
              <a:t>Add picture here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rot="10800000">
            <a:off x="554117" y="1495425"/>
            <a:ext cx="830997" cy="4381500"/>
          </a:xfrm>
          <a:prstGeom prst="rect">
            <a:avLst/>
          </a:prstGeom>
          <a:noFill/>
        </p:spPr>
        <p:txBody>
          <a:bodyPr vert="eaVert" wrap="square" rtlCol="0">
            <a:spAutoFit/>
          </a:bodyPr>
          <a:lstStyle/>
          <a:p>
            <a:r>
              <a:rPr lang="en-US" altLang="zh-CN" sz="2400" b="1" dirty="0">
                <a:solidFill>
                  <a:srgbClr val="BF7552"/>
                </a:solidFill>
              </a:rPr>
              <a:t>The last template provided</a:t>
            </a:r>
            <a:endParaRPr lang="zh-CN" altLang="en-US" sz="2400" b="1" dirty="0">
              <a:solidFill>
                <a:srgbClr val="BF7552"/>
              </a:solidFill>
            </a:endParaRPr>
          </a:p>
          <a:p>
            <a:endParaRPr lang="zh-CN" altLang="en-US" dirty="0"/>
          </a:p>
        </p:txBody>
      </p:sp>
      <p:sp>
        <p:nvSpPr>
          <p:cNvPr id="17" name="文本框 16"/>
          <p:cNvSpPr txBox="1"/>
          <p:nvPr/>
        </p:nvSpPr>
        <p:spPr>
          <a:xfrm>
            <a:off x="1508940" y="4784318"/>
            <a:ext cx="9554933" cy="1092607"/>
          </a:xfrm>
          <a:prstGeom prst="rect">
            <a:avLst/>
          </a:prstGeom>
          <a:noFill/>
        </p:spPr>
        <p:txBody>
          <a:bodyPr wrap="square" rtlCol="0">
            <a:spAutoFit/>
          </a:bodyPr>
          <a:lstStyle/>
          <a:p>
            <a:r>
              <a:rPr lang="en-US" altLang="zh-CN" b="1" dirty="0"/>
              <a:t>Name – Company</a:t>
            </a:r>
          </a:p>
          <a:p>
            <a:pPr algn="just">
              <a:spcBef>
                <a:spcPts val="600"/>
              </a:spcBef>
            </a:pPr>
            <a:r>
              <a:rPr lang="en-US" altLang="zh-CN" sz="1400" dirty="0"/>
              <a:t>Please share your words about Release 17 in this textbox, including but not limited to your feelings, your experience and your wishes to 3GPP. You can replace the picture in the upside with photo(s) of your own, for example, when your are working from home.</a:t>
            </a:r>
          </a:p>
        </p:txBody>
      </p:sp>
      <p:sp>
        <p:nvSpPr>
          <p:cNvPr id="5" name="矩形 4"/>
          <p:cNvSpPr/>
          <p:nvPr/>
        </p:nvSpPr>
        <p:spPr>
          <a:xfrm>
            <a:off x="1385570" y="913765"/>
            <a:ext cx="4165600" cy="2769235"/>
          </a:xfrm>
          <a:prstGeom prst="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6898005" y="913765"/>
            <a:ext cx="4165600" cy="2769235"/>
          </a:xfrm>
          <a:prstGeom prst="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474595" y="2129790"/>
            <a:ext cx="1697355" cy="337185"/>
          </a:xfrm>
          <a:prstGeom prst="rect">
            <a:avLst/>
          </a:prstGeom>
          <a:noFill/>
        </p:spPr>
        <p:txBody>
          <a:bodyPr wrap="square" rtlCol="0">
            <a:spAutoFit/>
          </a:bodyPr>
          <a:lstStyle/>
          <a:p>
            <a:r>
              <a:rPr lang="en-US" altLang="zh-CN" sz="1600" dirty="0">
                <a:solidFill>
                  <a:schemeClr val="tx1"/>
                </a:solidFill>
                <a:effectLst>
                  <a:outerShdw blurRad="38100" dist="19050" dir="2700000" algn="tl" rotWithShape="0">
                    <a:schemeClr val="dk1">
                      <a:alpha val="40000"/>
                    </a:schemeClr>
                  </a:outerShdw>
                </a:effectLst>
                <a:latin typeface="Arial" panose="020B0604020202020204" pitchFamily="34" charset="0"/>
                <a:ea typeface="华文细黑" panose="02010600040101010101" charset="-122"/>
                <a:cs typeface="Arial" panose="020B0604020202020204" pitchFamily="34" charset="0"/>
              </a:rPr>
              <a:t>Add picture here</a:t>
            </a:r>
          </a:p>
        </p:txBody>
      </p:sp>
      <p:sp>
        <p:nvSpPr>
          <p:cNvPr id="4" name="文本框 3"/>
          <p:cNvSpPr txBox="1"/>
          <p:nvPr/>
        </p:nvSpPr>
        <p:spPr>
          <a:xfrm>
            <a:off x="8142605" y="2129790"/>
            <a:ext cx="1802130" cy="337185"/>
          </a:xfrm>
          <a:prstGeom prst="rect">
            <a:avLst/>
          </a:prstGeom>
          <a:noFill/>
        </p:spPr>
        <p:txBody>
          <a:bodyPr wrap="square" rtlCol="0">
            <a:spAutoFit/>
          </a:bodyPr>
          <a:lstStyle/>
          <a:p>
            <a:r>
              <a:rPr lang="en-US" altLang="zh-CN" sz="1600" dirty="0">
                <a:solidFill>
                  <a:schemeClr val="tx1"/>
                </a:solidFill>
                <a:effectLst>
                  <a:outerShdw blurRad="38100" dist="19050" dir="2700000" algn="tl" rotWithShape="0">
                    <a:schemeClr val="dk1">
                      <a:alpha val="40000"/>
                    </a:schemeClr>
                  </a:outerShdw>
                </a:effectLst>
                <a:latin typeface="Arial" panose="020B0604020202020204" pitchFamily="34" charset="0"/>
                <a:ea typeface="华文细黑" panose="02010600040101010101" charset="-122"/>
                <a:cs typeface="Arial" panose="020B0604020202020204" pitchFamily="34" charset="0"/>
              </a:rPr>
              <a:t>Add picture here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2"/>
          <p:cNvPicPr>
            <a:picLocks noChangeAspect="1"/>
          </p:cNvPicPr>
          <p:nvPr/>
        </p:nvPicPr>
        <p:blipFill>
          <a:blip r:embed="rId2"/>
          <a:stretch>
            <a:fillRect/>
          </a:stretch>
        </p:blipFill>
        <p:spPr>
          <a:xfrm>
            <a:off x="-31115" y="0"/>
            <a:ext cx="12224385" cy="6865620"/>
          </a:xfrm>
          <a:prstGeom prst="rect">
            <a:avLst/>
          </a:prstGeom>
        </p:spPr>
      </p:pic>
      <p:sp>
        <p:nvSpPr>
          <p:cNvPr id="2" name="标题 1"/>
          <p:cNvSpPr>
            <a:spLocks noGrp="1"/>
          </p:cNvSpPr>
          <p:nvPr>
            <p:ph type="title" idx="4294967295"/>
          </p:nvPr>
        </p:nvSpPr>
        <p:spPr>
          <a:xfrm>
            <a:off x="838200" y="5829935"/>
            <a:ext cx="10515600" cy="1132840"/>
          </a:xfrm>
          <a:prstGeom prst="rect">
            <a:avLst/>
          </a:prstGeom>
        </p:spPr>
        <p:txBody>
          <a:bodyPr>
            <a:normAutofit fontScale="90000"/>
            <a:scene3d>
              <a:camera prst="orthographicFront"/>
              <a:lightRig rig="threePt" dir="t"/>
            </a:scene3d>
          </a:bodyPr>
          <a:lstStyle/>
          <a:p>
            <a:pPr algn="ctr"/>
            <a:r>
              <a:rPr lang="en-US" altLang="zh-CN" sz="7300" dirty="0">
                <a:ln w="22225">
                  <a:solidFill>
                    <a:schemeClr val="accent2"/>
                  </a:solidFill>
                  <a:prstDash val="solid"/>
                </a:ln>
                <a:solidFill>
                  <a:schemeClr val="accent2">
                    <a:lumMod val="40000"/>
                    <a:lumOff val="60000"/>
                  </a:schemeClr>
                </a:solidFill>
                <a:effectLst/>
                <a:latin typeface="Freestyle Script" panose="030804020302050B0404" charset="0"/>
                <a:cs typeface="Freestyle Script" panose="030804020302050B0404" charset="0"/>
              </a:rPr>
              <a:t>The great ending and a fresh new start!</a:t>
            </a:r>
            <a:br>
              <a:rPr lang="en-US" altLang="zh-CN" sz="6600" dirty="0">
                <a:ln w="22225">
                  <a:solidFill>
                    <a:schemeClr val="accent2"/>
                  </a:solidFill>
                  <a:prstDash val="solid"/>
                </a:ln>
                <a:solidFill>
                  <a:schemeClr val="accent2">
                    <a:lumMod val="40000"/>
                    <a:lumOff val="60000"/>
                  </a:schemeClr>
                </a:solidFill>
                <a:effectLst/>
              </a:rPr>
            </a:br>
            <a:endParaRPr lang="en-US" altLang="zh-CN" sz="6600" dirty="0">
              <a:ln w="22225">
                <a:solidFill>
                  <a:schemeClr val="accent2"/>
                </a:solidFill>
                <a:prstDash val="solid"/>
              </a:ln>
              <a:solidFill>
                <a:schemeClr val="accent2">
                  <a:lumMod val="40000"/>
                  <a:lumOff val="60000"/>
                </a:schemeClr>
              </a:solidFill>
              <a:effectLst/>
              <a:latin typeface="GreatVibes-regular" panose="02000507080000020002" pitchFamily="50" charset="0"/>
            </a:endParaRPr>
          </a:p>
        </p:txBody>
      </p:sp>
    </p:spTree>
  </p:cSld>
  <p:clrMapOvr>
    <a:masterClrMapping/>
  </p:clrMapOvr>
</p:sld>
</file>

<file path=ppt/theme/theme1.xml><?xml version="1.0" encoding="utf-8"?>
<a:theme xmlns:a="http://schemas.openxmlformats.org/drawingml/2006/main" name="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691</Words>
  <Application>Microsoft Office PowerPoint</Application>
  <PresentationFormat>宽屏</PresentationFormat>
  <Paragraphs>37</Paragraphs>
  <Slides>7</Slides>
  <Notes>0</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7</vt:i4>
      </vt:variant>
    </vt:vector>
  </HeadingPairs>
  <TitlesOfParts>
    <vt:vector size="19" baseType="lpstr">
      <vt:lpstr>Palace Script MT</vt:lpstr>
      <vt:lpstr>等线</vt:lpstr>
      <vt:lpstr>Ravali</vt:lpstr>
      <vt:lpstr>GreatVibes-regular</vt:lpstr>
      <vt:lpstr>Arial</vt:lpstr>
      <vt:lpstr>spotcookie-regular</vt:lpstr>
      <vt:lpstr>Sylfaen</vt:lpstr>
      <vt:lpstr>等线 Light</vt:lpstr>
      <vt:lpstr>Freestyle Script</vt:lpstr>
      <vt:lpstr>Template​​</vt:lpstr>
      <vt:lpstr>自定义设计方案</vt:lpstr>
      <vt:lpstr>1_Office 主题​​</vt:lpstr>
      <vt:lpstr> Virtual Celebration </vt:lpstr>
      <vt:lpstr>Thank You All for Great Effort to complete R17!</vt:lpstr>
      <vt:lpstr>Unexpected journey to be purely online, and feeling grateful</vt:lpstr>
      <vt:lpstr>PowerPoint 演示文稿</vt:lpstr>
      <vt:lpstr>Another template provided </vt:lpstr>
      <vt:lpstr>PowerPoint 演示文稿</vt:lpstr>
      <vt:lpstr>The great ending and a fresh new start!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Successful Completeness</dc:title>
  <dc:creator>man zhang</dc:creator>
  <cp:lastModifiedBy>ZTE</cp:lastModifiedBy>
  <cp:revision>29</cp:revision>
  <dcterms:created xsi:type="dcterms:W3CDTF">2022-04-05T13:19:00Z</dcterms:created>
  <dcterms:modified xsi:type="dcterms:W3CDTF">2022-05-06T04:07:10Z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2052-11.8.2.9022</vt:lpwstr>
  </property>
</Properties>
</file>