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3" r:id="rId4"/>
    <p:sldId id="259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4"/>
  </p:normalViewPr>
  <p:slideViewPr>
    <p:cSldViewPr>
      <p:cViewPr varScale="1">
        <p:scale>
          <a:sx n="108" d="100"/>
          <a:sy n="108" d="100"/>
        </p:scale>
        <p:origin x="1760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8/11/17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915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8/11/17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on power consumption reduction for NB-</a:t>
            </a:r>
            <a:r>
              <a:rPr lang="en-US" altLang="ko-KR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305718" cy="1676400"/>
          </a:xfrm>
        </p:spPr>
        <p:txBody>
          <a:bodyPr>
            <a:normAutofit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Veolia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7766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zh-CN" altLang="zh-CN" sz="2000" dirty="0"/>
              <a:t>3GPP TSG-RAN WG2 Meeting #</a:t>
            </a:r>
            <a:r>
              <a:rPr lang="zh-CN" altLang="zh-CN" sz="2000" dirty="0" smtClean="0"/>
              <a:t>9</a:t>
            </a:r>
            <a:r>
              <a:rPr lang="fr-FR" altLang="zh-CN" sz="2000" dirty="0" smtClean="0"/>
              <a:t>9</a:t>
            </a:r>
            <a:endParaRPr lang="en-US" altLang="zh-CN" sz="2000" dirty="0" smtClean="0"/>
          </a:p>
          <a:p>
            <a:r>
              <a:rPr lang="en-US" sz="2000" dirty="0"/>
              <a:t>Berlin, Germany, 21 – 25 Aug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ja-JP" sz="2000" dirty="0" smtClean="0"/>
              <a:t>9.13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 smtClean="0"/>
              <a:t>R2-1709543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Background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lnSpcReduction="10000"/>
          </a:bodyPr>
          <a:lstStyle/>
          <a:p>
            <a:r>
              <a:rPr lang="en-GB" altLang="zh-CN" sz="2400" dirty="0" smtClean="0"/>
              <a:t>For 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, power consumption saving is paramount.</a:t>
            </a:r>
          </a:p>
          <a:p>
            <a:r>
              <a:rPr lang="en-GB" altLang="zh-CN" sz="2400" dirty="0" smtClean="0"/>
              <a:t>It is even more critical for use cases with stationary UEs that are battery powered and are subject to long term contracts (such as Smart Water Meters).</a:t>
            </a:r>
            <a:endParaRPr lang="en-GB" altLang="zh-CN" sz="2400" dirty="0" smtClean="0"/>
          </a:p>
          <a:p>
            <a:r>
              <a:rPr lang="en-GB" altLang="zh-CN" sz="2400" dirty="0" smtClean="0"/>
              <a:t>Even a small saving could make the difference between being able to have battery life time of those UEs adapted to those contracts or not.</a:t>
            </a:r>
          </a:p>
          <a:p>
            <a:r>
              <a:rPr lang="en-GB" altLang="zh-CN" sz="2400" dirty="0" smtClean="0"/>
              <a:t>These use cases are </a:t>
            </a:r>
            <a:r>
              <a:rPr lang="en-GB" altLang="zh-CN" sz="2400" dirty="0"/>
              <a:t>also characterised by </a:t>
            </a:r>
            <a:r>
              <a:rPr lang="en-GB" altLang="zh-CN" sz="2400" dirty="0" smtClean="0"/>
              <a:t>one </a:t>
            </a:r>
            <a:r>
              <a:rPr lang="en-GB" altLang="zh-CN" sz="2400" dirty="0"/>
              <a:t>UL small data transmission </a:t>
            </a:r>
            <a:r>
              <a:rPr lang="en-GB" altLang="zh-CN" sz="2400" dirty="0" smtClean="0"/>
              <a:t>sent at a regular large interval and a state in Idle/PSM mode in between each UL transmission (see </a:t>
            </a:r>
            <a:r>
              <a:rPr lang="en-GB" sz="2400" dirty="0"/>
              <a:t>[2</a:t>
            </a:r>
            <a:r>
              <a:rPr lang="en-GB" sz="2400" dirty="0" smtClean="0"/>
              <a:t>]).</a:t>
            </a:r>
            <a:endParaRPr lang="en-GB" altLang="zh-CN" sz="2400" dirty="0" smtClean="0"/>
          </a:p>
          <a:p>
            <a:r>
              <a:rPr lang="en-GB" altLang="zh-CN" sz="2400" dirty="0"/>
              <a:t>Existing LTE procedures entail significant overhead </a:t>
            </a:r>
            <a:r>
              <a:rPr lang="en-GB" altLang="zh-CN" sz="2400" dirty="0" smtClean="0"/>
              <a:t>that could be drastically reduced specifically for those use cases with periodic UL </a:t>
            </a:r>
            <a:r>
              <a:rPr lang="en-GB" altLang="zh-CN" sz="2400" dirty="0"/>
              <a:t>small data </a:t>
            </a:r>
            <a:r>
              <a:rPr lang="en-GB" altLang="zh-CN" sz="2400" dirty="0" smtClean="0"/>
              <a:t>transmission.</a:t>
            </a:r>
          </a:p>
        </p:txBody>
      </p:sp>
    </p:spTree>
    <p:extLst>
      <p:ext uri="{BB962C8B-B14F-4D97-AF65-F5344CB8AC3E}">
        <p14:creationId xmlns:p14="http://schemas.microsoft.com/office/powerpoint/2010/main" val="328671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Background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r>
              <a:rPr lang="en-GB" altLang="zh-CN" sz="2400" dirty="0" smtClean="0"/>
              <a:t>One of the objectives of the WI “Further </a:t>
            </a:r>
            <a:r>
              <a:rPr lang="en-GB" altLang="zh-CN" sz="2400" dirty="0"/>
              <a:t>NB-</a:t>
            </a:r>
            <a:r>
              <a:rPr lang="en-GB" altLang="zh-CN" sz="2400" dirty="0" err="1"/>
              <a:t>IoT</a:t>
            </a:r>
            <a:r>
              <a:rPr lang="en-GB" altLang="zh-CN" sz="2400" dirty="0"/>
              <a:t> </a:t>
            </a:r>
            <a:r>
              <a:rPr lang="en-GB" altLang="zh-CN" sz="2400" dirty="0" smtClean="0"/>
              <a:t>enhancements” (see </a:t>
            </a:r>
            <a:r>
              <a:rPr lang="en-GB" sz="2400" dirty="0" smtClean="0"/>
              <a:t>[1]) is to </a:t>
            </a:r>
            <a:r>
              <a:rPr lang="en-GB" sz="2400" dirty="0"/>
              <a:t>provide f</a:t>
            </a:r>
            <a:r>
              <a:rPr lang="en-GB" sz="2400" dirty="0" smtClean="0"/>
              <a:t>urther </a:t>
            </a:r>
            <a:r>
              <a:rPr lang="en-GB" sz="2400" dirty="0"/>
              <a:t>latency and power consumption </a:t>
            </a:r>
            <a:r>
              <a:rPr lang="en-GB" sz="2400" dirty="0" smtClean="0"/>
              <a:t>reduction.</a:t>
            </a:r>
          </a:p>
          <a:p>
            <a:r>
              <a:rPr lang="en-GB" sz="2400" dirty="0" smtClean="0"/>
              <a:t>Several overhead reduction Enhancements are particularly beneficial for the use cases mentioned before:</a:t>
            </a:r>
          </a:p>
          <a:p>
            <a:pPr lvl="1"/>
            <a:r>
              <a:rPr lang="en-GB" sz="2000" dirty="0" smtClean="0"/>
              <a:t>Enhancements with little impacts on the specification:</a:t>
            </a:r>
          </a:p>
          <a:p>
            <a:pPr lvl="2"/>
            <a:r>
              <a:rPr lang="en-GB" sz="1600" dirty="0" smtClean="0"/>
              <a:t>Quick RRC Connection Release: there is a delay of 10s after the UE has received the RRC Connection release message which could be removed</a:t>
            </a:r>
          </a:p>
          <a:p>
            <a:pPr lvl="2"/>
            <a:r>
              <a:rPr lang="en-GB" sz="1600" dirty="0" smtClean="0"/>
              <a:t>Relaxed </a:t>
            </a:r>
            <a:r>
              <a:rPr lang="en-GB" sz="1600" dirty="0"/>
              <a:t>monitoring for cell reselection </a:t>
            </a:r>
            <a:r>
              <a:rPr lang="en-GB" sz="1600" dirty="0" smtClean="0"/>
              <a:t>(see </a:t>
            </a:r>
            <a:r>
              <a:rPr lang="en-GB" sz="1600" dirty="0"/>
              <a:t>[3</a:t>
            </a:r>
            <a:r>
              <a:rPr lang="en-GB" sz="1600" dirty="0" smtClean="0"/>
              <a:t>]</a:t>
            </a:r>
            <a:r>
              <a:rPr lang="en-US" sz="1600" dirty="0" smtClean="0"/>
              <a:t>)</a:t>
            </a:r>
          </a:p>
          <a:p>
            <a:pPr lvl="1"/>
            <a:r>
              <a:rPr lang="en-GB" sz="2000" dirty="0"/>
              <a:t>Enhancements with </a:t>
            </a:r>
            <a:r>
              <a:rPr lang="en-GB" sz="2000" dirty="0" smtClean="0"/>
              <a:t>big </a:t>
            </a:r>
            <a:r>
              <a:rPr lang="en-GB" sz="2000" dirty="0"/>
              <a:t>impacts on the </a:t>
            </a:r>
            <a:r>
              <a:rPr lang="en-GB" sz="2000" dirty="0" smtClean="0"/>
              <a:t>specification but potentially huge savings:</a:t>
            </a:r>
          </a:p>
          <a:p>
            <a:pPr lvl="2"/>
            <a:r>
              <a:rPr lang="en-GB" sz="1600" dirty="0" smtClean="0"/>
              <a:t>Early UL Data </a:t>
            </a:r>
            <a:r>
              <a:rPr lang="en-GB" sz="1600" dirty="0"/>
              <a:t>transmission – Eliminate the Msg5 </a:t>
            </a:r>
            <a:r>
              <a:rPr lang="en-GB" sz="1600" dirty="0" smtClean="0"/>
              <a:t>by </a:t>
            </a:r>
            <a:r>
              <a:rPr lang="en-GB" sz="1600" dirty="0"/>
              <a:t>adding the NAS </a:t>
            </a:r>
            <a:r>
              <a:rPr lang="en-GB" sz="1600" dirty="0" smtClean="0"/>
              <a:t>PDU in Msg3 for small UL data transmission</a:t>
            </a:r>
          </a:p>
          <a:p>
            <a:pPr lvl="2"/>
            <a:r>
              <a:rPr lang="en-GB" sz="1600" dirty="0" smtClean="0"/>
              <a:t>SPS: potential to reduce the RACH procedure through dedicated </a:t>
            </a:r>
            <a:r>
              <a:rPr lang="en-GB" sz="1600" dirty="0" err="1" smtClean="0"/>
              <a:t>IoT</a:t>
            </a:r>
            <a:r>
              <a:rPr lang="en-GB" sz="1600" dirty="0" smtClean="0"/>
              <a:t> SPS</a:t>
            </a:r>
          </a:p>
          <a:p>
            <a:pPr lvl="2"/>
            <a:endParaRPr lang="en-GB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209974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sz="2400" dirty="0"/>
              <a:t>Quick RRC Connection Release: </a:t>
            </a:r>
            <a:r>
              <a:rPr lang="en-GB" sz="2400" dirty="0" smtClean="0"/>
              <a:t>Remove </a:t>
            </a:r>
            <a:r>
              <a:rPr lang="en-GB" sz="2400" dirty="0"/>
              <a:t>the </a:t>
            </a:r>
            <a:r>
              <a:rPr lang="en-GB" sz="2400" dirty="0" smtClean="0"/>
              <a:t>need </a:t>
            </a:r>
            <a:r>
              <a:rPr lang="en-GB" sz="2400" dirty="0"/>
              <a:t>for a timer </a:t>
            </a:r>
            <a:r>
              <a:rPr lang="en-GB" sz="2400" dirty="0" smtClean="0"/>
              <a:t>of 10s by going to idle as soon </a:t>
            </a:r>
            <a:r>
              <a:rPr lang="en-GB" sz="2400" dirty="0"/>
              <a:t>as </a:t>
            </a:r>
            <a:r>
              <a:rPr lang="en-GB" sz="2400" dirty="0" smtClean="0"/>
              <a:t>HARQ-ACK has been sent by the UE as part of TEI14.</a:t>
            </a:r>
          </a:p>
          <a:p>
            <a:r>
              <a:rPr lang="en-GB" altLang="zh-CN" sz="2400" dirty="0" smtClean="0"/>
              <a:t>Introduce relaxed </a:t>
            </a:r>
            <a:r>
              <a:rPr lang="en-GB" altLang="zh-CN" sz="2400" dirty="0"/>
              <a:t>monitoring for cell reselection </a:t>
            </a:r>
            <a:r>
              <a:rPr lang="en-GB" altLang="zh-CN" sz="2400" dirty="0" smtClean="0"/>
              <a:t>for stationary UEs as</a:t>
            </a:r>
            <a:r>
              <a:rPr lang="en-GB" sz="2400" dirty="0" smtClean="0"/>
              <a:t> </a:t>
            </a:r>
            <a:r>
              <a:rPr lang="en-GB" sz="2400" dirty="0"/>
              <a:t>part of </a:t>
            </a:r>
            <a:r>
              <a:rPr lang="en-GB" sz="2400" dirty="0" smtClean="0"/>
              <a:t>TEI14.</a:t>
            </a:r>
          </a:p>
          <a:p>
            <a:r>
              <a:rPr lang="en-GB" sz="2400" dirty="0"/>
              <a:t>S</a:t>
            </a:r>
            <a:r>
              <a:rPr lang="en-GB" sz="2400" dirty="0" smtClean="0"/>
              <a:t>pecify </a:t>
            </a:r>
            <a:r>
              <a:rPr lang="en-GB" sz="2400" dirty="0"/>
              <a:t>early data transmission solution which has lower overhead and power consumption considering the actual payload sizes and requirements described </a:t>
            </a:r>
            <a:r>
              <a:rPr lang="en-GB" sz="2400" dirty="0" smtClean="0"/>
              <a:t>in </a:t>
            </a:r>
            <a:r>
              <a:rPr lang="en-GB" sz="2400" dirty="0"/>
              <a:t>[2</a:t>
            </a:r>
            <a:r>
              <a:rPr lang="en-GB" sz="2400" dirty="0" smtClean="0"/>
              <a:t>].</a:t>
            </a:r>
          </a:p>
          <a:p>
            <a:r>
              <a:rPr lang="en-GB" sz="2400" dirty="0" smtClean="0"/>
              <a:t>Specify a dedicated </a:t>
            </a:r>
            <a:r>
              <a:rPr lang="en-GB" sz="2400" dirty="0" err="1" smtClean="0"/>
              <a:t>IoT</a:t>
            </a:r>
            <a:r>
              <a:rPr lang="en-GB" sz="2400" dirty="0" smtClean="0"/>
              <a:t> SPS for stationary UEs different than the LTE SPS working when the UE is in idle/PSM mode and allowing large SPS period (for example 12 hours).</a:t>
            </a:r>
            <a:endParaRPr lang="en-US" sz="2400" dirty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/>
          </a:p>
          <a:p>
            <a:endParaRPr lang="en-GB" altLang="zh-CN" sz="2000" dirty="0" smtClean="0"/>
          </a:p>
          <a:p>
            <a:pPr lvl="1"/>
            <a:endParaRPr lang="en-GB" altLang="ko-KR" sz="1600" dirty="0" smtClean="0"/>
          </a:p>
          <a:p>
            <a:endParaRPr lang="en-GB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016489"/>
              </p:ext>
            </p:extLst>
          </p:nvPr>
        </p:nvGraphicFramePr>
        <p:xfrm>
          <a:off x="228600" y="1173480"/>
          <a:ext cx="868680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9717"/>
                <a:gridCol w="2199190"/>
                <a:gridCol w="3916661"/>
                <a:gridCol w="180123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[1] 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RP-171428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New WID on Further NB-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enhancements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Huawei, </a:t>
                      </a:r>
                      <a:br>
                        <a:rPr lang="en-GB" sz="2400" b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Hi-Silicon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[2]</a:t>
                      </a:r>
                      <a:endParaRPr lang="en-GB" altLang="ko-KR" sz="16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R2-1708447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UL small data transmission use cases and requirements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Veolia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ko-KR" sz="16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[3]</a:t>
                      </a:r>
                      <a:endParaRPr lang="en-GB" altLang="ko-KR" sz="24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R2-1708277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[98#52][NB-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] Power Consumption for RRM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Ericsson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2197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11066</TotalTime>
  <Words>432</Words>
  <Application>Microsoft Macintosh PowerPoint</Application>
  <PresentationFormat>On-screen Show (4:3)</PresentationFormat>
  <Paragraphs>45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ＭＳ Ｐゴシック</vt:lpstr>
      <vt:lpstr>맑은 고딕</vt:lpstr>
      <vt:lpstr>宋体</vt:lpstr>
      <vt:lpstr>Arial</vt:lpstr>
      <vt:lpstr>Office Theme</vt:lpstr>
      <vt:lpstr>WF on power consumption reduction for NB-IoT</vt:lpstr>
      <vt:lpstr>Background (1/2)</vt:lpstr>
      <vt:lpstr>Background (2/2)</vt:lpstr>
      <vt:lpstr>Proposals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Thierry Berisot</cp:lastModifiedBy>
  <cp:revision>327</cp:revision>
  <dcterms:created xsi:type="dcterms:W3CDTF">2016-09-09T20:37:00Z</dcterms:created>
  <dcterms:modified xsi:type="dcterms:W3CDTF">2017-08-11T21:37:25Z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