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63" r:id="rId4"/>
    <p:sldId id="262" r:id="rId5"/>
    <p:sldId id="259" r:id="rId6"/>
    <p:sldId id="264" r:id="rId7"/>
    <p:sldId id="258" r:id="rId8"/>
    <p:sldId id="260" r:id="rId9"/>
    <p:sldId id="265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9" autoAdjust="0"/>
    <p:restoredTop sz="94660"/>
  </p:normalViewPr>
  <p:slideViewPr>
    <p:cSldViewPr snapToGrid="0">
      <p:cViewPr varScale="1">
        <p:scale>
          <a:sx n="78" d="100"/>
          <a:sy n="78" d="100"/>
        </p:scale>
        <p:origin x="2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5B4B3-2585-4B8C-858E-C9FFEF3CB5F6}" type="datetimeFigureOut">
              <a:rPr lang="de-DE" smtClean="0"/>
              <a:t>18.11.2016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12F0-409F-40B2-BB22-4B037E304AE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049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5B4B3-2585-4B8C-858E-C9FFEF3CB5F6}" type="datetimeFigureOut">
              <a:rPr lang="de-DE" smtClean="0"/>
              <a:t>18.11.2016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12F0-409F-40B2-BB22-4B037E304AE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6312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5B4B3-2585-4B8C-858E-C9FFEF3CB5F6}" type="datetimeFigureOut">
              <a:rPr lang="de-DE" smtClean="0"/>
              <a:t>18.11.2016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12F0-409F-40B2-BB22-4B037E304AE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993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5B4B3-2585-4B8C-858E-C9FFEF3CB5F6}" type="datetimeFigureOut">
              <a:rPr lang="de-DE" smtClean="0"/>
              <a:t>18.11.2016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12F0-409F-40B2-BB22-4B037E304AE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8498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5B4B3-2585-4B8C-858E-C9FFEF3CB5F6}" type="datetimeFigureOut">
              <a:rPr lang="de-DE" smtClean="0"/>
              <a:t>18.11.2016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12F0-409F-40B2-BB22-4B037E304AE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9815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5B4B3-2585-4B8C-858E-C9FFEF3CB5F6}" type="datetimeFigureOut">
              <a:rPr lang="de-DE" smtClean="0"/>
              <a:t>18.11.2016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12F0-409F-40B2-BB22-4B037E304AE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8035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5B4B3-2585-4B8C-858E-C9FFEF3CB5F6}" type="datetimeFigureOut">
              <a:rPr lang="de-DE" smtClean="0"/>
              <a:t>18.11.2016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12F0-409F-40B2-BB22-4B037E304AE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6273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5B4B3-2585-4B8C-858E-C9FFEF3CB5F6}" type="datetimeFigureOut">
              <a:rPr lang="de-DE" smtClean="0"/>
              <a:t>18.11.2016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12F0-409F-40B2-BB22-4B037E304AE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1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5B4B3-2585-4B8C-858E-C9FFEF3CB5F6}" type="datetimeFigureOut">
              <a:rPr lang="de-DE" smtClean="0"/>
              <a:t>18.11.2016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12F0-409F-40B2-BB22-4B037E304AE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6704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5B4B3-2585-4B8C-858E-C9FFEF3CB5F6}" type="datetimeFigureOut">
              <a:rPr lang="de-DE" smtClean="0"/>
              <a:t>18.11.2016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12F0-409F-40B2-BB22-4B037E304AE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1909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5B4B3-2585-4B8C-858E-C9FFEF3CB5F6}" type="datetimeFigureOut">
              <a:rPr lang="de-DE" smtClean="0"/>
              <a:t>18.11.2016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12F0-409F-40B2-BB22-4B037E304AE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8691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5B4B3-2585-4B8C-858E-C9FFEF3CB5F6}" type="datetimeFigureOut">
              <a:rPr lang="de-DE" smtClean="0"/>
              <a:t>18.11.2016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812F0-409F-40B2-BB22-4B037E304AEB}" type="slidenum">
              <a:rPr lang="de-DE" smtClean="0"/>
              <a:t>‹#›</a:t>
            </a:fld>
            <a:endParaRPr lang="de-DE"/>
          </a:p>
        </p:txBody>
      </p:sp>
      <p:sp>
        <p:nvSpPr>
          <p:cNvPr id="7" name="TextBox 6"/>
          <p:cNvSpPr txBox="1"/>
          <p:nvPr userDrawn="1"/>
        </p:nvSpPr>
        <p:spPr>
          <a:xfrm>
            <a:off x="10392033" y="388422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R2-169119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889682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Compromise Solution</a:t>
            </a:r>
            <a:endParaRPr lang="de-DE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Explanation of Key Properties</a:t>
            </a:r>
          </a:p>
          <a:p>
            <a:r>
              <a:rPr lang="en-GB" dirty="0"/>
              <a:t>-</a:t>
            </a:r>
          </a:p>
          <a:p>
            <a:r>
              <a:rPr lang="en-GB" dirty="0"/>
              <a:t>Addressing the concerns raised in R2-169092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3569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TX Pre-Processing</a:t>
            </a:r>
            <a:br>
              <a:rPr lang="en-GB" dirty="0"/>
            </a:br>
            <a:r>
              <a:rPr lang="en-GB" sz="3200" dirty="0"/>
              <a:t>Compromise Proposal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Pre-processing: PDCP ciphering, addition of PDCP headers and interleaved Length Fields</a:t>
            </a:r>
          </a:p>
          <a:p>
            <a:r>
              <a:rPr lang="en-GB" sz="2400" dirty="0"/>
              <a:t>On-the-fly computation for each TB (sequentially):</a:t>
            </a:r>
          </a:p>
          <a:p>
            <a:pPr lvl="1"/>
            <a:r>
              <a:rPr lang="en-GB" sz="2000" dirty="0"/>
              <a:t>Determine the number of pre-computed octets per TB: </a:t>
            </a:r>
          </a:p>
          <a:p>
            <a:pPr lvl="2"/>
            <a:r>
              <a:rPr lang="en-GB" sz="1800" dirty="0" err="1"/>
              <a:t>nrofPayloadOctets</a:t>
            </a:r>
            <a:r>
              <a:rPr lang="en-GB" sz="1800" dirty="0"/>
              <a:t> = min(</a:t>
            </a:r>
            <a:r>
              <a:rPr lang="en-GB" sz="1800" dirty="0" err="1"/>
              <a:t>TBSize</a:t>
            </a:r>
            <a:r>
              <a:rPr lang="en-GB" sz="1800" dirty="0"/>
              <a:t>, </a:t>
            </a:r>
            <a:r>
              <a:rPr lang="en-GB" sz="1800" dirty="0" err="1"/>
              <a:t>dataInLCH</a:t>
            </a:r>
            <a:r>
              <a:rPr lang="en-GB" sz="1800" dirty="0"/>
              <a:t>) – </a:t>
            </a:r>
            <a:r>
              <a:rPr lang="en-GB" sz="1800" dirty="0" err="1"/>
              <a:t>MacHeaderSize</a:t>
            </a:r>
            <a:r>
              <a:rPr lang="en-GB" sz="1800" dirty="0"/>
              <a:t> – </a:t>
            </a:r>
            <a:r>
              <a:rPr lang="en-GB" sz="1800" dirty="0" err="1"/>
              <a:t>RlcHeaderSize</a:t>
            </a:r>
            <a:r>
              <a:rPr lang="en-GB" sz="1800" dirty="0"/>
              <a:t>   </a:t>
            </a:r>
            <a:br>
              <a:rPr lang="en-GB" sz="1800" dirty="0"/>
            </a:br>
            <a:r>
              <a:rPr lang="en-GB" sz="1800" dirty="0"/>
              <a:t>(header sizes are fixed)</a:t>
            </a:r>
          </a:p>
          <a:p>
            <a:pPr lvl="1"/>
            <a:r>
              <a:rPr lang="en-GB" sz="2000" dirty="0"/>
              <a:t>Determine memory position of the corresponding first data octet per TB</a:t>
            </a:r>
          </a:p>
          <a:p>
            <a:pPr lvl="1"/>
            <a:r>
              <a:rPr lang="en-GB" sz="2000" dirty="0"/>
              <a:t>Stream pre-generated data to the L1 encoders for all TBs</a:t>
            </a:r>
          </a:p>
          <a:p>
            <a:r>
              <a:rPr lang="en-GB" sz="2400" b="1" dirty="0">
                <a:sym typeface="Wingdings" panose="05000000000000000000" pitchFamily="2" charset="2"/>
              </a:rPr>
              <a:t>Significant simplification on-the-fly computation compared to LTE  Considered feasible in very few CPU cycles even for multiple TBs</a:t>
            </a:r>
          </a:p>
        </p:txBody>
      </p:sp>
    </p:spTree>
    <p:extLst>
      <p:ext uri="{BB962C8B-B14F-4D97-AF65-F5344CB8AC3E}">
        <p14:creationId xmlns:p14="http://schemas.microsoft.com/office/powerpoint/2010/main" val="412927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TX Pre-Processing</a:t>
            </a:r>
            <a:br>
              <a:rPr lang="en-GB" dirty="0"/>
            </a:br>
            <a:r>
              <a:rPr lang="en-GB" sz="3200" dirty="0"/>
              <a:t>”</a:t>
            </a:r>
            <a:r>
              <a:rPr lang="en-GB" sz="3200" dirty="0">
                <a:solidFill>
                  <a:schemeClr val="accent2"/>
                </a:solidFill>
              </a:rPr>
              <a:t>No-Concatenation</a:t>
            </a:r>
            <a:r>
              <a:rPr lang="en-GB" sz="3200" dirty="0"/>
              <a:t>”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>
                <a:sym typeface="Wingdings" panose="05000000000000000000" pitchFamily="2" charset="2"/>
              </a:rPr>
              <a:t>“</a:t>
            </a:r>
            <a:r>
              <a:rPr lang="en-GB" sz="2400" b="1" dirty="0">
                <a:sym typeface="Wingdings" panose="05000000000000000000" pitchFamily="2" charset="2"/>
              </a:rPr>
              <a:t>No Concatenation</a:t>
            </a:r>
            <a:r>
              <a:rPr lang="en-GB" sz="2400" dirty="0">
                <a:sym typeface="Wingdings" panose="05000000000000000000" pitchFamily="2" charset="2"/>
              </a:rPr>
              <a:t>” solution does not only enable pre-processing but it rather  </a:t>
            </a:r>
            <a:r>
              <a:rPr lang="en-GB" sz="2400" b="1" dirty="0">
                <a:sym typeface="Wingdings" panose="05000000000000000000" pitchFamily="2" charset="2"/>
              </a:rPr>
              <a:t>requires </a:t>
            </a:r>
            <a:r>
              <a:rPr lang="en-GB" sz="2400" dirty="0">
                <a:sym typeface="Wingdings" panose="05000000000000000000" pitchFamily="2" charset="2"/>
              </a:rPr>
              <a:t>pre-generating RLC PDU headers since it is not feasible to generate hundreds of RLC headers on the fly. </a:t>
            </a:r>
          </a:p>
          <a:p>
            <a:r>
              <a:rPr lang="en-US" sz="2400" dirty="0">
                <a:sym typeface="Wingdings" panose="05000000000000000000" pitchFamily="2" charset="2"/>
              </a:rPr>
              <a:t>However, RLC SNs &amp; poll bits cannot be pre-determined reliably (due to PDU Discard and Split bearer)  </a:t>
            </a:r>
            <a:r>
              <a:rPr lang="en-US" sz="2400" b="1" dirty="0">
                <a:sym typeface="Wingdings" panose="05000000000000000000" pitchFamily="2" charset="2"/>
              </a:rPr>
              <a:t>requires “late pre-processing” </a:t>
            </a:r>
            <a:r>
              <a:rPr lang="en-US" sz="2400" dirty="0">
                <a:sym typeface="Wingdings" panose="05000000000000000000" pitchFamily="2" charset="2"/>
              </a:rPr>
              <a:t> additional (double) memory accesses  </a:t>
            </a:r>
            <a:r>
              <a:rPr lang="en-US" sz="2400" b="1" dirty="0">
                <a:sym typeface="Wingdings" panose="05000000000000000000" pitchFamily="2" charset="2"/>
              </a:rPr>
              <a:t>significantly higher processing load </a:t>
            </a:r>
            <a:r>
              <a:rPr lang="en-US" sz="2400" dirty="0">
                <a:sym typeface="Wingdings" panose="05000000000000000000" pitchFamily="2" charset="2"/>
              </a:rPr>
              <a:t> </a:t>
            </a:r>
            <a:r>
              <a:rPr lang="en-US" sz="2400" b="1" dirty="0">
                <a:sym typeface="Wingdings" panose="05000000000000000000" pitchFamily="2" charset="2"/>
              </a:rPr>
              <a:t>significantly lower throughput/capacity with same hardware</a:t>
            </a:r>
            <a:r>
              <a:rPr lang="en-US" sz="2400" dirty="0">
                <a:sym typeface="Wingdings" panose="05000000000000000000" pitchFamily="2" charset="2"/>
              </a:rPr>
              <a:t>.</a:t>
            </a:r>
          </a:p>
          <a:p>
            <a:endParaRPr lang="en-GB" sz="24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982733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TX Pre-Processing</a:t>
            </a:r>
            <a:br>
              <a:rPr lang="en-GB" dirty="0"/>
            </a:br>
            <a:r>
              <a:rPr lang="en-GB" sz="2800" dirty="0"/>
              <a:t>”</a:t>
            </a:r>
            <a:r>
              <a:rPr lang="en-GB" sz="2800" dirty="0">
                <a:solidFill>
                  <a:schemeClr val="accent2"/>
                </a:solidFill>
              </a:rPr>
              <a:t>No Concatenation</a:t>
            </a:r>
            <a:r>
              <a:rPr lang="en-GB" sz="2800" dirty="0"/>
              <a:t>”</a:t>
            </a:r>
            <a:endParaRPr lang="de-DE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sym typeface="Wingdings" panose="05000000000000000000" pitchFamily="2" charset="2"/>
              </a:rPr>
              <a:t>Parallel TX: Based on offline explanations, the transmitter is expected to interleave subsequent PDCP/RLC/MAC PDUs across the Transport Blocks  Leads to massive re-ordering at RLC RX side and defeats the original idea to stream sequentially from pre-processed data stream</a:t>
            </a:r>
          </a:p>
        </p:txBody>
      </p:sp>
      <p:sp>
        <p:nvSpPr>
          <p:cNvPr id="2" name="Rectangle 1"/>
          <p:cNvSpPr/>
          <p:nvPr/>
        </p:nvSpPr>
        <p:spPr>
          <a:xfrm>
            <a:off x="1742303" y="4102445"/>
            <a:ext cx="889686" cy="395416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  <a:endParaRPr lang="de-DE" dirty="0"/>
          </a:p>
        </p:txBody>
      </p:sp>
      <p:sp>
        <p:nvSpPr>
          <p:cNvPr id="6" name="Rectangle 5"/>
          <p:cNvSpPr/>
          <p:nvPr/>
        </p:nvSpPr>
        <p:spPr>
          <a:xfrm>
            <a:off x="2631989" y="4102445"/>
            <a:ext cx="889686" cy="395416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  <a:endParaRPr lang="de-DE" dirty="0"/>
          </a:p>
        </p:txBody>
      </p:sp>
      <p:sp>
        <p:nvSpPr>
          <p:cNvPr id="7" name="Rectangle 6"/>
          <p:cNvSpPr/>
          <p:nvPr/>
        </p:nvSpPr>
        <p:spPr>
          <a:xfrm>
            <a:off x="3521675" y="4102445"/>
            <a:ext cx="889686" cy="395416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  <a:endParaRPr lang="de-DE" dirty="0"/>
          </a:p>
        </p:txBody>
      </p:sp>
      <p:sp>
        <p:nvSpPr>
          <p:cNvPr id="8" name="Rectangle 7"/>
          <p:cNvSpPr/>
          <p:nvPr/>
        </p:nvSpPr>
        <p:spPr>
          <a:xfrm>
            <a:off x="4411360" y="4102445"/>
            <a:ext cx="889686" cy="395416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  <a:endParaRPr lang="de-DE" dirty="0"/>
          </a:p>
        </p:txBody>
      </p:sp>
      <p:sp>
        <p:nvSpPr>
          <p:cNvPr id="9" name="Rectangle 8"/>
          <p:cNvSpPr/>
          <p:nvPr/>
        </p:nvSpPr>
        <p:spPr>
          <a:xfrm>
            <a:off x="5301046" y="4102445"/>
            <a:ext cx="889686" cy="395416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  <a:endParaRPr lang="de-DE" dirty="0"/>
          </a:p>
        </p:txBody>
      </p:sp>
      <p:sp>
        <p:nvSpPr>
          <p:cNvPr id="10" name="Rectangle 9"/>
          <p:cNvSpPr/>
          <p:nvPr/>
        </p:nvSpPr>
        <p:spPr>
          <a:xfrm>
            <a:off x="6190731" y="4102445"/>
            <a:ext cx="889686" cy="395416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  <a:endParaRPr lang="de-DE" dirty="0"/>
          </a:p>
        </p:txBody>
      </p:sp>
      <p:sp>
        <p:nvSpPr>
          <p:cNvPr id="11" name="Rectangle 10"/>
          <p:cNvSpPr/>
          <p:nvPr/>
        </p:nvSpPr>
        <p:spPr>
          <a:xfrm>
            <a:off x="7080417" y="4102445"/>
            <a:ext cx="889686" cy="395416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7</a:t>
            </a:r>
            <a:endParaRPr lang="de-DE" dirty="0"/>
          </a:p>
        </p:txBody>
      </p:sp>
      <p:sp>
        <p:nvSpPr>
          <p:cNvPr id="12" name="Rectangle 11"/>
          <p:cNvSpPr/>
          <p:nvPr/>
        </p:nvSpPr>
        <p:spPr>
          <a:xfrm>
            <a:off x="7970102" y="4102445"/>
            <a:ext cx="889686" cy="395416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8</a:t>
            </a:r>
            <a:endParaRPr lang="de-DE" dirty="0"/>
          </a:p>
        </p:txBody>
      </p:sp>
      <p:sp>
        <p:nvSpPr>
          <p:cNvPr id="13" name="Rectangle 12"/>
          <p:cNvSpPr/>
          <p:nvPr/>
        </p:nvSpPr>
        <p:spPr>
          <a:xfrm>
            <a:off x="8859788" y="4102445"/>
            <a:ext cx="889686" cy="395416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…</a:t>
            </a:r>
            <a:endParaRPr lang="de-DE" dirty="0"/>
          </a:p>
        </p:txBody>
      </p:sp>
      <p:sp>
        <p:nvSpPr>
          <p:cNvPr id="14" name="Rectangle 13"/>
          <p:cNvSpPr/>
          <p:nvPr/>
        </p:nvSpPr>
        <p:spPr>
          <a:xfrm>
            <a:off x="1742303" y="5164418"/>
            <a:ext cx="889686" cy="395416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  <a:endParaRPr lang="de-DE" dirty="0"/>
          </a:p>
        </p:txBody>
      </p:sp>
      <p:sp>
        <p:nvSpPr>
          <p:cNvPr id="16" name="Rectangle 15"/>
          <p:cNvSpPr/>
          <p:nvPr/>
        </p:nvSpPr>
        <p:spPr>
          <a:xfrm>
            <a:off x="1742303" y="6200261"/>
            <a:ext cx="889686" cy="395416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  <a:endParaRPr lang="de-DE" dirty="0"/>
          </a:p>
        </p:txBody>
      </p:sp>
      <p:sp>
        <p:nvSpPr>
          <p:cNvPr id="17" name="Rectangle 16"/>
          <p:cNvSpPr/>
          <p:nvPr/>
        </p:nvSpPr>
        <p:spPr>
          <a:xfrm>
            <a:off x="1742303" y="5676157"/>
            <a:ext cx="889686" cy="395416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  <a:endParaRPr lang="de-DE" dirty="0"/>
          </a:p>
        </p:txBody>
      </p:sp>
      <p:sp>
        <p:nvSpPr>
          <p:cNvPr id="18" name="Rectangle 17"/>
          <p:cNvSpPr/>
          <p:nvPr/>
        </p:nvSpPr>
        <p:spPr>
          <a:xfrm>
            <a:off x="2631989" y="5164418"/>
            <a:ext cx="889686" cy="395416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  <a:endParaRPr lang="de-DE" dirty="0"/>
          </a:p>
        </p:txBody>
      </p:sp>
      <p:sp>
        <p:nvSpPr>
          <p:cNvPr id="19" name="Rectangle 18"/>
          <p:cNvSpPr/>
          <p:nvPr/>
        </p:nvSpPr>
        <p:spPr>
          <a:xfrm>
            <a:off x="2631989" y="5676157"/>
            <a:ext cx="889686" cy="395416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  <a:endParaRPr lang="de-DE" dirty="0"/>
          </a:p>
        </p:txBody>
      </p:sp>
      <p:sp>
        <p:nvSpPr>
          <p:cNvPr id="20" name="Rectangle 19"/>
          <p:cNvSpPr/>
          <p:nvPr/>
        </p:nvSpPr>
        <p:spPr>
          <a:xfrm>
            <a:off x="2646406" y="6200260"/>
            <a:ext cx="889686" cy="395416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  <a:endParaRPr lang="de-DE" dirty="0"/>
          </a:p>
        </p:txBody>
      </p:sp>
      <p:sp>
        <p:nvSpPr>
          <p:cNvPr id="21" name="Rectangle 20"/>
          <p:cNvSpPr/>
          <p:nvPr/>
        </p:nvSpPr>
        <p:spPr>
          <a:xfrm>
            <a:off x="3521675" y="5164418"/>
            <a:ext cx="889686" cy="395416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7</a:t>
            </a:r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741405" y="5214553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TB1</a:t>
            </a:r>
            <a:endParaRPr lang="de-DE" dirty="0"/>
          </a:p>
        </p:txBody>
      </p:sp>
      <p:sp>
        <p:nvSpPr>
          <p:cNvPr id="22" name="TextBox 21"/>
          <p:cNvSpPr txBox="1"/>
          <p:nvPr/>
        </p:nvSpPr>
        <p:spPr>
          <a:xfrm>
            <a:off x="741405" y="5676157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TB2</a:t>
            </a:r>
            <a:endParaRPr lang="de-DE" dirty="0"/>
          </a:p>
        </p:txBody>
      </p:sp>
      <p:sp>
        <p:nvSpPr>
          <p:cNvPr id="23" name="TextBox 22"/>
          <p:cNvSpPr txBox="1"/>
          <p:nvPr/>
        </p:nvSpPr>
        <p:spPr>
          <a:xfrm>
            <a:off x="741405" y="620026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TB3</a:t>
            </a:r>
            <a:endParaRPr lang="de-DE" dirty="0"/>
          </a:p>
        </p:txBody>
      </p:sp>
      <p:sp>
        <p:nvSpPr>
          <p:cNvPr id="24" name="Arrow: Down 23"/>
          <p:cNvSpPr/>
          <p:nvPr/>
        </p:nvSpPr>
        <p:spPr>
          <a:xfrm>
            <a:off x="3091249" y="4658499"/>
            <a:ext cx="430426" cy="3707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2279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RX Processing</a:t>
            </a:r>
            <a:br>
              <a:rPr lang="en-GB" dirty="0"/>
            </a:br>
            <a:r>
              <a:rPr lang="en-GB" sz="2800" dirty="0"/>
              <a:t>Compromise Proposal</a:t>
            </a:r>
            <a:endParaRPr lang="de-DE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Control information (MAC sub-headers, MAC CEs) at a known position </a:t>
            </a:r>
            <a:r>
              <a:rPr lang="en-GB" sz="2400" dirty="0">
                <a:sym typeface="Wingdings" panose="05000000000000000000" pitchFamily="2" charset="2"/>
              </a:rPr>
              <a:t> Accelerates extraction of the urgent control information and dispatching subsequent (RLC, PDCP) processing</a:t>
            </a:r>
          </a:p>
          <a:p>
            <a:r>
              <a:rPr lang="en-GB" sz="2400" dirty="0">
                <a:sym typeface="Wingdings" panose="05000000000000000000" pitchFamily="2" charset="2"/>
              </a:rPr>
              <a:t>One or a few (large) RLC PDUs per TB  Minimizes ARQ processing</a:t>
            </a:r>
          </a:p>
          <a:p>
            <a:r>
              <a:rPr lang="en-GB" sz="2400" dirty="0"/>
              <a:t>The PDCP PDUs within the RLC PDU payload are in the correct order </a:t>
            </a:r>
            <a:r>
              <a:rPr lang="en-GB" sz="2400" dirty="0">
                <a:sym typeface="Wingdings" panose="05000000000000000000" pitchFamily="2" charset="2"/>
              </a:rPr>
              <a:t> </a:t>
            </a:r>
            <a:r>
              <a:rPr lang="en-GB" sz="2400" dirty="0"/>
              <a:t> minimizes re-ordering on the RX side </a:t>
            </a:r>
          </a:p>
          <a:p>
            <a:pPr lvl="1"/>
            <a:endParaRPr lang="en-GB" sz="2000" dirty="0"/>
          </a:p>
          <a:p>
            <a:r>
              <a:rPr lang="en-GB" sz="2400" dirty="0"/>
              <a:t>Note: Both solutions assume currently that MAC CEs (BSR, PHR) can only be provided in the end of the transport block due to TX side time constraints. 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917657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RX Processing</a:t>
            </a:r>
            <a:br>
              <a:rPr lang="en-GB" dirty="0"/>
            </a:br>
            <a:r>
              <a:rPr lang="en-GB" sz="2800" dirty="0"/>
              <a:t>“</a:t>
            </a:r>
            <a:r>
              <a:rPr lang="en-GB" sz="2800" dirty="0">
                <a:solidFill>
                  <a:schemeClr val="accent2"/>
                </a:solidFill>
              </a:rPr>
              <a:t>No Concatenation</a:t>
            </a:r>
            <a:r>
              <a:rPr lang="en-GB" sz="2800" dirty="0"/>
              <a:t>”</a:t>
            </a:r>
            <a:endParaRPr lang="de-DE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600" dirty="0"/>
              <a:t>The interleaving PDCP PDUs across parallel transport blocks at the TX side (see above) makes receiver side processing load unpredictable</a:t>
            </a:r>
            <a:endParaRPr lang="en-GB" dirty="0"/>
          </a:p>
          <a:p>
            <a:pPr lvl="1"/>
            <a:r>
              <a:rPr lang="en-GB" dirty="0"/>
              <a:t>Previously it was argued that all RLC SNs are in sequence and that the ARQ processing effort remains therefore low. </a:t>
            </a:r>
            <a:r>
              <a:rPr lang="en-GB" dirty="0">
                <a:sym typeface="Wingdings" panose="05000000000000000000" pitchFamily="2" charset="2"/>
              </a:rPr>
              <a:t> If the “no concatenation” solution requires interleaved PDCP PDU transmission, this argument does not hold anymore. 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9596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Overhead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In general </a:t>
            </a:r>
            <a:r>
              <a:rPr lang="en-GB" dirty="0"/>
              <a:t>and including the case where two (or more) VoIP packets are bundled into one TB, </a:t>
            </a:r>
            <a:r>
              <a:rPr lang="en-GB" b="1" dirty="0"/>
              <a:t>the compromise solution has the same or lower overhead</a:t>
            </a:r>
            <a:r>
              <a:rPr lang="en-GB" dirty="0"/>
              <a:t>. </a:t>
            </a:r>
          </a:p>
          <a:p>
            <a:r>
              <a:rPr lang="en-GB" dirty="0"/>
              <a:t>Only in case where one VoIP packet fits exactly into one transport block the compromise solution has higher overhead (2 byte per TB).</a:t>
            </a:r>
            <a:br>
              <a:rPr lang="en-GB" dirty="0"/>
            </a:br>
            <a:r>
              <a:rPr lang="en-GB" dirty="0"/>
              <a:t>However, the delay based scheduling results in VoIP frame bundling as soon as all resources are utilized, i.e., when overhead matters… and then the solutions have the same overhead.</a:t>
            </a:r>
          </a:p>
          <a:p>
            <a:pPr lvl="1"/>
            <a:r>
              <a:rPr lang="en-GB" dirty="0"/>
              <a:t>Note: Due to flexible TTI duration, the VoIP frame bundling will be possible even for UEs in bad coverage conditions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8876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Specification Impact</a:t>
            </a:r>
            <a:br>
              <a:rPr lang="en-GB" dirty="0"/>
            </a:br>
            <a:r>
              <a:rPr lang="en-GB" sz="2800" dirty="0"/>
              <a:t>Compromise Proposal</a:t>
            </a:r>
            <a:endParaRPr lang="de-DE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Interface between PDCP &amp; RLC</a:t>
            </a:r>
          </a:p>
          <a:p>
            <a:pPr lvl="1"/>
            <a:r>
              <a:rPr lang="en-GB" b="1" dirty="0"/>
              <a:t>As in LTE, PDCP delivers PDCP PDUs to RLC</a:t>
            </a:r>
            <a:r>
              <a:rPr lang="en-GB" dirty="0"/>
              <a:t>. </a:t>
            </a:r>
          </a:p>
          <a:p>
            <a:pPr lvl="1"/>
            <a:r>
              <a:rPr lang="en-GB" dirty="0"/>
              <a:t>RLC TX prepends each SDU with a Length Field which the RLC RX uses to extract and reassemble the RLC SDUs. </a:t>
            </a:r>
          </a:p>
          <a:p>
            <a:pPr lvl="1"/>
            <a:r>
              <a:rPr lang="en-GB" b="1" dirty="0"/>
              <a:t>RLC RX delivery the PDCP PDU to PDCP </a:t>
            </a:r>
            <a:br>
              <a:rPr lang="en-GB" b="1" dirty="0"/>
            </a:br>
            <a:r>
              <a:rPr lang="en-GB" dirty="0">
                <a:sym typeface="Wingdings" panose="05000000000000000000" pitchFamily="2" charset="2"/>
              </a:rPr>
              <a:t> Clean interface</a:t>
            </a:r>
          </a:p>
          <a:p>
            <a:r>
              <a:rPr lang="en-GB" b="1" dirty="0">
                <a:sym typeface="Wingdings" panose="05000000000000000000" pitchFamily="2" charset="2"/>
              </a:rPr>
              <a:t>Maturity</a:t>
            </a:r>
            <a:r>
              <a:rPr lang="en-GB" dirty="0">
                <a:sym typeface="Wingdings" panose="05000000000000000000" pitchFamily="2" charset="2"/>
              </a:rPr>
              <a:t> of “Compromise Proposal”</a:t>
            </a:r>
          </a:p>
          <a:p>
            <a:pPr lvl="1"/>
            <a:r>
              <a:rPr lang="en-GB" dirty="0">
                <a:sym typeface="Wingdings" panose="05000000000000000000" pitchFamily="2" charset="2"/>
              </a:rPr>
              <a:t>Proposal to interleave Length Fields while maintaining concatenation has already been presented by DCM prior to RAN2-95bis. </a:t>
            </a:r>
          </a:p>
          <a:p>
            <a:pPr lvl="1"/>
            <a:r>
              <a:rPr lang="en-GB" b="1" dirty="0">
                <a:sym typeface="Wingdings" panose="05000000000000000000" pitchFamily="2" charset="2"/>
              </a:rPr>
              <a:t>PDCP/RLC/MAC protocol logic follows exactly the same principles as LTE</a:t>
            </a:r>
          </a:p>
          <a:p>
            <a:pPr lvl="1"/>
            <a:r>
              <a:rPr lang="en-GB" b="1" dirty="0">
                <a:sym typeface="Wingdings" panose="05000000000000000000" pitchFamily="2" charset="2"/>
              </a:rPr>
              <a:t>Only the header formats are adjusted </a:t>
            </a:r>
            <a:r>
              <a:rPr lang="en-GB" dirty="0">
                <a:sym typeface="Wingdings" panose="05000000000000000000" pitchFamily="2" charset="2"/>
              </a:rPr>
              <a:t>to accelerate TX side processing</a:t>
            </a:r>
          </a:p>
          <a:p>
            <a:pPr lvl="1"/>
            <a:r>
              <a:rPr lang="en-GB" dirty="0">
                <a:sym typeface="Wingdings" panose="05000000000000000000" pitchFamily="2" charset="2"/>
              </a:rPr>
              <a:t>Note: “No-Concatenation” solution changes protocol logic compared to LTE (mapping of PDCP PDUs to RLC and MAC PDUs; principle of minimizing the RLC PDUs and SNs per MAC PDU, …). Proponents suggest several enhancements and fixes to be considered later.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9909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Architecture Impact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As stated during this week, the </a:t>
            </a:r>
            <a:r>
              <a:rPr lang="en-GB" b="1" dirty="0"/>
              <a:t>Radio Interface protocol should be optimized for the radio interface</a:t>
            </a:r>
            <a:r>
              <a:rPr lang="en-GB" dirty="0"/>
              <a:t> and  not for the transport network</a:t>
            </a:r>
          </a:p>
          <a:p>
            <a:pPr lvl="1"/>
            <a:endParaRPr lang="en-GB" dirty="0"/>
          </a:p>
          <a:p>
            <a:r>
              <a:rPr lang="en-GB" dirty="0"/>
              <a:t>It should be noted that the proposed compromise protocol stack could be applied to RAN3’s protocol architecture alternative 3.1 (Split RLC), similar to “No Concatenation” approach </a:t>
            </a:r>
          </a:p>
          <a:p>
            <a:pPr lvl="1"/>
            <a:r>
              <a:rPr lang="en-US" dirty="0"/>
              <a:t>However, it would suffer from the same problems that we observe for the “</a:t>
            </a:r>
            <a:r>
              <a:rPr lang="en-US"/>
              <a:t>no concatenation” </a:t>
            </a:r>
            <a:r>
              <a:rPr lang="en-GB"/>
              <a:t>(increased </a:t>
            </a:r>
            <a:r>
              <a:rPr lang="en-GB" dirty="0"/>
              <a:t>ARQ processing, problems with PDU Discard, …)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42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552</Words>
  <Application>Microsoft Office PowerPoint</Application>
  <PresentationFormat>Widescreen</PresentationFormat>
  <Paragraphs>64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Wingdings</vt:lpstr>
      <vt:lpstr>Office Theme</vt:lpstr>
      <vt:lpstr>Compromise Solution</vt:lpstr>
      <vt:lpstr>TX Pre-Processing Compromise Proposal</vt:lpstr>
      <vt:lpstr>TX Pre-Processing ”No-Concatenation”</vt:lpstr>
      <vt:lpstr>TX Pre-Processing ”No Concatenation”</vt:lpstr>
      <vt:lpstr>RX Processing Compromise Proposal</vt:lpstr>
      <vt:lpstr>RX Processing “No Concatenation”</vt:lpstr>
      <vt:lpstr>Overhead</vt:lpstr>
      <vt:lpstr>Specification Impact Compromise Proposal</vt:lpstr>
      <vt:lpstr>Architecture Impact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Henning Wiemann</dc:creator>
  <cp:lastModifiedBy>Henning Wiemann</cp:lastModifiedBy>
  <cp:revision>47</cp:revision>
  <dcterms:created xsi:type="dcterms:W3CDTF">2016-11-17T02:52:28Z</dcterms:created>
  <dcterms:modified xsi:type="dcterms:W3CDTF">2016-11-18T17:55:03Z</dcterms:modified>
</cp:coreProperties>
</file>