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5"/>
  </p:notesMasterIdLst>
  <p:sldIdLst>
    <p:sldId id="264" r:id="rId2"/>
    <p:sldId id="273" r:id="rId3"/>
    <p:sldId id="27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35" autoAdjust="0"/>
    <p:restoredTop sz="94660"/>
  </p:normalViewPr>
  <p:slideViewPr>
    <p:cSldViewPr snapToGrid="0">
      <p:cViewPr varScale="1">
        <p:scale>
          <a:sx n="72" d="100"/>
          <a:sy n="72" d="100"/>
        </p:scale>
        <p:origin x="-63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F60EE9-2D0D-484C-96DD-26E17A57107B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25F836-6FE5-4363-9FD5-BEEA0128B8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A473C-BEFC-4858-9F80-368032329C48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2689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 Title and Content +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883200" y="0"/>
            <a:ext cx="5308800" cy="6858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986" y="587066"/>
            <a:ext cx="6020100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BAD8A31-83AD-4995-8FAD-A396CF2D4967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670983" y="1701008"/>
            <a:ext cx="6020103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2000"/>
            </a:lvl1pPr>
            <a:lvl2pPr marL="358775" indent="-184150">
              <a:spcBef>
                <a:spcPts val="600"/>
              </a:spcBef>
              <a:defRPr sz="1800"/>
            </a:lvl2pPr>
            <a:lvl3pPr marL="533400" indent="-174625">
              <a:defRPr sz="1600"/>
            </a:lvl3pPr>
            <a:lvl4pPr marL="719138" indent="-185738">
              <a:defRPr sz="1400"/>
            </a:lvl4pPr>
            <a:lvl5pPr marL="892175" indent="-173038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18778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+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C083-7DE6-40A0-B82C-01B114C282D2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883200" y="1701007"/>
            <a:ext cx="4637813" cy="4383882"/>
          </a:xfrm>
          <a:prstGeom prst="roundRect">
            <a:avLst>
              <a:gd name="adj" fmla="val 4892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70983" y="1701008"/>
            <a:ext cx="6020103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2000"/>
            </a:lvl1pPr>
            <a:lvl2pPr marL="358775" indent="-184150">
              <a:spcBef>
                <a:spcPts val="600"/>
              </a:spcBef>
              <a:defRPr sz="1800"/>
            </a:lvl2pPr>
            <a:lvl3pPr marL="533400" indent="-174625">
              <a:defRPr sz="1600"/>
            </a:lvl3pPr>
            <a:lvl4pPr marL="719138" indent="-185738">
              <a:defRPr sz="1400"/>
            </a:lvl4pPr>
            <a:lvl5pPr marL="892175" indent="-173038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89434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 Title and Content +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399492" y="0"/>
            <a:ext cx="7792509" cy="6858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986" y="587066"/>
            <a:ext cx="3567188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611A206-407E-4BED-9410-0E668CF50B32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670984" y="1701008"/>
            <a:ext cx="3567189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4527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+ 2/3 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4397813" y="1701008"/>
            <a:ext cx="7123200" cy="4384675"/>
          </a:xfrm>
          <a:prstGeom prst="roundRect">
            <a:avLst>
              <a:gd name="adj" fmla="val 3471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47F6B-84CA-48F1-94DF-779FDBCC3BE4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670984" y="1701008"/>
            <a:ext cx="3567189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0527361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116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 Title and Content + 2/3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384977" y="0"/>
            <a:ext cx="3910768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986" y="587066"/>
            <a:ext cx="3567188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0984" y="1701008"/>
            <a:ext cx="3567189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967E6C-99F7-4608-8F45-842EBC3EFEF4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8295746" y="0"/>
            <a:ext cx="3896255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820485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+ 2/3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384976" y="1700213"/>
            <a:ext cx="3408000" cy="4384676"/>
          </a:xfrm>
          <a:prstGeom prst="roundRect">
            <a:avLst>
              <a:gd name="adj" fmla="val 5487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0984" y="1701008"/>
            <a:ext cx="3567189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40596-1C3E-41CE-92F3-CCDA94AB3F6A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8113017" y="1701007"/>
            <a:ext cx="3408000" cy="4384676"/>
          </a:xfrm>
          <a:prstGeom prst="roundRect">
            <a:avLst>
              <a:gd name="adj" fmla="val 6233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0085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" y="1701007"/>
            <a:ext cx="12192001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8FFC1D7-7E17-4A45-8AA6-A3F91F443F13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64391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7"/>
            <a:ext cx="6096000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4B183BC-2C99-4085-8851-5B3D242DEE51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096000" y="1701007"/>
            <a:ext cx="6096000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4129368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2BAAE-FC86-4425-9BE4-71FF2E285AAB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670984" y="1701007"/>
            <a:ext cx="5232000" cy="438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6"/>
          </p:nvPr>
        </p:nvSpPr>
        <p:spPr>
          <a:xfrm>
            <a:off x="6275917" y="1701007"/>
            <a:ext cx="5232000" cy="438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4068170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x images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670984" y="1701801"/>
            <a:ext cx="5232400" cy="4384675"/>
          </a:xfrm>
          <a:prstGeom prst="roundRect">
            <a:avLst>
              <a:gd name="adj" fmla="val 3075"/>
            </a:avLst>
          </a:prstGeo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284384" y="1701801"/>
            <a:ext cx="5232400" cy="4384675"/>
          </a:xfrm>
          <a:prstGeom prst="roundRect">
            <a:avLst>
              <a:gd name="adj" fmla="val 3075"/>
            </a:avLst>
          </a:prstGeo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F0D4B-2D27-4970-A96C-94480490B32C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4142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and narro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985" y="348442"/>
            <a:ext cx="5776707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69723" y="348442"/>
            <a:ext cx="4651293" cy="5736447"/>
          </a:xfrm>
        </p:spPr>
        <p:txBody>
          <a:bodyPr/>
          <a:lstStyle>
            <a:lvl1pPr marL="0" indent="0">
              <a:buNone/>
              <a:defRPr sz="1400"/>
            </a:lvl1pPr>
            <a:lvl2pPr marL="360363" indent="-184150">
              <a:defRPr sz="1100"/>
            </a:lvl2pPr>
            <a:lvl3pPr marL="447675" indent="-87313">
              <a:defRPr sz="900"/>
            </a:lvl3pPr>
            <a:lvl4pPr marL="536575" indent="-88900">
              <a:defRPr sz="800"/>
            </a:lvl4pPr>
            <a:lvl5pPr marL="623888" indent="-87313">
              <a:defRPr sz="7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B77B1-C3B0-4940-B9D5-F2399D7AA1BB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670988" y="3240334"/>
            <a:ext cx="5776704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844713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x content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9"/>
          </p:nvPr>
        </p:nvSpPr>
        <p:spPr>
          <a:xfrm>
            <a:off x="776488" y="1779341"/>
            <a:ext cx="5040000" cy="4212000"/>
          </a:xfrm>
          <a:prstGeom prst="roundRect">
            <a:avLst>
              <a:gd name="adj" fmla="val 2589"/>
            </a:avLst>
          </a:prstGeom>
          <a:solidFill>
            <a:schemeClr val="bg2"/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20"/>
          </p:nvPr>
        </p:nvSpPr>
        <p:spPr>
          <a:xfrm>
            <a:off x="6389888" y="1779341"/>
            <a:ext cx="5040000" cy="4212000"/>
          </a:xfrm>
          <a:prstGeom prst="roundRect">
            <a:avLst>
              <a:gd name="adj" fmla="val 2589"/>
            </a:avLst>
          </a:prstGeom>
          <a:solidFill>
            <a:schemeClr val="bg2"/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7653-0C72-4B35-9DB7-BC3C97BA9A21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753485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7"/>
            <a:ext cx="4065600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065600" y="1701007"/>
            <a:ext cx="4065600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129600" y="1701007"/>
            <a:ext cx="4065600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58F3C39-2CB2-470B-ADDA-30F225FBB3B2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0611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70984" y="1701007"/>
            <a:ext cx="3360000" cy="4383882"/>
          </a:xfrm>
          <a:prstGeom prst="roundRect">
            <a:avLst>
              <a:gd name="adj" fmla="val 7218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416001" y="1701007"/>
            <a:ext cx="3360000" cy="4383882"/>
          </a:xfrm>
          <a:prstGeom prst="roundRect">
            <a:avLst>
              <a:gd name="adj" fmla="val 6462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161017" y="1700213"/>
            <a:ext cx="3360000" cy="4383882"/>
          </a:xfrm>
          <a:prstGeom prst="roundRect">
            <a:avLst>
              <a:gd name="adj" fmla="val 7218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CA993-5537-48E3-A685-B30AF007B271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458219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C9DAC-2B0E-4D21-ABA4-C74C65F1B691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828B0-3234-44B1-A752-0D271AE7AB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0647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0984" y="1700214"/>
            <a:ext cx="5232000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9013" y="1700212"/>
            <a:ext cx="5232000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55EAA-9456-46C6-91D9-1BC85CE48D3B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59632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985" y="367258"/>
            <a:ext cx="10850032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DA75-2488-4477-8C03-EC1275F84257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287724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1656" y="1796925"/>
            <a:ext cx="4992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685" y="1796925"/>
            <a:ext cx="4992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8B33-1C52-4BA2-AF64-63CDA9C8AA9F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811656" y="4063875"/>
            <a:ext cx="4992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4"/>
          </p:nvPr>
        </p:nvSpPr>
        <p:spPr>
          <a:xfrm>
            <a:off x="6429685" y="4063875"/>
            <a:ext cx="4992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17597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964B-BF59-4B7A-894A-F0CE0F7D6065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7590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0283F-3A4C-4D10-9A60-88710775814C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26036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 Title and Content +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112000" y="0"/>
            <a:ext cx="4080000" cy="6858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DC8869-9D07-4628-8195-B700772AEB7D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670984" y="1701008"/>
            <a:ext cx="7210273" cy="4383881"/>
          </a:xfrm>
        </p:spPr>
        <p:txBody>
          <a:bodyPr numCol="2" spcCol="180000"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0986" y="587066"/>
            <a:ext cx="7210271" cy="10488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37386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+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57F02-8D1C-4D14-AA91-B1F89A52C79C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112001" y="1701007"/>
            <a:ext cx="3409017" cy="4383882"/>
          </a:xfrm>
          <a:prstGeom prst="roundRect">
            <a:avLst>
              <a:gd name="adj" fmla="val 5491"/>
            </a:avLst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70984" y="1701008"/>
            <a:ext cx="7210273" cy="4383881"/>
          </a:xfrm>
        </p:spPr>
        <p:txBody>
          <a:bodyPr numCol="2" spcCol="180000"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68146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0985" y="587066"/>
            <a:ext cx="10850032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984" y="1701008"/>
            <a:ext cx="10850033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66049" y="6408736"/>
            <a:ext cx="31242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C586CEE3-12C2-4647-8069-CC61990F091B}" type="datetime1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8300" y="6408736"/>
            <a:ext cx="4320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50599" y="6403512"/>
            <a:ext cx="37041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DF90989D-34F7-4621-AE4E-995441CBCF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45205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9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17">
          <p15:clr>
            <a:srgbClr val="F26B43"/>
          </p15:clr>
        </p15:guide>
        <p15:guide id="2" pos="5443">
          <p15:clr>
            <a:srgbClr val="F26B43"/>
          </p15:clr>
        </p15:guide>
        <p15:guide id="3" orient="horz" pos="582">
          <p15:clr>
            <a:srgbClr val="F26B43"/>
          </p15:clr>
        </p15:guide>
        <p15:guide id="4" orient="horz" pos="1071">
          <p15:clr>
            <a:srgbClr val="F26B43"/>
          </p15:clr>
        </p15:guide>
        <p15:guide id="5" orient="horz" pos="3833">
          <p15:clr>
            <a:srgbClr val="F26B43"/>
          </p15:clr>
        </p15:guide>
        <p15:guide id="6" orient="horz" pos="11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Summary of Offline Discussion on </a:t>
            </a:r>
            <a:r>
              <a:rPr lang="en-GB" sz="4800" dirty="0" smtClean="0"/>
              <a:t>Combination for New UE Category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99930" y="4169327"/>
            <a:ext cx="6357257" cy="1328947"/>
          </a:xfrm>
        </p:spPr>
        <p:txBody>
          <a:bodyPr/>
          <a:lstStyle/>
          <a:p>
            <a:pPr algn="l"/>
            <a:r>
              <a:rPr lang="en-US" dirty="0" smtClean="0"/>
              <a:t>Agenda item: 7.16.2</a:t>
            </a:r>
          </a:p>
          <a:p>
            <a:pPr algn="l"/>
            <a:r>
              <a:rPr lang="en-US" dirty="0" smtClean="0"/>
              <a:t>Source: </a:t>
            </a:r>
            <a:r>
              <a:rPr lang="en-US" dirty="0" err="1" smtClean="0"/>
              <a:t>MediaTek</a:t>
            </a:r>
            <a:r>
              <a:rPr lang="en-US" dirty="0" smtClean="0"/>
              <a:t>, Intel, Nokia, </a:t>
            </a:r>
            <a:r>
              <a:rPr lang="en-US" dirty="0" smtClean="0"/>
              <a:t>Ericsson</a:t>
            </a:r>
            <a:endParaRPr lang="en-US" dirty="0" smtClean="0"/>
          </a:p>
          <a:p>
            <a:pPr algn="l"/>
            <a:r>
              <a:rPr lang="en-US" dirty="0" smtClean="0"/>
              <a:t>Document for: Discussion</a:t>
            </a:r>
            <a:endParaRPr lang="en-US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-13618"/>
            <a:ext cx="461991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3GPP TSG RAN2 #</a:t>
            </a:r>
            <a:r>
              <a:rPr kumimoji="0" lang="en-GB" altLang="zh-CN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75bis</a:t>
            </a:r>
            <a:r>
              <a:rPr kumimoji="0" lang="en-GB" altLang="zh-CN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	</a:t>
            </a:r>
            <a:endParaRPr kumimoji="0" lang="en-GB" altLang="zh-CN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SimSun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zh-CN" sz="2000" dirty="0" err="1" smtClean="0">
                <a:latin typeface="+mj-lt"/>
                <a:ea typeface="SimSun" pitchFamily="2" charset="-122"/>
                <a:cs typeface="Times New Roman" pitchFamily="18" charset="0"/>
              </a:rPr>
              <a:t>Kaohsiung</a:t>
            </a:r>
            <a:r>
              <a:rPr kumimoji="0" lang="en-GB" altLang="zh-CN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, Taiwan, </a:t>
            </a:r>
            <a:r>
              <a:rPr lang="en-GB" altLang="zh-CN" sz="2000" dirty="0" smtClean="0">
                <a:latin typeface="+mj-lt"/>
                <a:ea typeface="SimSun" pitchFamily="2" charset="-122"/>
                <a:cs typeface="Times New Roman" pitchFamily="18" charset="0"/>
              </a:rPr>
              <a:t>10</a:t>
            </a:r>
            <a:r>
              <a:rPr kumimoji="0" lang="en-GB" altLang="zh-CN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th – 14th Oct., 2016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 </a:t>
            </a:r>
            <a:endParaRPr kumimoji="0" lang="en-US" altLang="zh-CN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64098" y="39756"/>
            <a:ext cx="13115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2000" dirty="0" smtClean="0">
                <a:latin typeface="+mj-lt"/>
                <a:ea typeface="SimSun" pitchFamily="2" charset="-122"/>
                <a:cs typeface="Times New Roman" pitchFamily="18" charset="0"/>
              </a:rPr>
              <a:t>R2-167191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203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Discussion Summary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70984" y="1285464"/>
            <a:ext cx="10850033" cy="4574141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dirty="0" smtClean="0"/>
              <a:t>Following the online discussion at 10/10, two questions are forwarded to offline discussion:</a:t>
            </a:r>
          </a:p>
          <a:p>
            <a:pPr marL="903288" lvl="1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Whether the combination issue should be discussed in RAN2 or RAN1 in Nov. meeting?</a:t>
            </a:r>
          </a:p>
          <a:p>
            <a:pPr marL="903288" lvl="1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Whether new UL UE category can be combined with legacy UE category?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dirty="0" smtClean="0"/>
              <a:t>Received the feedbacks from offline: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48138" y="3395535"/>
          <a:ext cx="10721008" cy="2926080"/>
        </p:xfrm>
        <a:graphic>
          <a:graphicData uri="http://schemas.openxmlformats.org/drawingml/2006/table">
            <a:tbl>
              <a:tblPr/>
              <a:tblGrid>
                <a:gridCol w="1550503"/>
                <a:gridCol w="3988905"/>
                <a:gridCol w="51816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Company</a:t>
                      </a:r>
                      <a:endParaRPr lang="en-US" sz="1600" b="1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Question #1</a:t>
                      </a:r>
                      <a:endParaRPr lang="en-US" sz="1600" b="1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Question #2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MediaTek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RAN2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Yes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Intel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RAN2 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Yes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Qualcomm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Will follow suggestion from RAN1/2 chairs.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No strong view, but would prefer to keep the number of combinations reasonable.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Huawei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RAN2 (but we can accept whatever the chairmen will decide, of course)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We can consider the coupling of 225 UL with one or more legacy categories, but we think that it should be coupled for sure with the 2 highest DL categories and overall we have to keep the number of combinations reasonable.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Ericsson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Should only be discussed in one group. We can follow the agreement by the chairmen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Yes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Nokia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RAN2 (and RAN1)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Yes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 and Proposal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 smtClean="0"/>
              <a:t>Observations from the offline discussion: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</a:pPr>
            <a:r>
              <a:rPr lang="en-US" dirty="0" smtClean="0"/>
              <a:t>Observation #1: prefer only discuss in one place, slight preference on further discuss UE combination issue at RAN2.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</a:pPr>
            <a:r>
              <a:rPr lang="en-US" dirty="0" smtClean="0"/>
              <a:t>Observation #2: no objection to consider new UL UE category combined with legacy DL UE category</a:t>
            </a:r>
          </a:p>
          <a:p>
            <a:pPr>
              <a:lnSpc>
                <a:spcPct val="100000"/>
              </a:lnSpc>
            </a:pPr>
            <a:endParaRPr lang="en-US" sz="1600" dirty="0" smtClean="0"/>
          </a:p>
          <a:p>
            <a:pPr>
              <a:lnSpc>
                <a:spcPct val="100000"/>
              </a:lnSpc>
            </a:pPr>
            <a:r>
              <a:rPr lang="en-US" sz="2400" dirty="0" smtClean="0"/>
              <a:t>Proposals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</a:pPr>
            <a:r>
              <a:rPr lang="en-US" dirty="0" smtClean="0"/>
              <a:t>Proposal #1: if no clear preference by RAN1/2 Chairs, further discussion on UE combination issue will be handled in Nov. RAN2 meeting.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</a:pPr>
            <a:r>
              <a:rPr lang="en-US" dirty="0" smtClean="0"/>
              <a:t>Proposal #2: new UL UE category can be combined with legacy DL UE category in addition to new DL UE category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989D-34F7-4621-AE4E-995441CBCFC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ediaTek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633</TotalTime>
  <Words>308</Words>
  <Application>Microsoft Office PowerPoint</Application>
  <PresentationFormat>自訂</PresentationFormat>
  <Paragraphs>43</Paragraphs>
  <Slides>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4" baseType="lpstr">
      <vt:lpstr>MediaTek</vt:lpstr>
      <vt:lpstr>Summary of Offline Discussion on Combination for New UE Category</vt:lpstr>
      <vt:lpstr>Offline Discussion Summary</vt:lpstr>
      <vt:lpstr>Observation and Proposal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Mediatek</cp:lastModifiedBy>
  <cp:revision>74</cp:revision>
  <dcterms:created xsi:type="dcterms:W3CDTF">2016-06-03T02:31:26Z</dcterms:created>
  <dcterms:modified xsi:type="dcterms:W3CDTF">2016-10-14T04:10:52Z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-538363640</vt:i4>
  </property>
  <property fmtid="{D5CDD505-2E9C-101B-9397-08002B2CF9AE}" pid="3" name="_NewReviewCycle">
    <vt:lpwstr/>
  </property>
  <property fmtid="{D5CDD505-2E9C-101B-9397-08002B2CF9AE}" pid="4" name="_EmailSubject">
    <vt:lpwstr>Rel-14 NB-IoT WI Proposal - looking for your support</vt:lpwstr>
  </property>
  <property fmtid="{D5CDD505-2E9C-101B-9397-08002B2CF9AE}" pid="5" name="_AuthorEmail">
    <vt:lpwstr>johan.johansson@mediatek.com</vt:lpwstr>
  </property>
  <property fmtid="{D5CDD505-2E9C-101B-9397-08002B2CF9AE}" pid="6" name="_AuthorEmailDisplayName">
    <vt:lpwstr>Johan Johansson</vt:lpwstr>
  </property>
</Properties>
</file>