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63" r:id="rId4"/>
    <p:sldId id="264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63286-F5E7-40F5-B28D-B9298BE3744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4CE3C-0DD8-4B31-8EB9-949D7D4785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78964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63286-F5E7-40F5-B28D-B9298BE3744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4CE3C-0DD8-4B31-8EB9-949D7D4785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697551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63286-F5E7-40F5-B28D-B9298BE3744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4CE3C-0DD8-4B31-8EB9-949D7D4785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57431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63286-F5E7-40F5-B28D-B9298BE3744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4CE3C-0DD8-4B31-8EB9-949D7D4785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24302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63286-F5E7-40F5-B28D-B9298BE3744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4CE3C-0DD8-4B31-8EB9-949D7D4785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55711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63286-F5E7-40F5-B28D-B9298BE3744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4CE3C-0DD8-4B31-8EB9-949D7D4785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18006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63286-F5E7-40F5-B28D-B9298BE3744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4CE3C-0DD8-4B31-8EB9-949D7D4785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72182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63286-F5E7-40F5-B28D-B9298BE3744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4CE3C-0DD8-4B31-8EB9-949D7D4785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99569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63286-F5E7-40F5-B28D-B9298BE3744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4CE3C-0DD8-4B31-8EB9-949D7D4785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68638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63286-F5E7-40F5-B28D-B9298BE3744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4CE3C-0DD8-4B31-8EB9-949D7D4785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9097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63286-F5E7-40F5-B28D-B9298BE3744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4CE3C-0DD8-4B31-8EB9-949D7D4785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30348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63286-F5E7-40F5-B28D-B9298BE3744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64CE3C-0DD8-4B31-8EB9-949D7D4785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02374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ja-JP" smtClean="0"/>
              <a:t>Way forward on V2V WI</a:t>
            </a:r>
            <a:endParaRPr lang="en-US" altLang="zh-CN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LG Electronics Inc., 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 CATT</a:t>
            </a: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51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ja-JP" sz="2400">
                <a:latin typeface="Calibri" pitchFamily="34" charset="0"/>
                <a:ea typeface="ＭＳ Ｐゴシック" pitchFamily="34" charset="-128"/>
              </a:rPr>
              <a:t>R2-165775</a:t>
            </a:r>
            <a:endParaRPr lang="ja-JP" altLang="en-US" sz="240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2053" name="矩形 6"/>
          <p:cNvSpPr>
            <a:spLocks noChangeArrowheads="1"/>
          </p:cNvSpPr>
          <p:nvPr/>
        </p:nvSpPr>
        <p:spPr bwMode="auto">
          <a:xfrm>
            <a:off x="250825" y="187325"/>
            <a:ext cx="60499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400">
                <a:latin typeface="Calibri" pitchFamily="34" charset="0"/>
              </a:rPr>
              <a:t>3GPP TSG RAN WG2 Meeting #95</a:t>
            </a:r>
          </a:p>
          <a:p>
            <a:pPr eaLnBrk="1" hangingPunct="1"/>
            <a:r>
              <a:rPr lang="en-US" altLang="zh-CN" sz="2400">
                <a:latin typeface="Calibri" pitchFamily="34" charset="0"/>
              </a:rPr>
              <a:t>Gothenburg, Sweden 22nd - 26th August 2016</a:t>
            </a:r>
          </a:p>
          <a:p>
            <a:pPr eaLnBrk="1" hangingPunct="1"/>
            <a:r>
              <a:rPr lang="en-US" altLang="zh-CN" sz="2400">
                <a:latin typeface="Calibri" pitchFamily="34" charset="0"/>
              </a:rPr>
              <a:t>Agenda item 8.2</a:t>
            </a:r>
          </a:p>
        </p:txBody>
      </p:sp>
    </p:spTree>
    <p:extLst>
      <p:ext uri="{BB962C8B-B14F-4D97-AF65-F5344CB8AC3E}">
        <p14:creationId xmlns:p14="http://schemas.microsoft.com/office/powerpoint/2010/main" xmlns="" val="1307367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98438"/>
            <a:ext cx="8229600" cy="6334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4000" smtClean="0"/>
              <a:t>Status of objectives (set 1)</a:t>
            </a:r>
            <a:endParaRPr lang="zh-CN" altLang="en-US" sz="4000" smtClean="0"/>
          </a:p>
        </p:txBody>
      </p:sp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468313" y="838200"/>
            <a:ext cx="8280400" cy="6406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800100" indent="-3429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lvl="1" eaLnBrk="1" hangingPunct="1">
              <a:buFont typeface="Arial" charset="0"/>
              <a:buChar char="•"/>
            </a:pPr>
            <a:r>
              <a:rPr lang="en-US" altLang="zh-CN" sz="2400" dirty="0">
                <a:latin typeface="Calibri" pitchFamily="34" charset="0"/>
              </a:rPr>
              <a:t>Geo-Location Based Resource Allocation </a:t>
            </a:r>
          </a:p>
          <a:p>
            <a:pPr lvl="2" eaLnBrk="1" hangingPunct="1">
              <a:spcAft>
                <a:spcPts val="200"/>
              </a:spcAft>
              <a:buFont typeface="Calibri" pitchFamily="34" charset="0"/>
              <a:buChar char="-"/>
            </a:pPr>
            <a:r>
              <a:rPr lang="en-US" altLang="zh-CN" sz="2000" dirty="0">
                <a:latin typeface="Calibri" pitchFamily="34" charset="0"/>
              </a:rPr>
              <a:t>completed in </a:t>
            </a:r>
            <a:r>
              <a:rPr lang="en-US" altLang="zh-CN" sz="2000" dirty="0" smtClean="0">
                <a:latin typeface="Calibri" pitchFamily="34" charset="0"/>
              </a:rPr>
              <a:t>RAN2</a:t>
            </a:r>
            <a:endParaRPr lang="en-US" altLang="zh-CN" sz="2000" strike="sngStrike" dirty="0">
              <a:solidFill>
                <a:srgbClr val="FF0000"/>
              </a:solidFill>
              <a:latin typeface="Calibri" pitchFamily="34" charset="0"/>
            </a:endParaRPr>
          </a:p>
          <a:p>
            <a:pPr lvl="1" eaLnBrk="1" hangingPunct="1">
              <a:spcAft>
                <a:spcPts val="200"/>
              </a:spcAft>
              <a:buFont typeface="Arial" charset="0"/>
              <a:buChar char="•"/>
            </a:pPr>
            <a:r>
              <a:rPr lang="en-US" altLang="zh-CN" sz="2400" dirty="0">
                <a:latin typeface="Calibri" pitchFamily="34" charset="0"/>
              </a:rPr>
              <a:t>Mobility support for mode 2 </a:t>
            </a:r>
          </a:p>
          <a:p>
            <a:pPr lvl="2" eaLnBrk="1" hangingPunct="1">
              <a:spcAft>
                <a:spcPts val="200"/>
              </a:spcAft>
              <a:buFont typeface="Calibri" pitchFamily="34" charset="0"/>
              <a:buChar char="-"/>
            </a:pPr>
            <a:r>
              <a:rPr lang="en-US" altLang="zh-CN" sz="2000" dirty="0">
                <a:latin typeface="Calibri" pitchFamily="34" charset="0"/>
              </a:rPr>
              <a:t>Completed in </a:t>
            </a:r>
            <a:r>
              <a:rPr lang="en-US" altLang="zh-CN" sz="2000" dirty="0" smtClean="0">
                <a:latin typeface="Calibri" pitchFamily="34" charset="0"/>
              </a:rPr>
              <a:t>RAN2</a:t>
            </a:r>
            <a:endParaRPr lang="en-US" altLang="zh-CN" sz="2000" strike="sngStrike" dirty="0">
              <a:solidFill>
                <a:srgbClr val="FF0000"/>
              </a:solidFill>
              <a:latin typeface="Calibri" pitchFamily="34" charset="0"/>
            </a:endParaRPr>
          </a:p>
          <a:p>
            <a:pPr lvl="1" eaLnBrk="1" hangingPunct="1">
              <a:buFont typeface="Arial" charset="0"/>
              <a:buChar char="•"/>
            </a:pPr>
            <a:r>
              <a:rPr lang="en-US" altLang="zh-CN" sz="2400" dirty="0">
                <a:latin typeface="Calibri" pitchFamily="34" charset="0"/>
              </a:rPr>
              <a:t>Mode 2 based on sensing</a:t>
            </a:r>
          </a:p>
          <a:p>
            <a:pPr lvl="2" eaLnBrk="1" hangingPunct="1">
              <a:spcAft>
                <a:spcPts val="200"/>
              </a:spcAft>
              <a:buFont typeface="Calibri" pitchFamily="34" charset="0"/>
              <a:buChar char="-"/>
            </a:pPr>
            <a:r>
              <a:rPr lang="en-US" altLang="zh-CN" sz="2000" dirty="0">
                <a:latin typeface="Calibri" pitchFamily="34" charset="0"/>
              </a:rPr>
              <a:t>Completed in </a:t>
            </a:r>
            <a:r>
              <a:rPr lang="en-US" altLang="zh-CN" sz="2000" dirty="0" smtClean="0">
                <a:latin typeface="Calibri" pitchFamily="34" charset="0"/>
              </a:rPr>
              <a:t>RAN2</a:t>
            </a:r>
            <a:endParaRPr lang="en-US" altLang="zh-CN" sz="2000" dirty="0">
              <a:latin typeface="Calibri" pitchFamily="34" charset="0"/>
            </a:endParaRPr>
          </a:p>
          <a:p>
            <a:pPr lvl="1" eaLnBrk="1" hangingPunct="1">
              <a:buFont typeface="Arial" charset="0"/>
              <a:buChar char="•"/>
            </a:pPr>
            <a:r>
              <a:rPr lang="en-US" altLang="zh-CN" sz="2400" dirty="0">
                <a:latin typeface="Calibri" pitchFamily="34" charset="0"/>
              </a:rPr>
              <a:t>GNSS based Synchronization (on V2X dedicated carrier)</a:t>
            </a:r>
          </a:p>
          <a:p>
            <a:pPr lvl="2" eaLnBrk="1" hangingPunct="1">
              <a:spcAft>
                <a:spcPts val="200"/>
              </a:spcAft>
              <a:buFont typeface="Calibri" pitchFamily="34" charset="0"/>
              <a:buChar char="-"/>
            </a:pPr>
            <a:r>
              <a:rPr lang="en-US" altLang="zh-CN" sz="2000" dirty="0">
                <a:latin typeface="Calibri" pitchFamily="34" charset="0"/>
              </a:rPr>
              <a:t>Completed in </a:t>
            </a:r>
            <a:r>
              <a:rPr lang="en-US" altLang="zh-CN" sz="2000" dirty="0" smtClean="0">
                <a:latin typeface="Calibri" pitchFamily="34" charset="0"/>
              </a:rPr>
              <a:t>RAN2</a:t>
            </a:r>
            <a:endParaRPr lang="en-US" altLang="zh-CN" sz="2000" dirty="0">
              <a:latin typeface="Calibri" pitchFamily="34" charset="0"/>
            </a:endParaRPr>
          </a:p>
          <a:p>
            <a:pPr lvl="1" eaLnBrk="1" hangingPunct="1">
              <a:buFont typeface="Arial" charset="0"/>
              <a:buChar char="•"/>
            </a:pPr>
            <a:r>
              <a:rPr lang="en-US" altLang="zh-CN" sz="2400" dirty="0">
                <a:latin typeface="Calibri" pitchFamily="34" charset="0"/>
              </a:rPr>
              <a:t>Inter-carrier synchronization configuration</a:t>
            </a:r>
          </a:p>
          <a:p>
            <a:pPr lvl="2" eaLnBrk="1" hangingPunct="1">
              <a:spcAft>
                <a:spcPts val="1200"/>
              </a:spcAft>
              <a:buFont typeface="Calibri" pitchFamily="34" charset="0"/>
              <a:buChar char="-"/>
            </a:pPr>
            <a:r>
              <a:rPr lang="en-US" altLang="zh-CN" sz="2000" dirty="0">
                <a:latin typeface="Calibri" pitchFamily="34" charset="0"/>
              </a:rPr>
              <a:t>Completed </a:t>
            </a:r>
            <a:r>
              <a:rPr lang="en-US" altLang="zh-CN" sz="2000" dirty="0" smtClean="0">
                <a:latin typeface="Calibri" pitchFamily="34" charset="0"/>
              </a:rPr>
              <a:t>in RAN2</a:t>
            </a:r>
            <a:endParaRPr lang="en-US" altLang="zh-CN" sz="2000" strike="sngStrike" dirty="0">
              <a:solidFill>
                <a:srgbClr val="FF0000"/>
              </a:solidFill>
              <a:latin typeface="Calibri" pitchFamily="34" charset="0"/>
            </a:endParaRPr>
          </a:p>
          <a:p>
            <a:pPr lvl="1" eaLnBrk="1" hangingPunct="1">
              <a:buFont typeface="Arial" charset="0"/>
              <a:buChar char="•"/>
            </a:pPr>
            <a:r>
              <a:rPr lang="en-US" altLang="zh-CN" sz="2400" dirty="0">
                <a:latin typeface="Calibri" pitchFamily="34" charset="0"/>
              </a:rPr>
              <a:t>Mode 1 dynamic scheduling</a:t>
            </a:r>
          </a:p>
          <a:p>
            <a:pPr lvl="2" eaLnBrk="1" hangingPunct="1">
              <a:spcAft>
                <a:spcPts val="1200"/>
              </a:spcAft>
              <a:buFont typeface="Calibri" pitchFamily="34" charset="0"/>
              <a:buChar char="-"/>
            </a:pPr>
            <a:r>
              <a:rPr lang="en-US" altLang="zh-CN" sz="2000" dirty="0">
                <a:latin typeface="Calibri" pitchFamily="34" charset="0"/>
              </a:rPr>
              <a:t>Completed </a:t>
            </a:r>
            <a:r>
              <a:rPr lang="en-US" altLang="zh-CN" sz="2000" dirty="0" smtClean="0">
                <a:latin typeface="Calibri" pitchFamily="34" charset="0"/>
              </a:rPr>
              <a:t>in </a:t>
            </a:r>
            <a:r>
              <a:rPr lang="en-US" altLang="zh-CN" sz="2000" dirty="0" smtClean="0">
                <a:latin typeface="Calibri" pitchFamily="34" charset="0"/>
              </a:rPr>
              <a:t>RAN2</a:t>
            </a:r>
          </a:p>
          <a:p>
            <a:pPr lvl="2" eaLnBrk="1" hangingPunct="1">
              <a:spcAft>
                <a:spcPts val="1200"/>
              </a:spcAft>
              <a:buFont typeface="Calibri" pitchFamily="34" charset="0"/>
              <a:buChar char="-"/>
            </a:pPr>
            <a:r>
              <a:rPr lang="en-US" altLang="zh-CN" dirty="0">
                <a:latin typeface="Calibri" pitchFamily="34" charset="0"/>
              </a:rPr>
              <a:t>The use of random resource selection in exceptional pool needs to be confirmed by RAN1. </a:t>
            </a:r>
          </a:p>
          <a:p>
            <a:pPr marL="0" lvl="1" indent="0" eaLnBrk="1" hangingPunct="1">
              <a:spcAft>
                <a:spcPts val="1200"/>
              </a:spcAft>
            </a:pPr>
            <a:r>
              <a:rPr lang="en-US" altLang="zh-CN" dirty="0">
                <a:latin typeface="Calibri" pitchFamily="34" charset="0"/>
              </a:rPr>
              <a:t>Note that corrections </a:t>
            </a:r>
            <a:r>
              <a:rPr lang="en-US" altLang="zh-CN" dirty="0" smtClean="0">
                <a:latin typeface="Calibri" pitchFamily="34" charset="0"/>
              </a:rPr>
              <a:t>might be needed to </a:t>
            </a:r>
            <a:r>
              <a:rPr lang="en-US" altLang="zh-CN" dirty="0">
                <a:latin typeface="Calibri" pitchFamily="34" charset="0"/>
              </a:rPr>
              <a:t>solve the issues identified in the session report after V2V work item is closed.</a:t>
            </a:r>
          </a:p>
          <a:p>
            <a:pPr lvl="2" eaLnBrk="1" hangingPunct="1">
              <a:spcAft>
                <a:spcPts val="1200"/>
              </a:spcAft>
              <a:buFont typeface="Calibri" pitchFamily="34" charset="0"/>
              <a:buChar char="-"/>
            </a:pPr>
            <a:endParaRPr lang="en-US" altLang="zh-CN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899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98438"/>
            <a:ext cx="8229600" cy="6334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4000" smtClean="0"/>
              <a:t>Status of objectives (set 2)</a:t>
            </a:r>
            <a:endParaRPr lang="zh-CN" altLang="en-US" sz="4000" smtClean="0"/>
          </a:p>
        </p:txBody>
      </p:sp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395288" y="796925"/>
            <a:ext cx="8280400" cy="6032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800100" indent="-3429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lvl="1" eaLnBrk="1" hangingPunct="1">
              <a:buFont typeface="Arial" charset="0"/>
              <a:buChar char="•"/>
            </a:pPr>
            <a:r>
              <a:rPr lang="en-US" altLang="zh-CN" sz="2200" dirty="0">
                <a:latin typeface="Calibri" pitchFamily="34" charset="0"/>
              </a:rPr>
              <a:t>Mode 1 Semi-persistent Scheduling</a:t>
            </a:r>
          </a:p>
          <a:p>
            <a:pPr lvl="2" eaLnBrk="1" hangingPunct="1">
              <a:spcAft>
                <a:spcPts val="200"/>
              </a:spcAft>
              <a:buFont typeface="Calibri" pitchFamily="34" charset="0"/>
              <a:buChar char="-"/>
            </a:pPr>
            <a:r>
              <a:rPr lang="en-US" altLang="zh-CN" sz="1900" dirty="0">
                <a:latin typeface="Calibri" pitchFamily="34" charset="0"/>
              </a:rPr>
              <a:t>Uncompleted; RAN1 decided to move to V2X WI.</a:t>
            </a:r>
          </a:p>
          <a:p>
            <a:pPr lvl="1" eaLnBrk="1" hangingPunct="1">
              <a:spcAft>
                <a:spcPts val="200"/>
              </a:spcAft>
              <a:buFont typeface="Arial" charset="0"/>
              <a:buChar char="•"/>
            </a:pPr>
            <a:r>
              <a:rPr lang="en-US" altLang="zh-CN" sz="2200" dirty="0">
                <a:latin typeface="Calibri" pitchFamily="34" charset="0"/>
              </a:rPr>
              <a:t>Multi-carrier on PC5</a:t>
            </a:r>
          </a:p>
          <a:p>
            <a:pPr lvl="2" eaLnBrk="1" hangingPunct="1">
              <a:spcAft>
                <a:spcPts val="200"/>
              </a:spcAft>
              <a:buFont typeface="Calibri" pitchFamily="34" charset="0"/>
              <a:buChar char="-"/>
            </a:pPr>
            <a:r>
              <a:rPr lang="en-US" altLang="zh-CN" sz="1900" dirty="0">
                <a:latin typeface="Calibri" pitchFamily="34" charset="0"/>
              </a:rPr>
              <a:t>Uncompleted; RAN1 decided to move to V2X WI. </a:t>
            </a:r>
          </a:p>
          <a:p>
            <a:pPr lvl="1" eaLnBrk="1" hangingPunct="1">
              <a:spcAft>
                <a:spcPts val="200"/>
              </a:spcAft>
              <a:buFont typeface="Arial" charset="0"/>
              <a:buChar char="•"/>
            </a:pPr>
            <a:r>
              <a:rPr lang="en-US" altLang="zh-CN" sz="2200" dirty="0">
                <a:latin typeface="Calibri" pitchFamily="34" charset="0"/>
              </a:rPr>
              <a:t>Synchronization issues (other than GNSS on dedicated V2X carrier)</a:t>
            </a:r>
          </a:p>
          <a:p>
            <a:pPr lvl="2" eaLnBrk="1" hangingPunct="1">
              <a:spcAft>
                <a:spcPts val="200"/>
              </a:spcAft>
              <a:buFont typeface="Calibri" pitchFamily="34" charset="0"/>
              <a:buChar char="-"/>
            </a:pPr>
            <a:r>
              <a:rPr lang="en-US" altLang="zh-CN" sz="1900" dirty="0">
                <a:latin typeface="Calibri" pitchFamily="34" charset="0"/>
              </a:rPr>
              <a:t>Uncompleted; RAN1 decided to move to V2X WI. </a:t>
            </a:r>
          </a:p>
          <a:p>
            <a:pPr lvl="1" eaLnBrk="1" hangingPunct="1">
              <a:spcAft>
                <a:spcPts val="200"/>
              </a:spcAft>
              <a:buFont typeface="Arial" charset="0"/>
              <a:buChar char="•"/>
            </a:pPr>
            <a:r>
              <a:rPr lang="en-US" altLang="zh-CN" sz="2200" dirty="0">
                <a:latin typeface="Calibri" pitchFamily="34" charset="0"/>
              </a:rPr>
              <a:t>Congestion Control </a:t>
            </a:r>
          </a:p>
          <a:p>
            <a:pPr lvl="2" eaLnBrk="1" hangingPunct="1">
              <a:spcAft>
                <a:spcPts val="200"/>
              </a:spcAft>
              <a:buFont typeface="Calibri" pitchFamily="34" charset="0"/>
              <a:buChar char="-"/>
            </a:pPr>
            <a:r>
              <a:rPr lang="en-US" altLang="zh-CN" sz="1900" dirty="0">
                <a:latin typeface="Calibri" pitchFamily="34" charset="0"/>
              </a:rPr>
              <a:t>RAN1 will have email discussion next week.</a:t>
            </a:r>
          </a:p>
          <a:p>
            <a:pPr lvl="1" eaLnBrk="1" hangingPunct="1">
              <a:buFont typeface="Arial" charset="0"/>
              <a:buChar char="•"/>
            </a:pPr>
            <a:r>
              <a:rPr lang="en-US" altLang="zh-CN" sz="2200" dirty="0">
                <a:latin typeface="Calibri" pitchFamily="34" charset="0"/>
              </a:rPr>
              <a:t> </a:t>
            </a:r>
            <a:r>
              <a:rPr lang="en-US" altLang="zh-CN" sz="2200" dirty="0" err="1">
                <a:latin typeface="Calibri" pitchFamily="34" charset="0"/>
              </a:rPr>
              <a:t>QoS</a:t>
            </a:r>
            <a:r>
              <a:rPr lang="en-US" altLang="zh-CN" sz="2200" dirty="0">
                <a:latin typeface="Calibri" pitchFamily="34" charset="0"/>
              </a:rPr>
              <a:t> Support for </a:t>
            </a:r>
            <a:r>
              <a:rPr lang="en-US" altLang="zh-CN" sz="2200" dirty="0" err="1">
                <a:latin typeface="Calibri" pitchFamily="34" charset="0"/>
              </a:rPr>
              <a:t>Sidelink</a:t>
            </a:r>
            <a:r>
              <a:rPr lang="en-US" altLang="zh-CN" sz="2200" dirty="0">
                <a:latin typeface="Calibri" pitchFamily="34" charset="0"/>
              </a:rPr>
              <a:t> V2V</a:t>
            </a:r>
          </a:p>
          <a:p>
            <a:pPr lvl="2" eaLnBrk="1" hangingPunct="1">
              <a:spcAft>
                <a:spcPts val="200"/>
              </a:spcAft>
              <a:buFont typeface="Calibri" pitchFamily="34" charset="0"/>
              <a:buChar char="-"/>
            </a:pPr>
            <a:r>
              <a:rPr lang="en-US" altLang="zh-CN" sz="1900" dirty="0">
                <a:latin typeface="Calibri" pitchFamily="34" charset="0"/>
              </a:rPr>
              <a:t>Uncompleted; suggest to move to V2X WI.</a:t>
            </a:r>
          </a:p>
          <a:p>
            <a:pPr lvl="1" eaLnBrk="1" hangingPunct="1">
              <a:buFont typeface="Arial" charset="0"/>
              <a:buChar char="•"/>
            </a:pPr>
            <a:r>
              <a:rPr lang="en-US" altLang="zh-CN" sz="2200" dirty="0">
                <a:latin typeface="Calibri" pitchFamily="34" charset="0"/>
              </a:rPr>
              <a:t> PC5 and </a:t>
            </a:r>
            <a:r>
              <a:rPr lang="en-US" altLang="zh-CN" sz="2200" dirty="0" err="1">
                <a:latin typeface="Calibri" pitchFamily="34" charset="0"/>
              </a:rPr>
              <a:t>Uu</a:t>
            </a:r>
            <a:r>
              <a:rPr lang="en-US" altLang="zh-CN" sz="2200" dirty="0">
                <a:latin typeface="Calibri" pitchFamily="34" charset="0"/>
              </a:rPr>
              <a:t> Path Selection for V2V</a:t>
            </a:r>
          </a:p>
          <a:p>
            <a:pPr lvl="2" eaLnBrk="1" hangingPunct="1">
              <a:spcAft>
                <a:spcPts val="200"/>
              </a:spcAft>
              <a:buFont typeface="Calibri" pitchFamily="34" charset="0"/>
              <a:buChar char="-"/>
            </a:pPr>
            <a:r>
              <a:rPr lang="en-US" altLang="zh-CN" sz="1900" dirty="0" smtClean="0">
                <a:latin typeface="Calibri" pitchFamily="34" charset="0"/>
              </a:rPr>
              <a:t>To be discussed in V2X WI if any work needs to be </a:t>
            </a:r>
            <a:r>
              <a:rPr lang="en-US" altLang="zh-CN" sz="1900" dirty="0" smtClean="0">
                <a:latin typeface="Calibri" pitchFamily="34" charset="0"/>
              </a:rPr>
              <a:t>done</a:t>
            </a:r>
            <a:endParaRPr lang="en-US" altLang="zh-CN" sz="1900" strike="sngStrike" dirty="0">
              <a:latin typeface="Calibri" pitchFamily="34" charset="0"/>
            </a:endParaRPr>
          </a:p>
          <a:p>
            <a:pPr lvl="1" eaLnBrk="1" hangingPunct="1">
              <a:buFont typeface="Arial" charset="0"/>
              <a:buChar char="•"/>
            </a:pPr>
            <a:r>
              <a:rPr lang="en-US" altLang="zh-CN" sz="2200" dirty="0">
                <a:latin typeface="Calibri" pitchFamily="34" charset="0"/>
              </a:rPr>
              <a:t>Reporting of UE location</a:t>
            </a:r>
          </a:p>
          <a:p>
            <a:pPr lvl="2" eaLnBrk="1" hangingPunct="1">
              <a:spcAft>
                <a:spcPts val="200"/>
              </a:spcAft>
              <a:buFont typeface="Calibri" pitchFamily="34" charset="0"/>
              <a:buChar char="-"/>
            </a:pPr>
            <a:r>
              <a:rPr lang="en-US" altLang="zh-CN" sz="1900" dirty="0">
                <a:latin typeface="Calibri" pitchFamily="34" charset="0"/>
              </a:rPr>
              <a:t>Uncompleted; suggest to move to V2X WI</a:t>
            </a:r>
            <a:r>
              <a:rPr lang="en-US" altLang="zh-CN" sz="1900" dirty="0" smtClean="0">
                <a:latin typeface="Calibri" pitchFamily="34" charset="0"/>
              </a:rPr>
              <a:t>.</a:t>
            </a:r>
          </a:p>
          <a:p>
            <a:pPr lvl="2" eaLnBrk="1" hangingPunct="1">
              <a:spcAft>
                <a:spcPts val="200"/>
              </a:spcAft>
              <a:buFont typeface="Calibri" pitchFamily="34" charset="0"/>
              <a:buChar char="-"/>
            </a:pPr>
            <a:endParaRPr lang="en-US" altLang="zh-CN" sz="1900" dirty="0">
              <a:latin typeface="Calibri" pitchFamily="34" charset="0"/>
            </a:endParaRPr>
          </a:p>
          <a:p>
            <a:pPr lvl="1" eaLnBrk="1" hangingPunct="1">
              <a:spcAft>
                <a:spcPts val="200"/>
              </a:spcAft>
            </a:pPr>
            <a:r>
              <a:rPr lang="en-US" altLang="zh-CN" sz="2000" dirty="0">
                <a:latin typeface="Calibri" pitchFamily="34" charset="0"/>
              </a:rPr>
              <a:t>Note: V2V WI was completed from RAN1 perspective. </a:t>
            </a:r>
          </a:p>
          <a:p>
            <a:pPr lvl="1" eaLnBrk="1" hangingPunct="1">
              <a:spcAft>
                <a:spcPts val="200"/>
              </a:spcAft>
            </a:pPr>
            <a:r>
              <a:rPr lang="en-US" altLang="zh-CN" sz="2000" dirty="0">
                <a:latin typeface="Calibri" pitchFamily="34" charset="0"/>
              </a:rPr>
              <a:t>Note: Rapporteur will capture in the status report all remaining open issues that will be moved to V2X WI</a:t>
            </a:r>
            <a:endParaRPr lang="zh-CN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648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Way forward</a:t>
            </a:r>
            <a:endParaRPr lang="zh-CN" altLang="en-US" smtClean="0"/>
          </a:p>
        </p:txBody>
      </p:sp>
      <p:sp>
        <p:nvSpPr>
          <p:cNvPr id="512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spcAft>
                <a:spcPts val="900"/>
              </a:spcAft>
            </a:pPr>
            <a:r>
              <a:rPr lang="en-US" altLang="zh-CN" sz="2800" dirty="0" smtClean="0"/>
              <a:t>Proposal 1: RAN2 proposes to include in the CRs for V2V WI the completed set of objectives (i.e. set 1) to target work item completion.</a:t>
            </a:r>
            <a:endParaRPr lang="en-US" altLang="zh-CN" sz="2800" strike="sngStrike" dirty="0"/>
          </a:p>
          <a:p>
            <a:pPr eaLnBrk="1" hangingPunct="1">
              <a:spcAft>
                <a:spcPts val="600"/>
              </a:spcAft>
            </a:pPr>
            <a:endParaRPr lang="en-US" altLang="zh-CN" sz="2800" dirty="0" smtClean="0"/>
          </a:p>
          <a:p>
            <a:pPr>
              <a:spcAft>
                <a:spcPts val="600"/>
              </a:spcAft>
            </a:pPr>
            <a:r>
              <a:rPr lang="en-US" altLang="zh-CN" sz="2800" dirty="0" smtClean="0"/>
              <a:t>Proposal 2: Email discussion for following CRs for plenary approval V2V WI is needed. Assuming approval of the following CRs, RAN2 considers to move objectives in Set 2 to V2X WI, pending RAN plenary final </a:t>
            </a:r>
            <a:r>
              <a:rPr lang="en-US" altLang="zh-CN" sz="2800" dirty="0" smtClean="0"/>
              <a:t>decision.</a:t>
            </a:r>
            <a:endParaRPr lang="en-US" altLang="zh-CN" sz="2800" strike="sngStrike" dirty="0" smtClean="0"/>
          </a:p>
          <a:p>
            <a:pPr lvl="1" eaLnBrk="1" hangingPunct="1">
              <a:spcAft>
                <a:spcPts val="600"/>
              </a:spcAft>
              <a:buFont typeface="Arial" charset="0"/>
              <a:buChar char="•"/>
            </a:pPr>
            <a:r>
              <a:rPr lang="en-US" altLang="zh-CN" sz="2400" dirty="0" smtClean="0"/>
              <a:t>Stage 2 CR (i.e. 36.300) and Stage-3 CRs (i.e. 36.331, 36.323, 36.321, 36.302, 36.304) are subject to email approval.</a:t>
            </a:r>
          </a:p>
          <a:p>
            <a:pPr eaLnBrk="1" hangingPunct="1">
              <a:spcAft>
                <a:spcPts val="600"/>
              </a:spcAft>
            </a:pPr>
            <a:endParaRPr lang="en-US" altLang="zh-CN" sz="2800" dirty="0" smtClean="0"/>
          </a:p>
          <a:p>
            <a:pPr lvl="1" eaLnBrk="1" hangingPunct="1">
              <a:buFont typeface="Arial" charset="0"/>
              <a:buNone/>
            </a:pPr>
            <a:endParaRPr lang="en-US" altLang="zh-CN" dirty="0" smtClean="0"/>
          </a:p>
          <a:p>
            <a:pPr lvl="1" eaLnBrk="1" hangingPunct="1">
              <a:buFont typeface="Arial" charset="0"/>
              <a:buNone/>
            </a:pP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335893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373</Words>
  <Application>Microsoft Office PowerPoint</Application>
  <PresentationFormat>全屏显示(4:3)</PresentationFormat>
  <Paragraphs>45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Way forward on V2V WI</vt:lpstr>
      <vt:lpstr>Status of objectives (set 1)</vt:lpstr>
      <vt:lpstr>Status of objectives (set 2)</vt:lpstr>
      <vt:lpstr>Way forward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V2V WI</dc:title>
  <dc:creator>Ericsson</dc:creator>
  <cp:lastModifiedBy>Huawei</cp:lastModifiedBy>
  <cp:revision>17</cp:revision>
  <dcterms:created xsi:type="dcterms:W3CDTF">2016-08-26T13:18:05Z</dcterms:created>
  <dcterms:modified xsi:type="dcterms:W3CDTF">2016-08-26T14:29:52Z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1472221574</vt:lpwstr>
  </property>
</Properties>
</file>