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79" r:id="rId2"/>
    <p:sldId id="286" r:id="rId3"/>
    <p:sldId id="287" r:id="rId4"/>
    <p:sldId id="288" r:id="rId5"/>
    <p:sldId id="289" r:id="rId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1">
          <p15:clr>
            <a:srgbClr val="A4A3A4"/>
          </p15:clr>
        </p15:guide>
        <p15:guide id="2" orient="horz" pos="3004">
          <p15:clr>
            <a:srgbClr val="A4A3A4"/>
          </p15:clr>
        </p15:guide>
        <p15:guide id="3" orient="horz" pos="422">
          <p15:clr>
            <a:srgbClr val="A4A3A4"/>
          </p15:clr>
        </p15:guide>
        <p15:guide id="4" orient="horz" pos="824">
          <p15:clr>
            <a:srgbClr val="A4A3A4"/>
          </p15:clr>
        </p15:guide>
        <p15:guide id="5" orient="horz" pos="2916">
          <p15:clr>
            <a:srgbClr val="A4A3A4"/>
          </p15:clr>
        </p15:guide>
        <p15:guide id="6" orient="horz" pos="1643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  <p15:guide id="9" pos="2909">
          <p15:clr>
            <a:srgbClr val="A4A3A4"/>
          </p15:clr>
        </p15:guide>
        <p15:guide id="10" pos="2811">
          <p15:clr>
            <a:srgbClr val="A4A3A4"/>
          </p15:clr>
        </p15:guide>
        <p15:guide id="11" pos="2852">
          <p15:clr>
            <a:srgbClr val="A4A3A4"/>
          </p15:clr>
        </p15:guide>
        <p15:guide id="12" orient="horz" pos="1576">
          <p15:clr>
            <a:srgbClr val="A4A3A4"/>
          </p15:clr>
        </p15:guide>
        <p15:guide id="13" orient="horz" pos="2059">
          <p15:clr>
            <a:srgbClr val="A4A3A4"/>
          </p15:clr>
        </p15:guide>
        <p15:guide id="14" orient="horz" pos="1164" userDrawn="1">
          <p15:clr>
            <a:srgbClr val="A4A3A4"/>
          </p15:clr>
        </p15:guide>
        <p15:guide id="15" pos="2182">
          <p15:clr>
            <a:srgbClr val="A4A3A4"/>
          </p15:clr>
        </p15:guide>
        <p15:guide id="16" pos="351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10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9208"/>
    <a:srgbClr val="0071C5"/>
    <a:srgbClr val="F83308"/>
    <a:srgbClr val="009FDF"/>
    <a:srgbClr val="F3D54E"/>
    <a:srgbClr val="F0CE3E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58" autoAdjust="0"/>
    <p:restoredTop sz="94634" autoAdjust="0"/>
  </p:normalViewPr>
  <p:slideViewPr>
    <p:cSldViewPr snapToGrid="0">
      <p:cViewPr varScale="1">
        <p:scale>
          <a:sx n="122" d="100"/>
          <a:sy n="122" d="100"/>
        </p:scale>
        <p:origin x="714" y="102"/>
      </p:cViewPr>
      <p:guideLst>
        <p:guide orient="horz" pos="1581"/>
        <p:guide orient="horz" pos="3004"/>
        <p:guide orient="horz" pos="422"/>
        <p:guide orient="horz" pos="824"/>
        <p:guide orient="horz" pos="2916"/>
        <p:guide orient="horz" pos="1643"/>
        <p:guide pos="5470"/>
        <p:guide pos="287"/>
        <p:guide pos="2909"/>
        <p:guide pos="2811"/>
        <p:guide pos="2852"/>
        <p:guide orient="horz" pos="1576"/>
        <p:guide orient="horz" pos="2059"/>
        <p:guide orient="horz" pos="1164"/>
        <p:guide pos="2182"/>
        <p:guide pos="35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5/25/2016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5/25/2016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19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3" y="1"/>
            <a:ext cx="4465637" cy="476884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4006850" cy="868680"/>
          </a:xfrm>
        </p:spPr>
        <p:txBody>
          <a:bodyPr>
            <a:noAutofit/>
          </a:bodyPr>
          <a:lstStyle>
            <a:lvl1pPr>
              <a:defRPr sz="2800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325244"/>
            <a:ext cx="4006850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tx2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Break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i="0" baseline="0">
                <a:solidFill>
                  <a:srgbClr val="F3D5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 Confidential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776400" y="4922100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234882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 panose="020B0604020202020204" pitchFamily="34" charset="0"/>
                <a:ea typeface="Intel Clear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101794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tx2"/>
                </a:solidFill>
                <a:latin typeface="Arial" panose="020B0604020202020204" pitchFamily="34" charset="0"/>
                <a:ea typeface="Intel Clear" panose="020B06040202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260088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348787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25741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 Confidential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776400" y="4914000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</a:t>
            </a:r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1381327" y="3748391"/>
            <a:ext cx="6478621" cy="70039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Communication and Devices Group</a:t>
            </a:r>
          </a:p>
          <a:p>
            <a:pPr algn="ctr"/>
            <a:endParaRPr lang="en-GB" sz="2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t_experience_hrz_wht_rgb_300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150" y="1874822"/>
            <a:ext cx="3646443" cy="1514490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5" name="Picture 4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389228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3" y="943430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3" y="2843897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89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203324"/>
            <a:ext cx="4005264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203325"/>
            <a:ext cx="8228013" cy="3425825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+mj-lt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4131"/>
            <a:ext cx="9144000" cy="219471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5"/>
            <a:ext cx="4006851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203325"/>
            <a:ext cx="4005264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497579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87" y="4759452"/>
            <a:ext cx="9144000" cy="384048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4830589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0"/>
            <a:ext cx="8229600" cy="868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203325"/>
            <a:ext cx="8228012" cy="3425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chemeClr val="tx2"/>
          </a:solidFill>
          <a:latin typeface="+mj-lt"/>
          <a:ea typeface="Intel Clear"/>
          <a:cs typeface="Arial" panose="020B0604020202020204" pitchFamily="34" charset="0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Arial" panose="020B0604020202020204" pitchFamily="34" charset="0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400" dirty="0" smtClean="0"/>
              <a:t>Anchor to non-anchor switch after RACH in RRC Connected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RAN 2#94 preparation and planning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68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6878" y="74932"/>
            <a:ext cx="8229600" cy="868680"/>
          </a:xfrm>
        </p:spPr>
        <p:txBody>
          <a:bodyPr/>
          <a:lstStyle/>
          <a:p>
            <a:r>
              <a:rPr lang="en-GB" sz="2000" dirty="0"/>
              <a:t>S</a:t>
            </a:r>
            <a:r>
              <a:rPr lang="en-GB" sz="2000" dirty="0" smtClean="0"/>
              <a:t>witching from Anchor to Non-anchor after RACH in RRC Connected</a:t>
            </a:r>
            <a:endParaRPr lang="en-US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475" y="685589"/>
            <a:ext cx="6015756" cy="398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78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6878" y="74932"/>
            <a:ext cx="8229600" cy="868680"/>
          </a:xfrm>
        </p:spPr>
        <p:txBody>
          <a:bodyPr/>
          <a:lstStyle/>
          <a:p>
            <a:r>
              <a:rPr lang="en-GB" sz="2000" dirty="0"/>
              <a:t>S</a:t>
            </a:r>
            <a:r>
              <a:rPr lang="en-GB" sz="2000" dirty="0" smtClean="0"/>
              <a:t>witching from Anchor to Non-anchor after RACH in RRC Connected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212651" y="457200"/>
            <a:ext cx="8793300" cy="4237789"/>
          </a:xfrm>
        </p:spPr>
        <p:txBody>
          <a:bodyPr/>
          <a:lstStyle/>
          <a:p>
            <a:pPr lvl="1"/>
            <a:r>
              <a:rPr lang="en-GB" sz="1400" dirty="0" smtClean="0"/>
              <a:t>Same flowchart for UE initiated case (without PDCCH order)</a:t>
            </a:r>
          </a:p>
          <a:p>
            <a:pPr lvl="1"/>
            <a:r>
              <a:rPr lang="en-GB" sz="1400" dirty="0" smtClean="0"/>
              <a:t>The following text is extracted from TS36.321:</a:t>
            </a:r>
          </a:p>
          <a:p>
            <a:pPr lvl="1"/>
            <a:endParaRPr lang="en-GB" sz="1400" dirty="0"/>
          </a:p>
          <a:p>
            <a:pPr lvl="1"/>
            <a:endParaRPr lang="en-GB" sz="1400" dirty="0" smtClean="0"/>
          </a:p>
          <a:p>
            <a:pPr lvl="1"/>
            <a:endParaRPr lang="en-GB" sz="1400" dirty="0"/>
          </a:p>
          <a:p>
            <a:pPr lvl="1"/>
            <a:endParaRPr lang="en-GB" sz="1400" dirty="0" smtClean="0"/>
          </a:p>
          <a:p>
            <a:pPr lvl="1"/>
            <a:r>
              <a:rPr lang="en-GB" sz="1400" dirty="0" smtClean="0"/>
              <a:t>Based on the above:</a:t>
            </a:r>
          </a:p>
          <a:p>
            <a:pPr lvl="2"/>
            <a:r>
              <a:rPr lang="en-GB" sz="1200" dirty="0" smtClean="0"/>
              <a:t>UE initiated case: </a:t>
            </a:r>
          </a:p>
          <a:p>
            <a:pPr marL="741363" lvl="3" indent="0">
              <a:buNone/>
            </a:pPr>
            <a:r>
              <a:rPr lang="en-GB" sz="1000" dirty="0" smtClean="0"/>
              <a:t>Alt1: UL grant provided in Msg4 is for anchor carrier but UE ignores the UL grant and starts monitoring the PDCCH of the non-anchor carrier after receiving Msg4.</a:t>
            </a:r>
          </a:p>
          <a:p>
            <a:pPr marL="741363" lvl="3" indent="0">
              <a:buNone/>
            </a:pPr>
            <a:r>
              <a:rPr lang="en-GB" sz="1000" dirty="0" smtClean="0"/>
              <a:t>Alt 2: UL grant provided in Msg4 is for the non-anchor carrier and UE will apply the UL grant on the non-anchor carrier after receiving Msg4.</a:t>
            </a:r>
          </a:p>
          <a:p>
            <a:pPr lvl="2"/>
            <a:r>
              <a:rPr lang="en-GB" sz="1200" dirty="0" err="1" smtClean="0"/>
              <a:t>eNB</a:t>
            </a:r>
            <a:r>
              <a:rPr lang="en-GB" sz="1200" dirty="0" smtClean="0"/>
              <a:t> initiated case (with PDCCH order):</a:t>
            </a:r>
          </a:p>
          <a:p>
            <a:pPr marL="741363" lvl="3" indent="0">
              <a:buNone/>
            </a:pPr>
            <a:r>
              <a:rPr lang="en-GB" sz="1000" dirty="0"/>
              <a:t>Alt1: </a:t>
            </a:r>
            <a:r>
              <a:rPr lang="en-GB" sz="1000" dirty="0" smtClean="0"/>
              <a:t>UL/DL </a:t>
            </a:r>
            <a:r>
              <a:rPr lang="en-GB" sz="1000" dirty="0"/>
              <a:t>grant provided in Msg4 is for anchor carrier but UE ignore the </a:t>
            </a:r>
            <a:r>
              <a:rPr lang="en-GB" sz="1000" dirty="0" smtClean="0"/>
              <a:t>UL/DL </a:t>
            </a:r>
            <a:r>
              <a:rPr lang="en-GB" sz="1000" dirty="0"/>
              <a:t>grant and start monitoring the PDCCH of the non-anchor carrier after receiving Msg4.</a:t>
            </a:r>
          </a:p>
          <a:p>
            <a:pPr marL="741363" lvl="3" indent="0">
              <a:buNone/>
            </a:pPr>
            <a:r>
              <a:rPr lang="en-GB" sz="1000" dirty="0"/>
              <a:t>Alt 2: </a:t>
            </a:r>
            <a:r>
              <a:rPr lang="en-GB" sz="1000" dirty="0" smtClean="0"/>
              <a:t>DL/UL </a:t>
            </a:r>
            <a:r>
              <a:rPr lang="en-GB" sz="1000" dirty="0"/>
              <a:t>grant provided in Msg4 is for the non-anchor carrier and UE will apply the </a:t>
            </a:r>
            <a:r>
              <a:rPr lang="en-GB" sz="1000" dirty="0" smtClean="0"/>
              <a:t>DL/UL </a:t>
            </a:r>
            <a:r>
              <a:rPr lang="en-GB" sz="1000" dirty="0"/>
              <a:t>grant on the non-anchor carrier after receiving </a:t>
            </a:r>
            <a:r>
              <a:rPr lang="en-GB" sz="1000" dirty="0" smtClean="0"/>
              <a:t>Msg4</a:t>
            </a:r>
            <a:r>
              <a:rPr lang="en-GB" sz="1000" dirty="0"/>
              <a:t>.</a:t>
            </a:r>
            <a:endParaRPr lang="en-GB" sz="1400" dirty="0" smtClean="0"/>
          </a:p>
          <a:p>
            <a:pPr lvl="1"/>
            <a:endParaRPr lang="en-GB" sz="1400" dirty="0" smtClean="0"/>
          </a:p>
          <a:p>
            <a:pPr marL="0" lvl="1" indent="0">
              <a:buNone/>
            </a:pPr>
            <a:endParaRPr lang="en-GB" dirty="0" smtClean="0"/>
          </a:p>
          <a:p>
            <a:pPr lvl="4"/>
            <a:endParaRPr lang="en-GB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304" y="1041114"/>
            <a:ext cx="5124852" cy="177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34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6878" y="74932"/>
            <a:ext cx="8229600" cy="868680"/>
          </a:xfrm>
        </p:spPr>
        <p:txBody>
          <a:bodyPr/>
          <a:lstStyle/>
          <a:p>
            <a:r>
              <a:rPr lang="en-GB" sz="2000" dirty="0" smtClean="0"/>
              <a:t>Alternative 3 (from </a:t>
            </a:r>
            <a:r>
              <a:rPr lang="en-GB" sz="2000" dirty="0" err="1" smtClean="0"/>
              <a:t>Neul</a:t>
            </a:r>
            <a:r>
              <a:rPr lang="en-GB" sz="2000" dirty="0" smtClean="0"/>
              <a:t>)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2091"/>
            <a:ext cx="5701050" cy="4238641"/>
          </a:xfrm>
          <a:prstGeom prst="rect">
            <a:avLst/>
          </a:prstGeom>
        </p:spPr>
      </p:pic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5701049" y="457200"/>
            <a:ext cx="3304901" cy="4237789"/>
          </a:xfrm>
        </p:spPr>
        <p:txBody>
          <a:bodyPr/>
          <a:lstStyle/>
          <a:p>
            <a:r>
              <a:rPr lang="en-GB" dirty="0" smtClean="0"/>
              <a:t>Alternative 3:</a:t>
            </a:r>
          </a:p>
          <a:p>
            <a:pPr marL="285750" indent="-285750">
              <a:buFontTx/>
              <a:buChar char="-"/>
            </a:pPr>
            <a:r>
              <a:rPr lang="en-GB" dirty="0" smtClean="0"/>
              <a:t>UE switch to monitoring non-anchor carrier after first transmission of Msg3</a:t>
            </a:r>
          </a:p>
          <a:p>
            <a:pPr marL="285750" indent="-285750">
              <a:buFontTx/>
              <a:buChar char="-"/>
            </a:pPr>
            <a:r>
              <a:rPr lang="en-GB" dirty="0" smtClean="0"/>
              <a:t>Msg4 </a:t>
            </a:r>
            <a:r>
              <a:rPr lang="en-GB" dirty="0" smtClean="0"/>
              <a:t>(contention resolution) is received from Non-anchor carrier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73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6878" y="74932"/>
            <a:ext cx="8229600" cy="868680"/>
          </a:xfrm>
        </p:spPr>
        <p:txBody>
          <a:bodyPr/>
          <a:lstStyle/>
          <a:p>
            <a:r>
              <a:rPr lang="en-GB" sz="2000" dirty="0" smtClean="0"/>
              <a:t>Quick comparison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212651" y="457200"/>
            <a:ext cx="8793300" cy="4237789"/>
          </a:xfrm>
        </p:spPr>
        <p:txBody>
          <a:bodyPr/>
          <a:lstStyle/>
          <a:p>
            <a:pPr lvl="1"/>
            <a:r>
              <a:rPr lang="en-GB" sz="1400" dirty="0" smtClean="0"/>
              <a:t>Alt 2: Require cross-carrier scheduling (i.e. anchor carrier providing UL grant for non-anchor carrier in Msg4)</a:t>
            </a:r>
          </a:p>
          <a:p>
            <a:pPr lvl="1"/>
            <a:r>
              <a:rPr lang="en-GB" sz="1400" dirty="0" smtClean="0"/>
              <a:t>Alt 3: Seems to result in HARQ retransmission of Msg3 in non-anchor carrier (HARQ combining in anchor and non-anchor carrier)</a:t>
            </a:r>
          </a:p>
          <a:p>
            <a:pPr marL="0" lvl="1" indent="0">
              <a:buNone/>
            </a:pPr>
            <a:r>
              <a:rPr lang="en-GB" sz="1400" dirty="0" smtClean="0"/>
              <a:t>  </a:t>
            </a:r>
          </a:p>
          <a:p>
            <a:pPr marL="0" lvl="1" indent="0">
              <a:buNone/>
            </a:pPr>
            <a:endParaRPr lang="en-GB" dirty="0" smtClean="0"/>
          </a:p>
          <a:p>
            <a:pPr lvl="4"/>
            <a:endParaRPr lang="en-GB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6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_PPT Template_ClearPro_16x9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266</Words>
  <Application>Microsoft Office PowerPoint</Application>
  <PresentationFormat>On-screen Show (16:9)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Intel Clear</vt:lpstr>
      <vt:lpstr>Wingdings</vt:lpstr>
      <vt:lpstr>Int_PPT Template_ClearPro_16x9</vt:lpstr>
      <vt:lpstr>Anchor to non-anchor switch after RACH in RRC Connected</vt:lpstr>
      <vt:lpstr>Switching from Anchor to Non-anchor after RACH in RRC Connected</vt:lpstr>
      <vt:lpstr>Switching from Anchor to Non-anchor after RACH in RRC Connected</vt:lpstr>
      <vt:lpstr>Alternative 3 (from Neul)</vt:lpstr>
      <vt:lpstr>Quick comparison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CTPClassification=CTP_IC:VisualMarkings=</cp:keywords>
  <cp:lastModifiedBy/>
  <cp:revision>1</cp:revision>
  <dcterms:created xsi:type="dcterms:W3CDTF">2015-05-06T16:36:39Z</dcterms:created>
  <dcterms:modified xsi:type="dcterms:W3CDTF">2016-05-25T04:44:46Z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b2267f1b-29d0-4ba9-a50b-5ef16e415e28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2016-05-25 04:44:46Z</vt:lpwstr>
  </property>
  <property fmtid="{D5CDD505-2E9C-101B-9397-08002B2CF9AE}" pid="5" name="CTPClassification">
    <vt:lpwstr>CTP_IC</vt:lpwstr>
  </property>
</Properties>
</file>