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9" r:id="rId3"/>
    <p:sldId id="263" r:id="rId4"/>
    <p:sldId id="260" r:id="rId5"/>
    <p:sldId id="264" r:id="rId6"/>
    <p:sldId id="265" r:id="rId7"/>
    <p:sldId id="262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557" autoAdjust="0"/>
  </p:normalViewPr>
  <p:slideViewPr>
    <p:cSldViewPr>
      <p:cViewPr varScale="1">
        <p:scale>
          <a:sx n="82" d="100"/>
          <a:sy n="82" d="100"/>
        </p:scale>
        <p:origin x="-144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4FC0A1-FA87-468F-8BD5-7EBE30A0477B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C8654-E8E6-4565-9681-579164EBA6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4641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943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096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6098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7082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6665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7602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69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0603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3595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0734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827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1550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3528" y="2130425"/>
            <a:ext cx="8496622" cy="1874639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RAN2 status on NR study</a:t>
            </a:r>
            <a:br>
              <a:rPr lang="en-US" altLang="ja-JP" dirty="0" smtClean="0"/>
            </a:br>
            <a:r>
              <a:rPr lang="en-US" altLang="ja-JP" dirty="0" smtClean="0"/>
              <a:t>– Rapporteur input to SA2/RAN3 joint session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752600"/>
          </a:xfrm>
        </p:spPr>
        <p:txBody>
          <a:bodyPr/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NTT DOCOMO, INC. (Rapporteur)</a:t>
            </a:r>
          </a:p>
        </p:txBody>
      </p:sp>
      <p:sp>
        <p:nvSpPr>
          <p:cNvPr id="6" name="正方形/長方形 3"/>
          <p:cNvSpPr>
            <a:spLocks noChangeArrowheads="1"/>
          </p:cNvSpPr>
          <p:nvPr/>
        </p:nvSpPr>
        <p:spPr bwMode="auto">
          <a:xfrm>
            <a:off x="6875463" y="260350"/>
            <a:ext cx="1944687" cy="400110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kumimoji="1" lang="en-GB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</a:rPr>
              <a:t>R2-163941</a:t>
            </a:r>
          </a:p>
        </p:txBody>
      </p:sp>
      <p:sp>
        <p:nvSpPr>
          <p:cNvPr id="7" name="正方形/長方形 6"/>
          <p:cNvSpPr>
            <a:spLocks noChangeArrowheads="1"/>
          </p:cNvSpPr>
          <p:nvPr/>
        </p:nvSpPr>
        <p:spPr bwMode="auto">
          <a:xfrm>
            <a:off x="207963" y="188913"/>
            <a:ext cx="54006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TSG RAN </a:t>
            </a:r>
            <a:r>
              <a:rPr lang="en-GB" altLang="zh-CN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WG2 meeting #</a:t>
            </a:r>
            <a:r>
              <a:rPr lang="en-US" altLang="zh-CN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94</a:t>
            </a:r>
            <a:endParaRPr lang="en-GB" altLang="zh-CN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ja-JP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23-27 May 2016, Nanjing, China</a:t>
            </a:r>
            <a:endParaRPr lang="sv-SE" altLang="ja-JP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73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RAN2 input to the joint session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600200"/>
            <a:ext cx="8568952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ja-JP" dirty="0" smtClean="0"/>
              <a:t>CN-RAN connection</a:t>
            </a:r>
          </a:p>
          <a:p>
            <a:pPr marL="914400" lvl="1" indent="-514350">
              <a:buFont typeface="Arial" panose="020B0604020202020204" pitchFamily="34" charset="0"/>
              <a:buChar char="‒"/>
            </a:pPr>
            <a:r>
              <a:rPr lang="en-US" altLang="ja-JP" dirty="0" smtClean="0"/>
              <a:t>The latest status on potential deployment scenarios is reported.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CN-RAN functional split (*)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NW slicing (*)</a:t>
            </a:r>
          </a:p>
          <a:p>
            <a:pPr marL="0" indent="0">
              <a:buNone/>
            </a:pPr>
            <a:endParaRPr lang="en-US" altLang="ja-JP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altLang="ja-JP" sz="2000" dirty="0" smtClean="0">
                <a:solidFill>
                  <a:schemeClr val="bg1">
                    <a:lumMod val="50000"/>
                  </a:schemeClr>
                </a:solidFill>
              </a:rPr>
              <a:t>(*) Not reported since these topics were not discussed sufficiently to provide RAN2 views.</a:t>
            </a:r>
          </a:p>
        </p:txBody>
      </p:sp>
    </p:spTree>
    <p:extLst>
      <p:ext uri="{BB962C8B-B14F-4D97-AF65-F5344CB8AC3E}">
        <p14:creationId xmlns:p14="http://schemas.microsoft.com/office/powerpoint/2010/main" val="812088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Deployment scenarios for LTE-NR tight interworking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456185"/>
            <a:ext cx="8229600" cy="3052935"/>
          </a:xfrm>
        </p:spPr>
        <p:txBody>
          <a:bodyPr>
            <a:normAutofit fontScale="85000" lnSpcReduction="10000"/>
          </a:bodyPr>
          <a:lstStyle/>
          <a:p>
            <a:r>
              <a:rPr kumimoji="1" lang="en-US" altLang="ja-JP" dirty="0" smtClean="0"/>
              <a:t>The following scenarios were agreed.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/>
              <a:t>NR tightly integrated in LTE via </a:t>
            </a:r>
            <a:r>
              <a:rPr lang="en-US" altLang="ja-JP" dirty="0" smtClean="0"/>
              <a:t>EPC.</a:t>
            </a:r>
            <a:endParaRPr lang="en-US" altLang="ja-JP" dirty="0"/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/>
              <a:t>LTE tightly integrated in NR via </a:t>
            </a:r>
            <a:r>
              <a:rPr lang="en-US" altLang="ja-JP" dirty="0" smtClean="0"/>
              <a:t>NG Core.</a:t>
            </a:r>
            <a:endParaRPr lang="en-US" altLang="ja-JP" dirty="0"/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/>
              <a:t>NR tightly integrated in LTE via </a:t>
            </a:r>
            <a:r>
              <a:rPr lang="en-US" altLang="ja-JP" dirty="0" smtClean="0"/>
              <a:t>NG Core.</a:t>
            </a:r>
            <a:endParaRPr lang="en-US" altLang="ja-JP" dirty="0"/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>
                <a:solidFill>
                  <a:schemeClr val="bg1">
                    <a:lumMod val="50000"/>
                  </a:schemeClr>
                </a:solidFill>
              </a:rPr>
              <a:t>[LTE tightly integrated in NR via 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EPC.] (To be confirmed)</a:t>
            </a:r>
          </a:p>
          <a:p>
            <a:pPr marL="571500" indent="-514350"/>
            <a:endParaRPr lang="en-US" altLang="ja-JP" dirty="0" smtClean="0"/>
          </a:p>
          <a:p>
            <a:pPr marL="571500" indent="-514350"/>
            <a:r>
              <a:rPr lang="en-US" altLang="ja-JP" dirty="0" smtClean="0"/>
              <a:t>For all scenarios U-plane data is split at CN or RAN.</a:t>
            </a:r>
            <a:endParaRPr lang="ja-JP" altLang="en-US" dirty="0"/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822039"/>
              </p:ext>
            </p:extLst>
          </p:nvPr>
        </p:nvGraphicFramePr>
        <p:xfrm>
          <a:off x="209550" y="4509120"/>
          <a:ext cx="8724900" cy="203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Visio" r:id="rId3" imgW="10234849" imgH="2392213" progId="Visio.Drawing.11">
                  <p:embed/>
                </p:oleObj>
              </mc:Choice>
              <mc:Fallback>
                <p:oleObj name="Visio" r:id="rId3" imgW="10234849" imgH="2392213" progId="Visio.Drawing.11">
                  <p:embed/>
                  <p:pic>
                    <p:nvPicPr>
                      <p:cNvPr id="0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550" y="4509120"/>
                        <a:ext cx="8724900" cy="203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2699792" y="6474822"/>
            <a:ext cx="63367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Green: U-plane data path for CN split, Red: U-plane data path for RAN split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648340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Deployment scenarios for standalone NR (1/2)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3340967"/>
          </a:xfrm>
        </p:spPr>
        <p:txBody>
          <a:bodyPr>
            <a:normAutofit/>
          </a:bodyPr>
          <a:lstStyle/>
          <a:p>
            <a:r>
              <a:rPr lang="en-US" altLang="ja-JP" dirty="0"/>
              <a:t>The following scenarios were agreed</a:t>
            </a:r>
            <a:r>
              <a:rPr lang="en-US" altLang="ja-JP" dirty="0" smtClean="0"/>
              <a:t>.</a:t>
            </a:r>
          </a:p>
          <a:p>
            <a:pPr marL="0" indent="0">
              <a:buNone/>
            </a:pPr>
            <a:r>
              <a:rPr lang="en-US" altLang="ja-JP" dirty="0"/>
              <a:t> </a:t>
            </a:r>
            <a:r>
              <a:rPr lang="en-US" altLang="ja-JP" dirty="0" smtClean="0"/>
              <a:t>    </a:t>
            </a:r>
            <a:r>
              <a:rPr lang="en-US" altLang="ja-JP" u="sng" dirty="0" smtClean="0"/>
              <a:t>For single RAT operation: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 smtClean="0"/>
              <a:t>NR node B is connected to NG Core.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 smtClean="0"/>
              <a:t>LTE </a:t>
            </a:r>
            <a:r>
              <a:rPr lang="en-US" altLang="ja-JP" dirty="0" err="1" smtClean="0"/>
              <a:t>eNB</a:t>
            </a:r>
            <a:r>
              <a:rPr lang="en-US" altLang="ja-JP" dirty="0" smtClean="0"/>
              <a:t> is connected to NG Core (or EPC as today).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[NR Node B is connected to EPC.]</a:t>
            </a:r>
            <a:r>
              <a:rPr lang="en-US" altLang="ja-JP" dirty="0" smtClean="0"/>
              <a:t> 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(to be confirmed)</a:t>
            </a:r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6169024"/>
              </p:ext>
            </p:extLst>
          </p:nvPr>
        </p:nvGraphicFramePr>
        <p:xfrm>
          <a:off x="2078038" y="4802188"/>
          <a:ext cx="4637087" cy="172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Visio" r:id="rId3" imgW="5923604" imgH="2204588" progId="Visio.Drawing.11">
                  <p:embed/>
                </p:oleObj>
              </mc:Choice>
              <mc:Fallback>
                <p:oleObj name="Visio" r:id="rId3" imgW="5923604" imgH="2204588" progId="Visio.Drawing.11">
                  <p:embed/>
                  <p:pic>
                    <p:nvPicPr>
                      <p:cNvPr id="0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8038" y="4802188"/>
                        <a:ext cx="4637087" cy="1724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4199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Deployment scenarios for standalone NR (2/2)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3384375"/>
          </a:xfrm>
        </p:spPr>
        <p:txBody>
          <a:bodyPr>
            <a:normAutofit fontScale="92500"/>
          </a:bodyPr>
          <a:lstStyle/>
          <a:p>
            <a:r>
              <a:rPr lang="en-US" altLang="ja-JP" dirty="0"/>
              <a:t>The following scenarios were agreed</a:t>
            </a:r>
            <a:r>
              <a:rPr lang="en-US" altLang="ja-JP" dirty="0" smtClean="0"/>
              <a:t>.</a:t>
            </a:r>
          </a:p>
          <a:p>
            <a:pPr marL="457200" lvl="1" indent="0">
              <a:buNone/>
            </a:pPr>
            <a:r>
              <a:rPr lang="en-US" altLang="ja-JP" u="sng" dirty="0" smtClean="0"/>
              <a:t>For inter-RAT mobility: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 smtClean="0"/>
              <a:t>LTE </a:t>
            </a:r>
            <a:r>
              <a:rPr lang="en-US" altLang="ja-JP" dirty="0" err="1" smtClean="0"/>
              <a:t>eNB</a:t>
            </a:r>
            <a:r>
              <a:rPr lang="en-US" altLang="ja-JP" dirty="0" smtClean="0"/>
              <a:t> </a:t>
            </a:r>
            <a:r>
              <a:rPr lang="en-US" altLang="ja-JP" dirty="0"/>
              <a:t>is connected to EPC and NR Node B is connected to New CN.</a:t>
            </a:r>
            <a:endParaRPr lang="en-US" altLang="ja-JP" dirty="0" smtClean="0"/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 smtClean="0"/>
              <a:t>Both </a:t>
            </a:r>
            <a:r>
              <a:rPr lang="en-US" altLang="ja-JP" dirty="0"/>
              <a:t>LTE </a:t>
            </a:r>
            <a:r>
              <a:rPr lang="en-US" altLang="ja-JP" dirty="0" err="1"/>
              <a:t>eNB</a:t>
            </a:r>
            <a:r>
              <a:rPr lang="en-US" altLang="ja-JP" dirty="0"/>
              <a:t> and NR Node B are connected to New CN.</a:t>
            </a:r>
            <a:endParaRPr lang="en-US" altLang="ja-JP" dirty="0" smtClean="0"/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[Both </a:t>
            </a:r>
            <a:r>
              <a:rPr lang="en-US" altLang="ja-JP" dirty="0">
                <a:solidFill>
                  <a:schemeClr val="bg1">
                    <a:lumMod val="50000"/>
                  </a:schemeClr>
                </a:solidFill>
              </a:rPr>
              <a:t>LTE </a:t>
            </a:r>
            <a:r>
              <a:rPr lang="en-US" altLang="ja-JP" dirty="0" err="1">
                <a:solidFill>
                  <a:schemeClr val="bg1">
                    <a:lumMod val="50000"/>
                  </a:schemeClr>
                </a:solidFill>
              </a:rPr>
              <a:t>eNB</a:t>
            </a:r>
            <a:r>
              <a:rPr lang="en-US" altLang="ja-JP" dirty="0">
                <a:solidFill>
                  <a:schemeClr val="bg1">
                    <a:lumMod val="50000"/>
                  </a:schemeClr>
                </a:solidFill>
              </a:rPr>
              <a:t> and NR Node B are connected to EPC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.]</a:t>
            </a:r>
            <a:r>
              <a:rPr lang="en-US" altLang="ja-JP" dirty="0" smtClean="0"/>
              <a:t> 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(to be confirmed)</a:t>
            </a:r>
            <a:endParaRPr lang="en-US" altLang="ja-JP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9135031"/>
              </p:ext>
            </p:extLst>
          </p:nvPr>
        </p:nvGraphicFramePr>
        <p:xfrm>
          <a:off x="1619672" y="4659585"/>
          <a:ext cx="5554662" cy="200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Visio" r:id="rId3" imgW="7093626" imgH="2572020" progId="Visio.Drawing.11">
                  <p:embed/>
                </p:oleObj>
              </mc:Choice>
              <mc:Fallback>
                <p:oleObj name="Visio" r:id="rId3" imgW="7093626" imgH="257202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4659585"/>
                        <a:ext cx="5554662" cy="2009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39741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Deployment scenarios for NR-WLAN interworking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456185"/>
            <a:ext cx="8229600" cy="305293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The following scenarios were agreed. 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(to be confirmed)</a:t>
            </a:r>
            <a:endParaRPr kumimoji="1" lang="en-US" altLang="ja-JP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[WLAN connected to NG Core via NR.</a:t>
            </a:r>
            <a:r>
              <a:rPr lang="en-US" altLang="ja-JP" dirty="0" smtClean="0"/>
              <a:t>]</a:t>
            </a:r>
            <a:endParaRPr lang="en-US" altLang="ja-JP" dirty="0"/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[WLAN directly connected to NG Core.]</a:t>
            </a:r>
            <a:endParaRPr lang="en-US" altLang="ja-JP" dirty="0">
              <a:solidFill>
                <a:schemeClr val="bg1">
                  <a:lumMod val="50000"/>
                </a:schemeClr>
              </a:solidFill>
            </a:endParaRPr>
          </a:p>
          <a:p>
            <a:pPr marL="571500" indent="-514350"/>
            <a:endParaRPr lang="en-US" altLang="ja-JP" dirty="0" smtClean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095503"/>
              </p:ext>
            </p:extLst>
          </p:nvPr>
        </p:nvGraphicFramePr>
        <p:xfrm>
          <a:off x="2290762" y="4149080"/>
          <a:ext cx="4562475" cy="2390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Visio" r:id="rId3" imgW="5314995" imgH="2781433" progId="Visio.Drawing.11">
                  <p:embed/>
                </p:oleObj>
              </mc:Choice>
              <mc:Fallback>
                <p:oleObj name="Visio" r:id="rId3" imgW="5314995" imgH="2781433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0762" y="4149080"/>
                        <a:ext cx="4562475" cy="2390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正方形/長方形 4"/>
          <p:cNvSpPr/>
          <p:nvPr/>
        </p:nvSpPr>
        <p:spPr>
          <a:xfrm rot="20227506">
            <a:off x="715398" y="2612610"/>
            <a:ext cx="7416824" cy="923330"/>
          </a:xfrm>
          <a:prstGeom prst="rect">
            <a:avLst/>
          </a:prstGeom>
          <a:noFill/>
        </p:spPr>
        <p:txBody>
          <a:bodyPr wrap="none" lIns="91440" tIns="45720" rIns="91440" bIns="4572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ja-JP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 be removed if there is nothing </a:t>
            </a:r>
          </a:p>
          <a:p>
            <a:pPr algn="ctr"/>
            <a:r>
              <a:rPr lang="en-US" altLang="ja-JP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 discuss together with SA2/RAN3</a:t>
            </a:r>
            <a:endParaRPr lang="ja-JP" altLang="en-US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609560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Discussion point in the joint session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kumimoji="1" lang="en-US" altLang="ja-JP" dirty="0" smtClean="0"/>
              <a:t>Connection to EPC is considered as a potential scenario for both LTE-NR tight interworking and standalone NR.</a:t>
            </a:r>
          </a:p>
          <a:p>
            <a:pPr marL="514350" indent="-514350">
              <a:buFont typeface="+mj-lt"/>
              <a:buAutoNum type="arabicPeriod"/>
            </a:pPr>
            <a:endParaRPr lang="en-US" altLang="ja-JP" dirty="0"/>
          </a:p>
          <a:p>
            <a:pPr marL="514350" indent="-514350">
              <a:buFont typeface="+mj-lt"/>
              <a:buAutoNum type="arabicPeriod"/>
            </a:pPr>
            <a:r>
              <a:rPr kumimoji="1" lang="en-US" altLang="ja-JP" dirty="0" smtClean="0"/>
              <a:t>Proposed to discuss and confirm if the scenarios involved with EPC is supported.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739202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1015</TotalTime>
  <Words>352</Words>
  <Application>Microsoft Office PowerPoint</Application>
  <PresentationFormat>画面に合わせる (4:3)</PresentationFormat>
  <Paragraphs>43</Paragraphs>
  <Slides>7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9" baseType="lpstr">
      <vt:lpstr>Office ​​テーマ</vt:lpstr>
      <vt:lpstr>Visio</vt:lpstr>
      <vt:lpstr>RAN2 status on NR study – Rapporteur input to SA2/RAN3 joint session</vt:lpstr>
      <vt:lpstr>RAN2 input to the joint session</vt:lpstr>
      <vt:lpstr>Deployment scenarios for LTE-NR tight interworking</vt:lpstr>
      <vt:lpstr>Deployment scenarios for standalone NR (1/2)</vt:lpstr>
      <vt:lpstr>Deployment scenarios for standalone NR (2/2)</vt:lpstr>
      <vt:lpstr>Deployment scenarios for NR-WLAN interworking</vt:lpstr>
      <vt:lpstr>Discussion point in the joint session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NTT DOCOMO, INC.</cp:lastModifiedBy>
  <cp:revision>62</cp:revision>
  <dcterms:created xsi:type="dcterms:W3CDTF">2015-06-15T19:39:43Z</dcterms:created>
  <dcterms:modified xsi:type="dcterms:W3CDTF">2016-05-25T02:37:15Z</dcterms:modified>
</cp:coreProperties>
</file>