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18" autoAdjust="0"/>
    <p:restoredTop sz="94671" autoAdjust="0"/>
  </p:normalViewPr>
  <p:slideViewPr>
    <p:cSldViewPr snapToGrid="0">
      <p:cViewPr>
        <p:scale>
          <a:sx n="75" d="100"/>
          <a:sy n="75" d="100"/>
        </p:scale>
        <p:origin x="-72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ATA\3GPP\TSGR2\TSGR2_93\Docs\R2-161014.zip" TargetMode="External"/><Relationship Id="rId2" Type="http://schemas.openxmlformats.org/officeDocument/2006/relationships/hyperlink" Target="file:///C:\DATA\3GPP\RAN2\Docs\R2-162119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00" y="1536699"/>
            <a:ext cx="10363200" cy="1846263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for NAS timer setting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>
            <a:norm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WG2 Meeting #93bis</a:t>
            </a:r>
            <a:r>
              <a:rPr lang="de-DE" b="1" smtClean="0"/>
              <a:t> </a:t>
            </a:r>
            <a:r>
              <a:rPr lang="de-DE" b="1"/>
              <a:t>                                                                                                            </a:t>
            </a:r>
            <a:r>
              <a:rPr lang="de-DE" b="1" smtClean="0"/>
              <a:t>R2-162996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sv-SE" b="1" dirty="0"/>
              <a:t>Dubrovnik, Malta, 11 – 15 April 2016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2400" dirty="0"/>
              <a:t>Agreements:</a:t>
            </a:r>
            <a:endParaRPr lang="sv-SE" sz="2400" dirty="0"/>
          </a:p>
          <a:p>
            <a:pPr marL="0" indent="0">
              <a:buNone/>
            </a:pPr>
            <a:r>
              <a:rPr lang="en-GB" sz="2400" dirty="0" smtClean="0"/>
              <a:t>1	NAS </a:t>
            </a:r>
            <a:r>
              <a:rPr lang="en-GB" sz="2400" dirty="0"/>
              <a:t>should be aware that a UE only capable of CE mode A. RAN2 understanding is that </a:t>
            </a:r>
            <a:r>
              <a:rPr lang="en-GB" sz="2400" dirty="0" smtClean="0"/>
              <a:t>	legacy </a:t>
            </a:r>
            <a:r>
              <a:rPr lang="en-GB" sz="2400" dirty="0"/>
              <a:t>timers would be suitable</a:t>
            </a:r>
            <a:r>
              <a:rPr lang="en-GB" sz="2400" dirty="0" smtClean="0"/>
              <a:t>.</a:t>
            </a:r>
            <a:endParaRPr lang="sv-SE" sz="2400" dirty="0" smtClean="0"/>
          </a:p>
          <a:p>
            <a:pPr marL="0" indent="0">
              <a:buNone/>
            </a:pPr>
            <a:r>
              <a:rPr lang="en-GB" sz="2400" dirty="0" smtClean="0"/>
              <a:t> </a:t>
            </a:r>
            <a:endParaRPr lang="sv-SE" sz="2400" dirty="0" smtClean="0"/>
          </a:p>
          <a:p>
            <a:pPr marL="0" indent="0">
              <a:buNone/>
            </a:pPr>
            <a:r>
              <a:rPr lang="en-GB" sz="2400" dirty="0" smtClean="0"/>
              <a:t>Tentative agreements:</a:t>
            </a:r>
            <a:endParaRPr lang="sv-SE" sz="2400" dirty="0" smtClean="0"/>
          </a:p>
          <a:p>
            <a:pPr marL="0" indent="0">
              <a:buNone/>
            </a:pPr>
            <a:r>
              <a:rPr lang="en-GB" sz="2400" dirty="0" smtClean="0"/>
              <a:t>2</a:t>
            </a:r>
            <a:r>
              <a:rPr lang="en-GB" sz="2400" dirty="0"/>
              <a:t>	For a UE that supports CE mode A and CE mode B: Two levels of CE information will be </a:t>
            </a:r>
            <a:r>
              <a:rPr lang="en-GB" sz="2400" dirty="0" smtClean="0"/>
              <a:t>	provided </a:t>
            </a:r>
            <a:r>
              <a:rPr lang="en-GB" sz="2400" dirty="0"/>
              <a:t>to NAS. 1/ UE in NC or CE mode A. 2/ UE in CE mode B</a:t>
            </a:r>
            <a:endParaRPr lang="sv-SE" sz="2400" dirty="0"/>
          </a:p>
          <a:p>
            <a:pPr marL="0" indent="0">
              <a:buNone/>
            </a:pPr>
            <a:r>
              <a:rPr lang="en-GB" sz="2400" dirty="0"/>
              <a:t>2a	On UE side the NAS can be informed by UE internal signalling at connection establishment. </a:t>
            </a:r>
            <a:endParaRPr lang="sv-SE" sz="2400" dirty="0"/>
          </a:p>
          <a:p>
            <a:pPr marL="0" indent="0">
              <a:buNone/>
            </a:pPr>
            <a:r>
              <a:rPr lang="en-GB" sz="2400" dirty="0" smtClean="0"/>
              <a:t>	FFS </a:t>
            </a:r>
            <a:r>
              <a:rPr lang="en-GB" sz="2400" dirty="0"/>
              <a:t>when exactly during the connection establishment the CE information will be available </a:t>
            </a:r>
            <a:r>
              <a:rPr lang="en-GB" sz="2400" dirty="0" smtClean="0"/>
              <a:t>	in </a:t>
            </a:r>
            <a:r>
              <a:rPr lang="en-GB" sz="2400" dirty="0"/>
              <a:t>UE.</a:t>
            </a:r>
            <a:endParaRPr lang="sv-SE" sz="2400" dirty="0"/>
          </a:p>
          <a:p>
            <a:pPr marL="0" indent="0">
              <a:buNone/>
            </a:pPr>
            <a:r>
              <a:rPr lang="en-GB" sz="2400" dirty="0"/>
              <a:t>2b	On network side, the CE information should be provided in the S1 message carrying Initial </a:t>
            </a:r>
            <a:r>
              <a:rPr lang="en-GB" sz="2400" dirty="0" smtClean="0"/>
              <a:t>	NAS </a:t>
            </a:r>
            <a:r>
              <a:rPr lang="en-GB" sz="2400" dirty="0"/>
              <a:t>message</a:t>
            </a:r>
            <a:endParaRPr lang="sv-SE" sz="2400" dirty="0"/>
          </a:p>
          <a:p>
            <a:pPr marL="0" indent="0">
              <a:buNone/>
            </a:pPr>
            <a:r>
              <a:rPr lang="en-GB" sz="2400" dirty="0"/>
              <a:t>3	Ask CT1 if it is useful for NAS to be informed during an RRC connection that the CE mode </a:t>
            </a:r>
            <a:r>
              <a:rPr lang="en-GB" sz="2400" dirty="0" smtClean="0"/>
              <a:t>	has </a:t>
            </a:r>
            <a:r>
              <a:rPr lang="en-GB" sz="2400" dirty="0"/>
              <a:t>been reconfigured.</a:t>
            </a:r>
            <a:endParaRPr lang="sv-SE" sz="2400" dirty="0"/>
          </a:p>
          <a:p>
            <a:pPr marL="0" lvl="0" indent="0">
              <a:buNone/>
            </a:pPr>
            <a:r>
              <a:rPr lang="en-GB" sz="2400" dirty="0"/>
              <a:t>=&gt;	The tentative agreements can be discussed mode offline (Ericsson)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 smtClean="0"/>
              <a:t>Triggered by SA2 LS </a:t>
            </a:r>
          </a:p>
          <a:p>
            <a:pPr marL="0" indent="0">
              <a:buNone/>
            </a:pPr>
            <a:r>
              <a:rPr lang="en-GB" sz="2400" u="sng" dirty="0">
                <a:hlinkClick r:id="rId2" tooltip="C:DATA3GPPRAN2DocsR2-162119.zip"/>
              </a:rPr>
              <a:t>R2-162119</a:t>
            </a:r>
            <a:r>
              <a:rPr lang="en-GB" sz="2400" dirty="0"/>
              <a:t>	Reply LS to R3-160135 = </a:t>
            </a:r>
            <a:r>
              <a:rPr lang="en-GB" sz="2400" u="sng" dirty="0">
                <a:hlinkClick r:id="rId3" tooltip="C:DATA3GPPTSGR2TSGR2_93DocsR2-161014.zip"/>
              </a:rPr>
              <a:t>R2-161014</a:t>
            </a:r>
            <a:r>
              <a:rPr lang="en-GB" sz="2400" dirty="0"/>
              <a:t> on questions on NB-</a:t>
            </a:r>
            <a:r>
              <a:rPr lang="en-GB" sz="2400" dirty="0" err="1"/>
              <a:t>IoT</a:t>
            </a:r>
            <a:r>
              <a:rPr lang="en-GB" sz="2400" dirty="0"/>
              <a:t> (S2-161333; contact: Vodafone)	SA2	LS in	to: RAN2	Rel-13	</a:t>
            </a:r>
            <a:r>
              <a:rPr lang="en-GB" sz="2400" dirty="0" err="1"/>
              <a:t>NB_IoT</a:t>
            </a:r>
            <a:r>
              <a:rPr lang="en-GB" sz="2400" dirty="0"/>
              <a:t>-Core, </a:t>
            </a:r>
            <a:r>
              <a:rPr lang="en-GB" sz="2400" dirty="0" err="1"/>
              <a:t>CIoT</a:t>
            </a:r>
            <a:endParaRPr lang="sv-SE" sz="2400" dirty="0"/>
          </a:p>
          <a:p>
            <a:pPr marL="0" indent="0">
              <a:buNone/>
            </a:pPr>
            <a:r>
              <a:rPr lang="sv-SE" sz="2400" dirty="0" smtClean="0"/>
              <a:t>RAN3 is studying how to convey a ”</a:t>
            </a:r>
            <a:r>
              <a:rPr lang="en-GB" sz="2400" dirty="0" smtClean="0"/>
              <a:t>NAS </a:t>
            </a:r>
            <a:r>
              <a:rPr lang="en-GB" sz="2400" dirty="0"/>
              <a:t>PDU Transmission Delay </a:t>
            </a:r>
            <a:r>
              <a:rPr lang="en-GB" sz="2400" dirty="0" smtClean="0"/>
              <a:t>Indicator” (a multiplication factor), from </a:t>
            </a:r>
            <a:r>
              <a:rPr lang="en-GB" sz="2400" dirty="0" err="1" smtClean="0"/>
              <a:t>eNB</a:t>
            </a:r>
            <a:r>
              <a:rPr lang="en-GB" sz="2400" dirty="0" smtClean="0"/>
              <a:t> to MME at INITIAL UE MESSAGE (and RRC Resume), based on the CE level used at RRC Connection establishment (resume)</a:t>
            </a:r>
          </a:p>
          <a:p>
            <a:pPr marL="0" indent="0">
              <a:buNone/>
            </a:pPr>
            <a:r>
              <a:rPr lang="en-GB" sz="2400" dirty="0" smtClean="0"/>
              <a:t>Draft CR to S1AP is being discussed by RAN3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Does not cover UE side.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48378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0024"/>
            <a:ext cx="10896600" cy="498157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sv-SE" sz="2400" dirty="0" smtClean="0"/>
              <a:t>UE Side</a:t>
            </a:r>
          </a:p>
          <a:p>
            <a:pPr lvl="1">
              <a:lnSpc>
                <a:spcPct val="150000"/>
              </a:lnSpc>
            </a:pPr>
            <a:r>
              <a:rPr lang="sv-SE" sz="2800" dirty="0" smtClean="0"/>
              <a:t>Similar solution for eMTC and NB-IoT</a:t>
            </a:r>
          </a:p>
          <a:p>
            <a:pPr lvl="1">
              <a:lnSpc>
                <a:spcPct val="150000"/>
              </a:lnSpc>
            </a:pPr>
            <a:r>
              <a:rPr lang="sv-SE" sz="2800" dirty="0" smtClean="0"/>
              <a:t>Solution needed for UE that support CE mode B (and NB-IOT UE)</a:t>
            </a:r>
          </a:p>
          <a:p>
            <a:pPr lvl="2">
              <a:lnSpc>
                <a:spcPct val="150000"/>
              </a:lnSpc>
            </a:pPr>
            <a:r>
              <a:rPr lang="sv-SE" sz="2400" dirty="0" smtClean="0"/>
              <a:t>Introduce new IE to convey a ”NAS transmission delay indicator” (multiplication factor) in RRC signalling when CE mode (level) is signalled to UE.</a:t>
            </a:r>
          </a:p>
          <a:p>
            <a:pPr lvl="3">
              <a:lnSpc>
                <a:spcPct val="150000"/>
              </a:lnSpc>
            </a:pPr>
            <a:r>
              <a:rPr lang="sv-SE" sz="2200" dirty="0" smtClean="0"/>
              <a:t>For eMTC CE </a:t>
            </a:r>
            <a:r>
              <a:rPr lang="sv-SE" sz="2200" dirty="0"/>
              <a:t>Mode </a:t>
            </a:r>
            <a:r>
              <a:rPr lang="sv-SE" sz="2200" dirty="0" smtClean="0"/>
              <a:t>B , potentially agree on default value used by UE</a:t>
            </a:r>
          </a:p>
          <a:p>
            <a:pPr lvl="2">
              <a:lnSpc>
                <a:spcPct val="150000"/>
              </a:lnSpc>
            </a:pPr>
            <a:r>
              <a:rPr lang="sv-SE" sz="2600" dirty="0" smtClean="0"/>
              <a:t>Initial value at RACH (for e.g. SERVICE REQUEST) depends on UE CE Level.</a:t>
            </a:r>
          </a:p>
          <a:p>
            <a:pPr lvl="3">
              <a:lnSpc>
                <a:spcPct val="150000"/>
              </a:lnSpc>
            </a:pPr>
            <a:r>
              <a:rPr lang="sv-SE" sz="2400" dirty="0" smtClean="0"/>
              <a:t>Value </a:t>
            </a:r>
            <a:r>
              <a:rPr lang="sv-SE" sz="2400" dirty="0"/>
              <a:t>of ”NAS transmission delay indicator” to </a:t>
            </a:r>
            <a:r>
              <a:rPr lang="sv-SE" sz="2400" dirty="0" smtClean="0"/>
              <a:t>use by UE is FFS.</a:t>
            </a:r>
          </a:p>
          <a:p>
            <a:pPr lvl="2">
              <a:lnSpc>
                <a:spcPct val="150000"/>
              </a:lnSpc>
            </a:pPr>
            <a:r>
              <a:rPr lang="sv-SE" sz="2400" dirty="0" smtClean="0"/>
              <a:t>CR to 36.331 can be produced for next meeting</a:t>
            </a:r>
          </a:p>
          <a:p>
            <a:pPr lvl="1">
              <a:lnSpc>
                <a:spcPct val="150000"/>
              </a:lnSpc>
            </a:pPr>
            <a:endParaRPr lang="sv-SE" dirty="0"/>
          </a:p>
          <a:p>
            <a:pPr>
              <a:lnSpc>
                <a:spcPct val="150000"/>
              </a:lnSpc>
            </a:pPr>
            <a:endParaRPr lang="en-GB" altLang="zh-CN" sz="2100" dirty="0" smtClean="0"/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0024"/>
            <a:ext cx="10896600" cy="49815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2400" dirty="0" smtClean="0"/>
              <a:t>Nw side</a:t>
            </a:r>
          </a:p>
          <a:p>
            <a:pPr lvl="1">
              <a:lnSpc>
                <a:spcPct val="150000"/>
              </a:lnSpc>
            </a:pPr>
            <a:r>
              <a:rPr lang="sv-SE" sz="2800" dirty="0" smtClean="0"/>
              <a:t>Use RAN3 solution for S1AP signalling</a:t>
            </a:r>
          </a:p>
          <a:p>
            <a:pPr lvl="2">
              <a:lnSpc>
                <a:spcPct val="150000"/>
              </a:lnSpc>
            </a:pPr>
            <a:r>
              <a:rPr lang="sv-SE" sz="2400" dirty="0"/>
              <a:t>”</a:t>
            </a:r>
            <a:r>
              <a:rPr lang="en-GB" sz="2400" dirty="0"/>
              <a:t>NAS PDU Transmission Delay Indicator” (a multiplication factor</a:t>
            </a:r>
            <a:r>
              <a:rPr lang="en-GB" sz="2400" dirty="0" smtClean="0"/>
              <a:t>) </a:t>
            </a:r>
            <a:r>
              <a:rPr lang="en-GB" sz="2400" dirty="0"/>
              <a:t>from </a:t>
            </a:r>
            <a:r>
              <a:rPr lang="en-GB" sz="2400" dirty="0" err="1"/>
              <a:t>eNB</a:t>
            </a:r>
            <a:r>
              <a:rPr lang="en-GB" sz="2400" dirty="0"/>
              <a:t> to MME at INITIAL UE MESSAGE </a:t>
            </a:r>
            <a:r>
              <a:rPr lang="en-GB" sz="2400" dirty="0" smtClean="0"/>
              <a:t>(and </a:t>
            </a:r>
            <a:r>
              <a:rPr lang="en-GB" sz="2400" dirty="0"/>
              <a:t>RRC </a:t>
            </a:r>
            <a:r>
              <a:rPr lang="en-GB" sz="2400" dirty="0" smtClean="0"/>
              <a:t>Resume).</a:t>
            </a:r>
          </a:p>
          <a:p>
            <a:pPr lvl="2">
              <a:lnSpc>
                <a:spcPct val="150000"/>
              </a:lnSpc>
            </a:pPr>
            <a:r>
              <a:rPr lang="sv-SE" sz="2400" dirty="0" smtClean="0"/>
              <a:t>Would result in that NAS timer setting is not modified during ongoing long-duration RRC connection in case CE mode changes.</a:t>
            </a:r>
          </a:p>
          <a:p>
            <a:pPr lvl="3">
              <a:lnSpc>
                <a:spcPct val="150000"/>
              </a:lnSpc>
            </a:pPr>
            <a:r>
              <a:rPr lang="sv-SE" sz="2000" dirty="0" smtClean="0"/>
              <a:t>Could be acceptable solution for Rel-13, no need to check with CT1.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sv-SE" dirty="0"/>
          </a:p>
          <a:p>
            <a:pPr>
              <a:lnSpc>
                <a:spcPct val="150000"/>
              </a:lnSpc>
            </a:pPr>
            <a:endParaRPr lang="en-GB" altLang="zh-CN" sz="2100" dirty="0" smtClean="0"/>
          </a:p>
        </p:txBody>
      </p:sp>
    </p:spTree>
    <p:extLst>
      <p:ext uri="{BB962C8B-B14F-4D97-AF65-F5344CB8AC3E}">
        <p14:creationId xmlns:p14="http://schemas.microsoft.com/office/powerpoint/2010/main" val="2567415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5372</TotalTime>
  <Words>207</Words>
  <Application>Microsoft Office PowerPoint</Application>
  <PresentationFormat>Custom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for NAS timer setting</vt:lpstr>
      <vt:lpstr>Background (1)</vt:lpstr>
      <vt:lpstr>Background (2)</vt:lpstr>
      <vt:lpstr>Proposal</vt:lpstr>
      <vt:lpstr>Proposal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Ericsson user</cp:lastModifiedBy>
  <cp:revision>308</cp:revision>
  <dcterms:created xsi:type="dcterms:W3CDTF">2015-11-18T19:50:45Z</dcterms:created>
  <dcterms:modified xsi:type="dcterms:W3CDTF">2016-04-15T09:37:28Z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(3)3fsISv/bv4wq9/BjonNoS4Un09n4usax/EGqwcNVlTBO2rRNxc+Ak/Q/V+sT2jLxRg5fYb1P
y5epe4APTAutoSneulx+un5Cx8syRPuNMgmZIwKPEixVVmoLVrORAFQcSkzMgOJQcc4P+x+P
Es4oyOerXabIZR4hfjm0CUhZYrex/CKRZAtd3DrPjPL5Jv+aepRuoPSZ3eHd2c21BoZihRSX
xTMQcz7lq/Hb+pAnl9</vt:lpwstr>
  </property>
  <property fmtid="{D5CDD505-2E9C-101B-9397-08002B2CF9AE}" pid="4" name="_2015_ms_pID_7253431">
    <vt:lpwstr>dtAw1ATfEJSrZ5NRiW9M/JKyB9Q18M23TR52f4w55XVSd3yCIwomqm
btVUXl98DQORnzCkCJt8q+59AHwyHpSv+bs+Xp2lObrRiT+GFGFUFpSWwILO8GkUveyX2TC7
RWfNb9uwAfKBbQxn2gNS9faq1f7cdn2o2QYCrMAZPblbzu7v6s6SLhw7ZEQAyXDXZ1hnibJr
6fECa5agwJ9H2O8i0r1G2i++hfgTByMnqXPv</vt:lpwstr>
  </property>
  <property fmtid="{D5CDD505-2E9C-101B-9397-08002B2CF9AE}" pid="5" name="_2015_ms_pID_7253432">
    <vt:lpwstr>O6x4lqYdvbMOE0X3DrZtBVUNexCNv9PmTWnw
c3MJ50i3CLn0gHBUhslxivEoegqcgNQFEq19AkevCb4nM7mKg3dKNhuYfw1kogDPqv4ByreG
Wt9PveOusrw7zgGqUHv4sg==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1460420878</vt:lpwstr>
  </property>
</Properties>
</file>