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3" r:id="rId3"/>
    <p:sldId id="260" r:id="rId4"/>
    <p:sldId id="261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6286" autoAdjust="0"/>
  </p:normalViewPr>
  <p:slideViewPr>
    <p:cSldViewPr>
      <p:cViewPr>
        <p:scale>
          <a:sx n="66" d="100"/>
          <a:sy n="66" d="100"/>
        </p:scale>
        <p:origin x="-186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1A3C2-E70F-4BD4-A14B-7B05EB51D40A}" type="datetime1">
              <a:rPr lang="ja-JP" altLang="en-US" smtClean="0"/>
              <a:t>2016/4/14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6B358-BA3B-4E1E-8A55-E19D3A007CD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5378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AD7707-7A31-49E7-8F5F-F8063D8FE0F8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C8654-E8E6-4565-9681-579164EBA6A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9489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39F67-44DF-481E-A4FC-DC7798E0B40A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31CB4-7189-4840-96D8-F80F74899950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9A2AF-966F-44A8-B214-02E6A3FD8CFD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2ED3F-6D26-4EE8-A9CD-C8E22FA154D4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AF38-FA72-4FE5-929F-6A9BF7CC1E2A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6100-9218-48D6-8469-35F5C51C2100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61DE1-AA3B-46A5-B240-434FEE098156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FF8E9-3002-46F1-9049-AE8578764E9E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65217-1B27-4933-82F2-80B4EBED2BCC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966B-AF60-4BC1-9FF4-63B6CE1CE7AC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3A9F6-38FB-4C75-948E-FA11330C0B4B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76425-E4D1-4C1D-8C37-1DF8630E5E5C}" type="datetime1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‹Nr.›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lexej.kulakov\Documents\Preparation_of_36_331.docx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NB-IOT in RAN2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Vodafone,?</a:t>
            </a:r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46532" y="257768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R2-163121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fontAlgn="base">
              <a:buNone/>
            </a:pPr>
            <a:r>
              <a:rPr lang="en-GB" sz="2000" dirty="0"/>
              <a:t>3GPP TSG RAN WG2 Meeting #</a:t>
            </a:r>
            <a:r>
              <a:rPr lang="en-GB" sz="2000" dirty="0" smtClean="0"/>
              <a:t>93bis</a:t>
            </a:r>
          </a:p>
          <a:p>
            <a:pPr fontAlgn="base">
              <a:buNone/>
            </a:pPr>
            <a:r>
              <a:rPr lang="en-GB" sz="2000" dirty="0" smtClean="0"/>
              <a:t>Dubrovnik</a:t>
            </a:r>
            <a:r>
              <a:rPr lang="en-GB" sz="2000" dirty="0"/>
              <a:t>, Croatia, 11–15 April 2016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4035"/>
            <a:ext cx="8229600" cy="1143000"/>
          </a:xfrm>
        </p:spPr>
        <p:txBody>
          <a:bodyPr>
            <a:noAutofit/>
          </a:bodyPr>
          <a:lstStyle/>
          <a:p>
            <a:r>
              <a:rPr lang="en-GB" altLang="en-US" sz="3200" b="1" u="sng" dirty="0"/>
              <a:t>Time Plan of </a:t>
            </a:r>
            <a:r>
              <a:rPr lang="en-GB" altLang="en-US" sz="3200" b="1" u="sng" dirty="0" smtClean="0"/>
              <a:t>NB-IOT RAN WG2 Activities</a:t>
            </a:r>
            <a:endParaRPr lang="en-GB" altLang="en-US" sz="3200" b="1" u="sng" dirty="0"/>
          </a:p>
        </p:txBody>
      </p:sp>
      <p:sp>
        <p:nvSpPr>
          <p:cNvPr id="6" name="Rectangle 64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329939" y="1049233"/>
            <a:ext cx="1028701" cy="25336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04.2016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Rectangle 7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844290" y="1302599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17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74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329940" y="1302599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16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10" name="Rectangle 78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4358640" y="1302599"/>
            <a:ext cx="5016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18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Line 8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860290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2" name="Line 8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7925436" y="1529998"/>
            <a:ext cx="0" cy="1475858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3" name="Line 8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369878" y="1562950"/>
            <a:ext cx="0" cy="1442906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4" name="Line 8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6900228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5" name="Line 8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7408228" y="1562949"/>
            <a:ext cx="635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6" name="Line 8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3329940" y="1562950"/>
            <a:ext cx="0" cy="14429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7" name="Line 87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396990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8" name="Line 88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964565" y="1562949"/>
            <a:ext cx="0" cy="144290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19" name="Line 89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4358640" y="1562950"/>
            <a:ext cx="0" cy="144290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0" name="Line 91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3844290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1" name="Line 92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882640" y="1562949"/>
            <a:ext cx="0" cy="1442907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2" name="Line 9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964565" y="3005855"/>
            <a:ext cx="696087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3" name="Line 95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V="1">
            <a:off x="964565" y="1555329"/>
            <a:ext cx="6958013" cy="76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en-GB"/>
          </a:p>
        </p:txBody>
      </p:sp>
      <p:sp>
        <p:nvSpPr>
          <p:cNvPr id="24" name="Text Box 132"/>
          <p:cNvSpPr txBox="1">
            <a:spLocks noChangeArrowheads="1"/>
          </p:cNvSpPr>
          <p:nvPr/>
        </p:nvSpPr>
        <p:spPr bwMode="auto">
          <a:xfrm>
            <a:off x="236220" y="3356992"/>
            <a:ext cx="8661400" cy="2509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0">
            <a:spAutoFit/>
          </a:bodyPr>
          <a:lstStyle/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en-GB" altLang="en-US" sz="1600" dirty="0"/>
              <a:t> </a:t>
            </a:r>
            <a:r>
              <a:rPr lang="en-US" altLang="en-US" sz="1600" dirty="0" smtClean="0"/>
              <a:t>CW 15 (Current week):</a:t>
            </a:r>
          </a:p>
          <a:p>
            <a:pPr>
              <a:buClr>
                <a:schemeClr val="tx2"/>
              </a:buClr>
            </a:pPr>
            <a:endParaRPr lang="en-US" altLang="en-US" sz="1600" dirty="0" smtClean="0"/>
          </a:p>
          <a:p>
            <a:pPr lvl="1"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36.331 (Preparation: First round of ASN1 and Procedural Text Preparation work): See next page </a:t>
            </a:r>
          </a:p>
          <a:p>
            <a:pPr lvl="1">
              <a:buClr>
                <a:schemeClr val="tx2"/>
              </a:buClr>
            </a:pPr>
            <a:endParaRPr lang="en-US" altLang="en-US" sz="1600" dirty="0" smtClean="0"/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 CW 18 (03-04.05.2016): Add-Hoc Meeting (First round of ASN1 review and closing of all open issues</a:t>
            </a:r>
          </a:p>
          <a:p>
            <a:pPr lvl="1"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Second round of ASN 1 review</a:t>
            </a:r>
          </a:p>
          <a:p>
            <a:pPr lvl="1">
              <a:buClr>
                <a:schemeClr val="tx2"/>
              </a:buClr>
            </a:pPr>
            <a:endParaRPr lang="en-US" altLang="en-US" sz="1600" dirty="0" smtClean="0"/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 CW 21 (23-27.05.2016): RAN WG2#94 (NB-IOT is finalized after this meeting)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endParaRPr lang="en-US" altLang="en-US" sz="1600" dirty="0" smtClean="0"/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en-US" altLang="en-US" sz="1600" dirty="0" smtClean="0"/>
              <a:t> CW  24 (13-16.05.2016): RAN Plenary 72 (WI for NB-IOT is closed)</a:t>
            </a:r>
            <a:endParaRPr lang="en-US" altLang="en-US" sz="1600" dirty="0"/>
          </a:p>
        </p:txBody>
      </p:sp>
      <p:sp>
        <p:nvSpPr>
          <p:cNvPr id="25" name="Text Box 133"/>
          <p:cNvSpPr txBox="1">
            <a:spLocks noChangeArrowheads="1"/>
          </p:cNvSpPr>
          <p:nvPr/>
        </p:nvSpPr>
        <p:spPr bwMode="auto">
          <a:xfrm>
            <a:off x="1191578" y="1782024"/>
            <a:ext cx="1884362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de-DE" altLang="en-US" sz="2400" b="1" dirty="0" smtClean="0"/>
              <a:t>NB-IOT RAN WG 2 Activities</a:t>
            </a:r>
            <a:endParaRPr lang="de-DE" altLang="en-US" sz="2400" b="1" dirty="0"/>
          </a:p>
        </p:txBody>
      </p:sp>
      <p:sp>
        <p:nvSpPr>
          <p:cNvPr id="26" name="Rectangle 135"/>
          <p:cNvSpPr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5882639" y="1306409"/>
            <a:ext cx="502603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21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27" name="Rectangle 136"/>
          <p:cNvSpPr>
            <a:spLocks noChangeArrowheads="1"/>
          </p:cNvSpPr>
          <p:nvPr>
            <p:custDataLst>
              <p:tags r:id="rId19"/>
            </p:custDataLst>
          </p:nvPr>
        </p:nvSpPr>
        <p:spPr bwMode="gray">
          <a:xfrm>
            <a:off x="6385878" y="1302599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22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28" name="Rectangle 78"/>
          <p:cNvSpPr>
            <a:spLocks noChangeArrowheads="1"/>
          </p:cNvSpPr>
          <p:nvPr>
            <p:custDataLst>
              <p:tags r:id="rId20"/>
            </p:custDataLst>
          </p:nvPr>
        </p:nvSpPr>
        <p:spPr bwMode="gray">
          <a:xfrm>
            <a:off x="4854893" y="1302599"/>
            <a:ext cx="514984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19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29" name="Rectangle 136"/>
          <p:cNvSpPr>
            <a:spLocks noChangeArrowheads="1"/>
          </p:cNvSpPr>
          <p:nvPr>
            <p:custDataLst>
              <p:tags r:id="rId21"/>
            </p:custDataLst>
          </p:nvPr>
        </p:nvSpPr>
        <p:spPr bwMode="gray">
          <a:xfrm>
            <a:off x="6900228" y="1294979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23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30" name="Rectangle 136"/>
          <p:cNvSpPr>
            <a:spLocks noChangeArrowheads="1"/>
          </p:cNvSpPr>
          <p:nvPr>
            <p:custDataLst>
              <p:tags r:id="rId22"/>
            </p:custDataLst>
          </p:nvPr>
        </p:nvSpPr>
        <p:spPr bwMode="gray">
          <a:xfrm>
            <a:off x="7408228" y="1289264"/>
            <a:ext cx="514350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24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Rectangle 64"/>
          <p:cNvSpPr>
            <a:spLocks noChangeArrowheads="1"/>
          </p:cNvSpPr>
          <p:nvPr>
            <p:custDataLst>
              <p:tags r:id="rId23"/>
            </p:custDataLst>
          </p:nvPr>
        </p:nvSpPr>
        <p:spPr bwMode="gray">
          <a:xfrm>
            <a:off x="4356576" y="1049234"/>
            <a:ext cx="2026603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05.2016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32" name="Rectangle 64"/>
          <p:cNvSpPr>
            <a:spLocks noChangeArrowheads="1"/>
          </p:cNvSpPr>
          <p:nvPr>
            <p:custDataLst>
              <p:tags r:id="rId24"/>
            </p:custDataLst>
          </p:nvPr>
        </p:nvSpPr>
        <p:spPr bwMode="gray">
          <a:xfrm>
            <a:off x="6385243" y="1049234"/>
            <a:ext cx="1537335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en-GB" altLang="en-US" sz="1400" b="1" dirty="0" smtClean="0">
                <a:solidFill>
                  <a:schemeClr val="bg1"/>
                </a:solidFill>
              </a:rPr>
              <a:t>06.2016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  <p:sp>
        <p:nvSpPr>
          <p:cNvPr id="33" name="Stern mit 5 Zacken 32"/>
          <p:cNvSpPr/>
          <p:nvPr/>
        </p:nvSpPr>
        <p:spPr bwMode="auto">
          <a:xfrm>
            <a:off x="4474644" y="1782023"/>
            <a:ext cx="274320" cy="268605"/>
          </a:xfrm>
          <a:prstGeom prst="star5">
            <a:avLst/>
          </a:prstGeom>
          <a:solidFill>
            <a:srgbClr val="00B050"/>
          </a:solidFill>
          <a:ln>
            <a:noFill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34" name="Stern mit 5 Zacken 33"/>
          <p:cNvSpPr/>
          <p:nvPr/>
        </p:nvSpPr>
        <p:spPr bwMode="auto">
          <a:xfrm>
            <a:off x="6030692" y="2095065"/>
            <a:ext cx="274320" cy="268605"/>
          </a:xfrm>
          <a:prstGeom prst="star5">
            <a:avLst/>
          </a:prstGeom>
          <a:solidFill>
            <a:srgbClr val="0070C0"/>
          </a:solidFill>
          <a:ln>
            <a:noFill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35" name="Stern mit 5 Zacken 34"/>
          <p:cNvSpPr/>
          <p:nvPr/>
        </p:nvSpPr>
        <p:spPr bwMode="auto">
          <a:xfrm>
            <a:off x="7528243" y="2575521"/>
            <a:ext cx="274320" cy="268605"/>
          </a:xfrm>
          <a:prstGeom prst="star5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normalizeH="0" baseline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36" name="Rectangle 78"/>
          <p:cNvSpPr>
            <a:spLocks noChangeArrowheads="1"/>
          </p:cNvSpPr>
          <p:nvPr>
            <p:custDataLst>
              <p:tags r:id="rId25"/>
            </p:custDataLst>
          </p:nvPr>
        </p:nvSpPr>
        <p:spPr bwMode="gray">
          <a:xfrm>
            <a:off x="5369878" y="1309584"/>
            <a:ext cx="514984" cy="2603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23812" rIns="0" bIns="23812" anchor="ctr"/>
          <a:lstStyle/>
          <a:p>
            <a:pPr algn="ctr"/>
            <a:r>
              <a:rPr lang="de-DE" altLang="en-US" sz="1400" b="1" dirty="0" smtClean="0">
                <a:solidFill>
                  <a:schemeClr val="bg1"/>
                </a:solidFill>
              </a:rPr>
              <a:t>20</a:t>
            </a:r>
            <a:endParaRPr lang="en-GB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8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b="1" u="sng" dirty="0" smtClean="0"/>
              <a:t>36.331 RRC activities between now and Ad-Hoc </a:t>
            </a:r>
            <a:endParaRPr kumimoji="1" lang="en-US" altLang="ja-JP" sz="3200" b="1" u="sng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522522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altLang="ja-JP" sz="1600" dirty="0" smtClean="0"/>
              <a:t>Email Discussion on RRC ASN 1 &amp; Procedural Text (Lead: Huawei)</a:t>
            </a:r>
          </a:p>
          <a:p>
            <a:endParaRPr lang="en-US" altLang="ja-JP" sz="1600" dirty="0" smtClean="0"/>
          </a:p>
          <a:p>
            <a:pPr lvl="1"/>
            <a:r>
              <a:rPr lang="en-US" sz="1800" b="1" dirty="0" smtClean="0">
                <a:solidFill>
                  <a:srgbClr val="FF0000"/>
                </a:solidFill>
              </a:rPr>
              <a:t>Start: 21.04.2016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 lvl="1"/>
            <a:r>
              <a:rPr lang="en-US" sz="1800" b="1" dirty="0" smtClean="0">
                <a:solidFill>
                  <a:srgbClr val="FF0000"/>
                </a:solidFill>
              </a:rPr>
              <a:t>End:  27.04.2016</a:t>
            </a:r>
            <a:r>
              <a:rPr lang="fi-FI" sz="1800" b="1" dirty="0" smtClean="0">
                <a:solidFill>
                  <a:srgbClr val="FF0000"/>
                </a:solidFill>
              </a:rPr>
              <a:t> </a:t>
            </a:r>
            <a:endParaRPr lang="en-US" altLang="ja-JP" sz="1800" b="1" dirty="0" smtClean="0">
              <a:solidFill>
                <a:srgbClr val="FF0000"/>
              </a:solidFill>
            </a:endParaRPr>
          </a:p>
          <a:p>
            <a:endParaRPr lang="en-US" sz="1600" dirty="0" smtClean="0"/>
          </a:p>
          <a:p>
            <a:r>
              <a:rPr lang="en-US" sz="1600" dirty="0" smtClean="0"/>
              <a:t>Expected outcome: As “much as possible” complete list of open issues of ASN1 and Procedural text to be discussed during the ad-hoc meeting in France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sz="1600" dirty="0" smtClean="0"/>
              <a:t>During E-Mail Discussion the following companies agreed to provide their feedback to the following chapters (next slide)</a:t>
            </a:r>
          </a:p>
          <a:p>
            <a:pPr marL="0" indent="0">
              <a:buNone/>
            </a:pPr>
            <a:endParaRPr lang="en-GB" sz="1600" dirty="0" smtClean="0"/>
          </a:p>
          <a:p>
            <a:pPr marL="0" indent="0">
              <a:buNone/>
            </a:pPr>
            <a:endParaRPr lang="fi-FI" sz="1600" dirty="0" smtClean="0"/>
          </a:p>
          <a:p>
            <a:r>
              <a:rPr lang="fi-FI" sz="1600" dirty="0" smtClean="0"/>
              <a:t>29.04.2016</a:t>
            </a:r>
            <a:r>
              <a:rPr lang="en-GB" sz="1600" dirty="0" smtClean="0"/>
              <a:t>: </a:t>
            </a:r>
            <a:r>
              <a:rPr lang="fi-FI" sz="1600" dirty="0" smtClean="0"/>
              <a:t>Provision of the last version of 36.331 and open list based on email discussion</a:t>
            </a:r>
            <a:endParaRPr kumimoji="1" lang="en-US" altLang="ja-JP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7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29154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b="1" u="sng" dirty="0" smtClean="0"/>
              <a:t>Preparation </a:t>
            </a:r>
            <a:r>
              <a:rPr lang="en-US" altLang="ja-JP" sz="3200" b="1" u="sng" dirty="0" smtClean="0"/>
              <a:t>of</a:t>
            </a:r>
            <a:r>
              <a:rPr kumimoji="1" lang="en-US" altLang="ja-JP" sz="3200" b="1" u="sng" dirty="0" smtClean="0"/>
              <a:t> Ad-Hoc on the 03-04.2016 in France</a:t>
            </a:r>
            <a:endParaRPr kumimoji="1" lang="ja-JP" altLang="en-US" sz="3200" b="1" u="sng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0655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SimSun" pitchFamily="2" charset="-122"/>
              </a:rPr>
              <a:t/>
            </a:r>
            <a:b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SimSun" pitchFamily="2" charset="-122"/>
              </a:rPr>
            </a:b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SimSun" pitchFamily="2" charset="-122"/>
              </a:rPr>
              <a:t/>
            </a:r>
            <a:b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SimSun" pitchFamily="2" charset="-122"/>
              </a:rPr>
            </a:b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Inhaltsplatzhalter 11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2530462"/>
              </p:ext>
            </p:extLst>
          </p:nvPr>
        </p:nvGraphicFramePr>
        <p:xfrm>
          <a:off x="4059133" y="2204864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Document" showAsIcon="1" r:id="rId3" imgW="914400" imgH="792360" progId="Word.Document.12">
                  <p:link updateAutomatic="1"/>
                </p:oleObj>
              </mc:Choice>
              <mc:Fallback>
                <p:oleObj name="Document" showAsIcon="1" r:id="rId3" imgW="914400" imgH="79236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59133" y="2204864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94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de-DE" sz="3200" b="1" u="sng" dirty="0" smtClean="0"/>
              <a:t>Other NB-IOT Specifications</a:t>
            </a:r>
            <a:endParaRPr lang="en-GB" sz="3200" b="1" u="sng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One week for E-Mail discussion for the following Specification:</a:t>
            </a:r>
          </a:p>
          <a:p>
            <a:pPr marL="0" indent="0">
              <a:buNone/>
            </a:pPr>
            <a:endParaRPr lang="en-US" sz="1600" dirty="0" smtClean="0"/>
          </a:p>
          <a:p>
            <a:pPr lvl="1"/>
            <a:r>
              <a:rPr lang="en-GB" sz="1500" b="1" dirty="0"/>
              <a:t>Email discussion on CR for 36.300 (Huawei)</a:t>
            </a:r>
          </a:p>
          <a:p>
            <a:pPr lvl="1"/>
            <a:r>
              <a:rPr lang="en-GB" sz="1500" b="1" dirty="0" smtClean="0"/>
              <a:t>Email </a:t>
            </a:r>
            <a:r>
              <a:rPr lang="en-GB" sz="1500" b="1" dirty="0"/>
              <a:t>discussion on CR for 36.304 (Nokia)</a:t>
            </a:r>
          </a:p>
          <a:p>
            <a:pPr lvl="1"/>
            <a:r>
              <a:rPr lang="en-GB" sz="1500" b="1" dirty="0"/>
              <a:t>Email discussion on CR for 36.321 (Ericsson)</a:t>
            </a:r>
          </a:p>
          <a:p>
            <a:pPr lvl="1"/>
            <a:r>
              <a:rPr lang="en-GB" sz="1500" b="1" dirty="0"/>
              <a:t>Email discussion on CR for 36.322 (NTT </a:t>
            </a:r>
            <a:r>
              <a:rPr lang="en-GB" sz="1500" b="1" dirty="0" err="1"/>
              <a:t>Docomo</a:t>
            </a:r>
            <a:r>
              <a:rPr lang="en-GB" sz="1500" b="1" dirty="0"/>
              <a:t>)</a:t>
            </a:r>
          </a:p>
          <a:p>
            <a:pPr lvl="1"/>
            <a:r>
              <a:rPr lang="en-GB" sz="1500" b="1" dirty="0"/>
              <a:t>Email discussion on CR for 36.323 (Qualcomm)</a:t>
            </a:r>
          </a:p>
          <a:p>
            <a:pPr lvl="1"/>
            <a:r>
              <a:rPr lang="en-GB" sz="1500" b="1" dirty="0"/>
              <a:t>Email discussion on CR for 36.302 (Huawei)</a:t>
            </a:r>
          </a:p>
          <a:p>
            <a:pPr lvl="1"/>
            <a:r>
              <a:rPr lang="en-GB" sz="1500" b="1" dirty="0"/>
              <a:t>Email discussion on CR for 36.306 (Ericsson)</a:t>
            </a:r>
          </a:p>
          <a:p>
            <a:pPr lvl="1"/>
            <a:endParaRPr lang="en-US" sz="1200" dirty="0" smtClean="0"/>
          </a:p>
          <a:p>
            <a:r>
              <a:rPr lang="en-US" sz="1600" dirty="0" smtClean="0"/>
              <a:t>Outcome: Endorsed specification and possibly open issue List </a:t>
            </a:r>
          </a:p>
          <a:p>
            <a:endParaRPr lang="en-US" sz="1600" dirty="0" smtClean="0"/>
          </a:p>
          <a:p>
            <a:r>
              <a:rPr lang="en-US" sz="1600" b="1" dirty="0" smtClean="0">
                <a:solidFill>
                  <a:srgbClr val="FF0000"/>
                </a:solidFill>
              </a:rPr>
              <a:t>Start Date: 19.04.2016?</a:t>
            </a:r>
          </a:p>
          <a:p>
            <a:endParaRPr lang="en-US" sz="1600" dirty="0" smtClean="0"/>
          </a:p>
          <a:p>
            <a:r>
              <a:rPr lang="en-US" sz="1600" dirty="0" smtClean="0"/>
              <a:t>Close Date: 1 Week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3356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mpV.ump02i8N.yBJ_8v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wgKb3BZ_EygnlI6AI2Qh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Ilw1jTJQ0mFpZ6Jb8CpQ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Fqzz2AQ6EmyPVYsAYIsK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b1T8WcVNU2Xk.VjF8TMK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tAeGL7vDEeG5s2sEqJ2z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PRKonO6K0KIys.e8f3jW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Rnc4dZu90enXtBtq836A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AuFM_U_BUOzzUdSM97ib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ZI1cQ5eU67pUBC93N74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ZI1cQ5eU67pUBC93N74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j70wq4WbkisG1UpTtT0v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4WBmCTQUWJIpTEKOUk7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ZI1cQ5eU67pUBC93N74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oZI1cQ5eU67pUBC93N74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mpV.ump02i8N.yBJ_8v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mpV.ump02i8N.yBJ_8v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4WBmCTQUWJIpTEKOUk7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AlDqDuPIk.qq.t4Mgl5P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i4WBmCTQUWJIpTEKOUk7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qlUNq6u.0OBkoGEIOGaC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8xMfyuuPk2xsrZOl2txq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DmWd8FhcUuTe9CItXs8U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GF1QAPxbUyRKODuFTSpT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mYEG8RrU0Wbd4vykk5LXw"/>
</p:tagLst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</Words>
  <Application>Microsoft Office PowerPoint</Application>
  <PresentationFormat>Bildschirmpräsentation (4:3)</PresentationFormat>
  <Paragraphs>60</Paragraphs>
  <Slides>5</Slides>
  <Notes>1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Verknüpfungen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7" baseType="lpstr">
      <vt:lpstr>Office ​​テーマ</vt:lpstr>
      <vt:lpstr>C:\Users\alexej.kulakov\Documents\Preparation_of_36_331.docx</vt:lpstr>
      <vt:lpstr>Way forward on NB-IOT in RAN2 </vt:lpstr>
      <vt:lpstr>Time Plan of NB-IOT RAN WG2 Activities</vt:lpstr>
      <vt:lpstr>36.331 RRC activities between now and Ad-Hoc </vt:lpstr>
      <vt:lpstr>Preparation of Ad-Hoc on the 03-04.2016 in France</vt:lpstr>
      <vt:lpstr>Other NB-IOT Specifications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Kulakov, Alexej, Vodafone DE</cp:lastModifiedBy>
  <cp:revision>97</cp:revision>
  <dcterms:created xsi:type="dcterms:W3CDTF">2015-06-15T19:39:43Z</dcterms:created>
  <dcterms:modified xsi:type="dcterms:W3CDTF">2016-04-14T18:49:03Z</dcterms:modified>
</cp:coreProperties>
</file>