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55" d="100"/>
          <a:sy n="55" d="100"/>
        </p:scale>
        <p:origin x="61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4D7EA-B6E8-4829-867E-CBC9727DECFD}" type="datetimeFigureOut">
              <a:rPr lang="en-US" smtClean="0"/>
              <a:t>11/19/2015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BCB83-D1E6-4192-B793-629FBE97DF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680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4D7EA-B6E8-4829-867E-CBC9727DECFD}" type="datetimeFigureOut">
              <a:rPr lang="en-US" smtClean="0"/>
              <a:t>11/19/2015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BCB83-D1E6-4192-B793-629FBE97DF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7510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4D7EA-B6E8-4829-867E-CBC9727DECFD}" type="datetimeFigureOut">
              <a:rPr lang="en-US" smtClean="0"/>
              <a:t>11/19/2015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BCB83-D1E6-4192-B793-629FBE97DF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065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4D7EA-B6E8-4829-867E-CBC9727DECFD}" type="datetimeFigureOut">
              <a:rPr lang="en-US" smtClean="0"/>
              <a:t>11/19/2015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BCB83-D1E6-4192-B793-629FBE97DF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5354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4D7EA-B6E8-4829-867E-CBC9727DECFD}" type="datetimeFigureOut">
              <a:rPr lang="en-US" smtClean="0"/>
              <a:t>11/19/2015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BCB83-D1E6-4192-B793-629FBE97DF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872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4D7EA-B6E8-4829-867E-CBC9727DECFD}" type="datetimeFigureOut">
              <a:rPr lang="en-US" smtClean="0"/>
              <a:t>11/19/2015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BCB83-D1E6-4192-B793-629FBE97DF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1305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4D7EA-B6E8-4829-867E-CBC9727DECFD}" type="datetimeFigureOut">
              <a:rPr lang="en-US" smtClean="0"/>
              <a:t>11/19/2015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BCB83-D1E6-4192-B793-629FBE97DF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3606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4D7EA-B6E8-4829-867E-CBC9727DECFD}" type="datetimeFigureOut">
              <a:rPr lang="en-US" smtClean="0"/>
              <a:t>11/19/2015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BCB83-D1E6-4192-B793-629FBE97DF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1606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4D7EA-B6E8-4829-867E-CBC9727DECFD}" type="datetimeFigureOut">
              <a:rPr lang="en-US" smtClean="0"/>
              <a:t>11/19/2015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BCB83-D1E6-4192-B793-629FBE97DF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2215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4D7EA-B6E8-4829-867E-CBC9727DECFD}" type="datetimeFigureOut">
              <a:rPr lang="en-US" smtClean="0"/>
              <a:t>11/19/2015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BCB83-D1E6-4192-B793-629FBE97DF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1884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4D7EA-B6E8-4829-867E-CBC9727DECFD}" type="datetimeFigureOut">
              <a:rPr lang="en-US" smtClean="0"/>
              <a:t>11/19/2015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BCB83-D1E6-4192-B793-629FBE97DF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4794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84D7EA-B6E8-4829-867E-CBC9727DECFD}" type="datetimeFigureOut">
              <a:rPr lang="en-US" smtClean="0"/>
              <a:t>11/19/2015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ABCB83-D1E6-4192-B793-629FBE97DF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6710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Wayforward</a:t>
            </a:r>
            <a:r>
              <a:rPr lang="en-US" dirty="0" smtClean="0"/>
              <a:t> on suspended MTCH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ZTE, Ericsson, Huawei</a:t>
            </a:r>
            <a:r>
              <a:rPr lang="en-US" smtClean="0"/>
              <a:t>, CATT</a:t>
            </a:r>
            <a:r>
              <a:rPr lang="en-US" dirty="0" smtClean="0"/>
              <a:t>, Qualcomm, NEC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21951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Legacy MSI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609585" indent="-609585">
              <a:buFont typeface="+mj-lt"/>
              <a:buAutoNum type="arabicPeriod"/>
            </a:pPr>
            <a:r>
              <a:rPr lang="en-US" altLang="zh-CN" dirty="0" smtClean="0"/>
              <a:t>While MTCH is not scheduled and not suspended, </a:t>
            </a:r>
            <a:r>
              <a:rPr lang="en-US" altLang="zh-CN" dirty="0"/>
              <a:t>the “LCID” </a:t>
            </a:r>
            <a:r>
              <a:rPr lang="en-US" altLang="zh-CN" dirty="0" smtClean="0"/>
              <a:t>is listed/not listed in the MSI and the value of “</a:t>
            </a:r>
            <a:r>
              <a:rPr lang="en-GB" dirty="0"/>
              <a:t>Stop MTCH</a:t>
            </a:r>
            <a:r>
              <a:rPr lang="en-US" altLang="zh-CN" dirty="0" smtClean="0"/>
              <a:t>”</a:t>
            </a:r>
            <a:r>
              <a:rPr lang="en-GB" dirty="0" smtClean="0"/>
              <a:t> is set to 2047 (if listed)?(listed: NN, ZTE, QC, CATT</a:t>
            </a:r>
            <a:r>
              <a:rPr lang="en-US" altLang="zh-CN" dirty="0" smtClean="0"/>
              <a:t>,</a:t>
            </a:r>
            <a:r>
              <a:rPr lang="zh-CN" altLang="en-US" dirty="0" smtClean="0"/>
              <a:t> </a:t>
            </a:r>
            <a:r>
              <a:rPr lang="en-US" altLang="zh-CN" dirty="0" smtClean="0"/>
              <a:t>Samsung, HW, Ericsson, NEC</a:t>
            </a:r>
            <a:r>
              <a:rPr lang="en-GB" dirty="0" smtClean="0"/>
              <a:t>) </a:t>
            </a:r>
            <a:r>
              <a:rPr lang="en-GB" dirty="0"/>
              <a:t>Note</a:t>
            </a:r>
            <a:r>
              <a:rPr lang="en-GB" dirty="0" smtClean="0"/>
              <a:t>: The discussion is related to the case when there is data for transmission for at least one MTCH in this MCH.</a:t>
            </a:r>
          </a:p>
          <a:p>
            <a:pPr marL="609585" indent="-609585">
              <a:buFont typeface="+mj-lt"/>
              <a:buAutoNum type="arabicPeriod"/>
            </a:pPr>
            <a:r>
              <a:rPr lang="en-US" altLang="zh-CN" dirty="0" smtClean="0"/>
              <a:t>While </a:t>
            </a:r>
            <a:r>
              <a:rPr lang="en-US" altLang="zh-CN" dirty="0"/>
              <a:t>MTCH is suspended, the </a:t>
            </a:r>
            <a:r>
              <a:rPr lang="en-US" altLang="zh-CN" dirty="0" smtClean="0"/>
              <a:t>“</a:t>
            </a:r>
            <a:r>
              <a:rPr lang="en-US" altLang="zh-CN" dirty="0"/>
              <a:t>LCID</a:t>
            </a:r>
            <a:r>
              <a:rPr lang="en-US" altLang="zh-CN" dirty="0" smtClean="0"/>
              <a:t>” </a:t>
            </a:r>
            <a:r>
              <a:rPr lang="en-US" altLang="zh-CN" dirty="0"/>
              <a:t>is </a:t>
            </a:r>
            <a:r>
              <a:rPr lang="en-US" altLang="zh-CN" dirty="0" smtClean="0"/>
              <a:t>listed/not listed in MCCH</a:t>
            </a:r>
            <a:r>
              <a:rPr lang="en-GB" altLang="zh-CN" dirty="0" smtClean="0"/>
              <a:t>? (not listed: ZTE, NN, HW, LGE, QC, CATT</a:t>
            </a:r>
            <a:r>
              <a:rPr lang="en-US" altLang="zh-CN" dirty="0" smtClean="0"/>
              <a:t>,</a:t>
            </a:r>
            <a:r>
              <a:rPr lang="zh-CN" altLang="en-US" dirty="0" smtClean="0"/>
              <a:t> </a:t>
            </a:r>
            <a:r>
              <a:rPr lang="en-US" altLang="zh-CN" dirty="0" smtClean="0"/>
              <a:t>Samsung, Ericsson, NEC</a:t>
            </a:r>
            <a:r>
              <a:rPr lang="en-GB" altLang="zh-CN" dirty="0" smtClean="0"/>
              <a:t>)  Note: MTCH is removed at the next modification period.</a:t>
            </a:r>
            <a:endParaRPr lang="en-GB" dirty="0" smtClean="0"/>
          </a:p>
          <a:p>
            <a:pPr marL="609585" indent="-609585">
              <a:buFont typeface="+mj-lt"/>
              <a:buAutoNum type="arabicPeriod"/>
            </a:pPr>
            <a:r>
              <a:rPr lang="en-US" altLang="zh-CN" dirty="0"/>
              <a:t>While MTCH is </a:t>
            </a:r>
            <a:r>
              <a:rPr lang="en-US" altLang="zh-CN" dirty="0" smtClean="0"/>
              <a:t>suspended</a:t>
            </a:r>
            <a:r>
              <a:rPr lang="en-US" altLang="zh-CN" dirty="0"/>
              <a:t>, the </a:t>
            </a:r>
            <a:r>
              <a:rPr lang="en-US" altLang="zh-CN" dirty="0" smtClean="0"/>
              <a:t>“</a:t>
            </a:r>
            <a:r>
              <a:rPr lang="en-US" altLang="zh-CN" dirty="0"/>
              <a:t>LCID</a:t>
            </a:r>
            <a:r>
              <a:rPr lang="en-US" altLang="zh-CN" dirty="0" smtClean="0"/>
              <a:t>” </a:t>
            </a:r>
            <a:r>
              <a:rPr lang="en-US" altLang="zh-CN" dirty="0"/>
              <a:t>is </a:t>
            </a:r>
            <a:r>
              <a:rPr lang="en-US" altLang="zh-CN" dirty="0" smtClean="0"/>
              <a:t>listed/not listed </a:t>
            </a:r>
            <a:r>
              <a:rPr lang="en-US" altLang="zh-CN" dirty="0"/>
              <a:t>in the MSI and the value of </a:t>
            </a:r>
            <a:r>
              <a:rPr lang="en-US" altLang="zh-CN" dirty="0" smtClean="0"/>
              <a:t>“</a:t>
            </a:r>
            <a:r>
              <a:rPr lang="en-GB" dirty="0"/>
              <a:t>Stop MTCH</a:t>
            </a:r>
            <a:r>
              <a:rPr lang="en-US" altLang="zh-CN" dirty="0" smtClean="0"/>
              <a:t>”</a:t>
            </a:r>
            <a:r>
              <a:rPr lang="en-GB" dirty="0" smtClean="0"/>
              <a:t> </a:t>
            </a:r>
            <a:r>
              <a:rPr lang="en-GB" dirty="0"/>
              <a:t>is set to </a:t>
            </a:r>
            <a:r>
              <a:rPr lang="en-GB" dirty="0" smtClean="0"/>
              <a:t>2047 (if listed)? </a:t>
            </a:r>
            <a:r>
              <a:rPr lang="en-GB" altLang="zh-CN" dirty="0" smtClean="0"/>
              <a:t>(</a:t>
            </a:r>
            <a:r>
              <a:rPr lang="en-GB" altLang="zh-CN" dirty="0"/>
              <a:t>not </a:t>
            </a:r>
            <a:r>
              <a:rPr lang="en-GB" altLang="zh-CN" dirty="0" smtClean="0"/>
              <a:t>listed: ZTE</a:t>
            </a:r>
            <a:r>
              <a:rPr lang="en-GB" altLang="zh-CN" dirty="0"/>
              <a:t>, </a:t>
            </a:r>
            <a:r>
              <a:rPr lang="en-GB" altLang="zh-CN" dirty="0" smtClean="0"/>
              <a:t>NN, </a:t>
            </a:r>
            <a:r>
              <a:rPr lang="en-GB" altLang="zh-CN" dirty="0"/>
              <a:t>HW, </a:t>
            </a:r>
            <a:r>
              <a:rPr lang="en-GB" altLang="zh-CN" dirty="0" smtClean="0"/>
              <a:t>LGE, QC, CATT</a:t>
            </a:r>
            <a:r>
              <a:rPr lang="en-US" altLang="zh-CN" dirty="0" smtClean="0"/>
              <a:t>,</a:t>
            </a:r>
            <a:r>
              <a:rPr lang="zh-CN" altLang="en-US" dirty="0" smtClean="0"/>
              <a:t> </a:t>
            </a:r>
            <a:r>
              <a:rPr lang="en-US" altLang="zh-CN" dirty="0" smtClean="0"/>
              <a:t>Samsung, Ericsson, NEC</a:t>
            </a:r>
            <a:r>
              <a:rPr lang="en-GB" altLang="zh-CN" dirty="0" smtClean="0"/>
              <a:t>)</a:t>
            </a:r>
            <a:endParaRPr lang="en-GB" dirty="0"/>
          </a:p>
          <a:p>
            <a:pPr marL="609585" indent="-609585">
              <a:buFont typeface="+mj-lt"/>
              <a:buAutoNum type="arabicPeriod"/>
            </a:pPr>
            <a:endParaRPr lang="en-GB" dirty="0"/>
          </a:p>
          <a:p>
            <a:pPr marL="609585" indent="-609585">
              <a:buFont typeface="+mj-lt"/>
              <a:buAutoNum type="arabicPeriod"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824548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Extended MSI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09585" indent="-609585">
              <a:buFont typeface="+mj-lt"/>
              <a:buAutoNum type="arabicPeriod"/>
            </a:pPr>
            <a:r>
              <a:rPr lang="en-US" altLang="zh-CN" dirty="0" smtClean="0"/>
              <a:t>Extended MSI with S field is used only if a MTCH is </a:t>
            </a:r>
            <a:r>
              <a:rPr lang="en-US" altLang="zh-CN" dirty="0"/>
              <a:t>to be </a:t>
            </a:r>
            <a:r>
              <a:rPr lang="en-US" altLang="zh-CN" dirty="0" smtClean="0"/>
              <a:t>suspended. Otherwise, the Extended MSI without S field is used.? (Yes: NN, ZTE, QC</a:t>
            </a:r>
            <a:r>
              <a:rPr lang="en-US" altLang="zh-CN" dirty="0"/>
              <a:t>, CATT, </a:t>
            </a:r>
            <a:r>
              <a:rPr lang="en-US" altLang="zh-CN" dirty="0" smtClean="0"/>
              <a:t>Samsung, HW, NEC) Note: The format </a:t>
            </a:r>
            <a:r>
              <a:rPr lang="en-US" altLang="zh-CN" dirty="0"/>
              <a:t>of the Extended MSI without S </a:t>
            </a:r>
            <a:r>
              <a:rPr lang="en-US" altLang="zh-CN" dirty="0" smtClean="0"/>
              <a:t>field is the same as the legacy MSI.</a:t>
            </a:r>
          </a:p>
          <a:p>
            <a:pPr marL="609585" indent="-609585">
              <a:buFont typeface="+mj-lt"/>
              <a:buAutoNum type="arabicPeriod"/>
            </a:pPr>
            <a:r>
              <a:rPr lang="en-US" altLang="zh-CN" dirty="0" smtClean="0"/>
              <a:t>If MTCH </a:t>
            </a:r>
            <a:r>
              <a:rPr lang="en-US" altLang="zh-CN" dirty="0"/>
              <a:t>is </a:t>
            </a:r>
            <a:r>
              <a:rPr lang="en-US" altLang="zh-CN" dirty="0" smtClean="0"/>
              <a:t>to be suspended, </a:t>
            </a:r>
            <a:r>
              <a:rPr lang="en-US" altLang="zh-CN" dirty="0"/>
              <a:t>the “LCID” is </a:t>
            </a:r>
            <a:r>
              <a:rPr lang="en-US" altLang="zh-CN" dirty="0" smtClean="0"/>
              <a:t>listed in </a:t>
            </a:r>
            <a:r>
              <a:rPr lang="en-US" altLang="zh-CN" dirty="0"/>
              <a:t>the extended </a:t>
            </a:r>
            <a:r>
              <a:rPr lang="en-US" altLang="zh-CN" dirty="0" smtClean="0"/>
              <a:t>MSI  </a:t>
            </a:r>
            <a:r>
              <a:rPr lang="en-US" altLang="zh-CN" dirty="0"/>
              <a:t>and the value of </a:t>
            </a:r>
            <a:r>
              <a:rPr lang="en-US" altLang="zh-CN" dirty="0" smtClean="0"/>
              <a:t>“</a:t>
            </a:r>
            <a:r>
              <a:rPr lang="en-GB" dirty="0" smtClean="0"/>
              <a:t>S</a:t>
            </a:r>
            <a:r>
              <a:rPr lang="en-US" altLang="zh-CN" dirty="0" smtClean="0"/>
              <a:t>” field</a:t>
            </a:r>
            <a:r>
              <a:rPr lang="en-GB" dirty="0" smtClean="0"/>
              <a:t> </a:t>
            </a:r>
            <a:r>
              <a:rPr lang="en-GB" dirty="0"/>
              <a:t>is set to </a:t>
            </a:r>
            <a:r>
              <a:rPr lang="en-GB" dirty="0" smtClean="0"/>
              <a:t>“000” </a:t>
            </a:r>
            <a:r>
              <a:rPr lang="en-GB" dirty="0"/>
              <a:t>(if listed</a:t>
            </a:r>
            <a:r>
              <a:rPr lang="en-GB" dirty="0" smtClean="0"/>
              <a:t>)? (Yes: NN, ZTE, QC, CATT</a:t>
            </a:r>
            <a:r>
              <a:rPr lang="en-US" altLang="zh-CN" dirty="0" smtClean="0"/>
              <a:t>,</a:t>
            </a:r>
            <a:r>
              <a:rPr lang="zh-CN" altLang="en-US" dirty="0" smtClean="0"/>
              <a:t> </a:t>
            </a:r>
            <a:r>
              <a:rPr lang="en-US" altLang="zh-CN" dirty="0" smtClean="0"/>
              <a:t>Samsung, HW, NEC</a:t>
            </a:r>
            <a:r>
              <a:rPr lang="en-GB" dirty="0" smtClean="0"/>
              <a:t>)</a:t>
            </a:r>
            <a:endParaRPr lang="en-GB" dirty="0"/>
          </a:p>
          <a:p>
            <a:pPr marL="609585" indent="-609585">
              <a:buFont typeface="+mj-lt"/>
              <a:buAutoNum type="arabicPeriod"/>
            </a:pPr>
            <a:endParaRPr lang="en-GB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85873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L field of MCH MAC </a:t>
            </a:r>
            <a:r>
              <a:rPr lang="en-US" altLang="zh-CN" dirty="0" err="1" smtClean="0"/>
              <a:t>subheader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09585" indent="-609585">
              <a:buFont typeface="+mj-lt"/>
              <a:buAutoNum type="arabicPeriod"/>
            </a:pPr>
            <a:r>
              <a:rPr lang="en-GB" dirty="0"/>
              <a:t>Zero value of the L field in </a:t>
            </a:r>
            <a:r>
              <a:rPr lang="en-GB" dirty="0" smtClean="0"/>
              <a:t>MAC </a:t>
            </a:r>
            <a:r>
              <a:rPr lang="en-GB" dirty="0" err="1"/>
              <a:t>subheader</a:t>
            </a:r>
            <a:r>
              <a:rPr lang="en-GB" dirty="0"/>
              <a:t> is invalid for MCH MAC </a:t>
            </a:r>
            <a:r>
              <a:rPr lang="en-GB" dirty="0" smtClean="0"/>
              <a:t>PDU? (invalid: HW, NN, ZTE</a:t>
            </a:r>
            <a:r>
              <a:rPr lang="en-US" altLang="zh-CN" dirty="0" smtClean="0"/>
              <a:t>,</a:t>
            </a:r>
            <a:r>
              <a:rPr lang="zh-CN" altLang="en-US" dirty="0" smtClean="0"/>
              <a:t> </a:t>
            </a:r>
            <a:r>
              <a:rPr lang="en-US" altLang="zh-CN" dirty="0" smtClean="0"/>
              <a:t>CATT,</a:t>
            </a:r>
            <a:r>
              <a:rPr lang="zh-CN" altLang="en-US" dirty="0" smtClean="0"/>
              <a:t> </a:t>
            </a:r>
            <a:r>
              <a:rPr lang="en-US" altLang="zh-CN" dirty="0" smtClean="0"/>
              <a:t>Samsung, Ericsson, NEC</a:t>
            </a:r>
            <a:r>
              <a:rPr lang="en-GB" dirty="0" smtClean="0"/>
              <a:t>; valid: LGE)</a:t>
            </a:r>
          </a:p>
          <a:p>
            <a:pPr marL="609585" indent="-609585">
              <a:buFont typeface="+mj-lt"/>
              <a:buAutoNum type="arabicPeriod"/>
            </a:pPr>
            <a:r>
              <a:rPr lang="en-GB" dirty="0"/>
              <a:t>Zero value of the L field in MAC </a:t>
            </a:r>
            <a:r>
              <a:rPr lang="en-GB" dirty="0" err="1"/>
              <a:t>subheader</a:t>
            </a:r>
            <a:r>
              <a:rPr lang="en-GB" dirty="0"/>
              <a:t> is invalid for </a:t>
            </a:r>
            <a:r>
              <a:rPr lang="en-GB" dirty="0" smtClean="0"/>
              <a:t>DL-SCH </a:t>
            </a:r>
            <a:r>
              <a:rPr lang="en-GB" dirty="0"/>
              <a:t>MAC PDU? </a:t>
            </a:r>
            <a:r>
              <a:rPr lang="en-GB" dirty="0" smtClean="0"/>
              <a:t>(invalid: NN</a:t>
            </a:r>
            <a:r>
              <a:rPr lang="en-US" altLang="zh-CN" dirty="0" smtClean="0"/>
              <a:t>,</a:t>
            </a:r>
            <a:r>
              <a:rPr lang="zh-CN" altLang="en-US" dirty="0" smtClean="0"/>
              <a:t> </a:t>
            </a:r>
            <a:r>
              <a:rPr lang="en-US" altLang="zh-CN" dirty="0" smtClean="0"/>
              <a:t>Samsung, HW;</a:t>
            </a:r>
            <a:r>
              <a:rPr lang="en-GB" dirty="0" smtClean="0"/>
              <a:t> valid</a:t>
            </a:r>
            <a:r>
              <a:rPr lang="en-GB" smtClean="0"/>
              <a:t>: LGE) </a:t>
            </a:r>
            <a:endParaRPr lang="en-GB" dirty="0" smtClean="0"/>
          </a:p>
          <a:p>
            <a:pPr marL="609585" indent="-609585">
              <a:buFont typeface="+mj-lt"/>
              <a:buAutoNum type="arabicPeriod"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348641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11770"/>
            <a:ext cx="10515600" cy="4351338"/>
          </a:xfrm>
        </p:spPr>
        <p:txBody>
          <a:bodyPr>
            <a:noAutofit/>
          </a:bodyPr>
          <a:lstStyle/>
          <a:p>
            <a:r>
              <a:rPr lang="en-US" sz="2400" dirty="0" smtClean="0"/>
              <a:t>Note: The following conclusions are only to confirm RAN2 understandings. Whether CRs are needed is FFS.</a:t>
            </a:r>
          </a:p>
          <a:p>
            <a:r>
              <a:rPr lang="en-US" sz="2400" dirty="0" smtClean="0"/>
              <a:t>Conclusion 1: </a:t>
            </a:r>
            <a:r>
              <a:rPr lang="en-US" altLang="zh-CN" sz="2400" dirty="0" smtClean="0"/>
              <a:t>While a MTCH </a:t>
            </a:r>
            <a:r>
              <a:rPr lang="en-US" altLang="zh-CN" sz="2400" dirty="0"/>
              <a:t>is not scheduled and not suspended, the “LCID” is </a:t>
            </a:r>
            <a:r>
              <a:rPr lang="en-US" altLang="zh-CN" sz="2400" dirty="0" smtClean="0"/>
              <a:t>listed </a:t>
            </a:r>
            <a:r>
              <a:rPr lang="en-US" altLang="zh-CN" sz="2400" dirty="0"/>
              <a:t>in the MSI and the value of “</a:t>
            </a:r>
            <a:r>
              <a:rPr lang="en-GB" sz="2400" dirty="0"/>
              <a:t>Stop MTCH</a:t>
            </a:r>
            <a:r>
              <a:rPr lang="en-US" altLang="zh-CN" sz="2400" dirty="0"/>
              <a:t>”</a:t>
            </a:r>
            <a:r>
              <a:rPr lang="en-GB" sz="2400" dirty="0"/>
              <a:t> is set to </a:t>
            </a:r>
            <a:r>
              <a:rPr lang="en-GB" sz="2400" dirty="0" smtClean="0"/>
              <a:t>2047.</a:t>
            </a:r>
          </a:p>
          <a:p>
            <a:r>
              <a:rPr lang="en-US" sz="2400" dirty="0"/>
              <a:t>Conclusion</a:t>
            </a:r>
            <a:r>
              <a:rPr lang="en-US" altLang="zh-CN" sz="2400" dirty="0" smtClean="0"/>
              <a:t> 2: While a MTCH </a:t>
            </a:r>
            <a:r>
              <a:rPr lang="en-US" altLang="zh-CN" sz="2400" dirty="0"/>
              <a:t>is suspended, the “LCID” is </a:t>
            </a:r>
            <a:r>
              <a:rPr lang="en-US" altLang="zh-CN" sz="2400" dirty="0" smtClean="0"/>
              <a:t>not </a:t>
            </a:r>
            <a:r>
              <a:rPr lang="en-US" altLang="zh-CN" sz="2400" dirty="0"/>
              <a:t>listed in </a:t>
            </a:r>
            <a:r>
              <a:rPr lang="en-US" altLang="zh-CN" sz="2400" dirty="0" smtClean="0"/>
              <a:t>MCCH.</a:t>
            </a:r>
          </a:p>
          <a:p>
            <a:r>
              <a:rPr lang="en-US" sz="2400" dirty="0"/>
              <a:t>Conclusion</a:t>
            </a:r>
            <a:r>
              <a:rPr lang="en-US" altLang="zh-CN" sz="2400" dirty="0" smtClean="0"/>
              <a:t> 3: </a:t>
            </a:r>
            <a:r>
              <a:rPr lang="en-US" altLang="zh-CN" sz="2400" dirty="0"/>
              <a:t>While </a:t>
            </a:r>
            <a:r>
              <a:rPr lang="en-US" altLang="zh-CN" sz="2400" dirty="0" smtClean="0"/>
              <a:t>a MTCH </a:t>
            </a:r>
            <a:r>
              <a:rPr lang="en-US" altLang="zh-CN" sz="2400" dirty="0"/>
              <a:t>is suspended, the “LCID” is </a:t>
            </a:r>
            <a:r>
              <a:rPr lang="en-US" altLang="zh-CN" sz="2400" dirty="0" smtClean="0"/>
              <a:t>not </a:t>
            </a:r>
            <a:r>
              <a:rPr lang="en-US" altLang="zh-CN" sz="2400" dirty="0"/>
              <a:t>listed in the </a:t>
            </a:r>
            <a:r>
              <a:rPr lang="en-US" altLang="zh-CN" sz="2400" dirty="0" smtClean="0"/>
              <a:t>MSI</a:t>
            </a:r>
            <a:r>
              <a:rPr lang="en-GB" altLang="zh-CN" sz="2400" dirty="0"/>
              <a:t>.</a:t>
            </a:r>
            <a:endParaRPr lang="en-GB" sz="2400" dirty="0" smtClean="0"/>
          </a:p>
          <a:p>
            <a:r>
              <a:rPr lang="en-US" sz="2400" dirty="0"/>
              <a:t>Conclusion</a:t>
            </a:r>
            <a:r>
              <a:rPr lang="en-GB" altLang="zh-CN" sz="2400" dirty="0" smtClean="0"/>
              <a:t> 4: </a:t>
            </a:r>
            <a:r>
              <a:rPr lang="en-US" altLang="zh-CN" sz="2400" dirty="0"/>
              <a:t>Extended MSI with S field is used only if a MTCH is to be suspended. Otherwise, the Extended MSI without S field is used</a:t>
            </a:r>
            <a:r>
              <a:rPr lang="en-US" altLang="zh-CN" sz="2400" dirty="0" smtClean="0"/>
              <a:t>.</a:t>
            </a:r>
          </a:p>
          <a:p>
            <a:r>
              <a:rPr lang="en-US" sz="2400" dirty="0"/>
              <a:t>Conclusion</a:t>
            </a:r>
            <a:r>
              <a:rPr lang="en-US" altLang="zh-CN" sz="2400" dirty="0" smtClean="0"/>
              <a:t> 5: </a:t>
            </a:r>
            <a:r>
              <a:rPr lang="en-US" altLang="zh-CN" sz="2400" dirty="0"/>
              <a:t>While </a:t>
            </a:r>
            <a:r>
              <a:rPr lang="en-US" altLang="zh-CN" sz="2400" dirty="0" smtClean="0"/>
              <a:t>a MTCH </a:t>
            </a:r>
            <a:r>
              <a:rPr lang="en-US" altLang="zh-CN" sz="2400" dirty="0"/>
              <a:t>is to be suspended, the “LCID” is listed in the extended MSI  and the value of “</a:t>
            </a:r>
            <a:r>
              <a:rPr lang="en-GB" sz="2400" dirty="0"/>
              <a:t>S</a:t>
            </a:r>
            <a:r>
              <a:rPr lang="en-US" altLang="zh-CN" sz="2400" dirty="0"/>
              <a:t>” field</a:t>
            </a:r>
            <a:r>
              <a:rPr lang="en-GB" sz="2400" dirty="0"/>
              <a:t> is set to “000</a:t>
            </a:r>
            <a:r>
              <a:rPr lang="en-GB" sz="2400" dirty="0" smtClean="0"/>
              <a:t>”.</a:t>
            </a:r>
          </a:p>
          <a:p>
            <a:r>
              <a:rPr lang="en-US" sz="2400" dirty="0"/>
              <a:t>Conclusion</a:t>
            </a:r>
            <a:r>
              <a:rPr lang="en-GB" sz="2400" dirty="0" smtClean="0"/>
              <a:t> 6: </a:t>
            </a:r>
            <a:r>
              <a:rPr lang="en-GB" sz="2400" dirty="0"/>
              <a:t>Zero value of the L field in MAC </a:t>
            </a:r>
            <a:r>
              <a:rPr lang="en-GB" sz="2400" dirty="0" err="1"/>
              <a:t>subheader</a:t>
            </a:r>
            <a:r>
              <a:rPr lang="en-GB" sz="2400" dirty="0"/>
              <a:t> is invalid for MCH MAC </a:t>
            </a:r>
            <a:r>
              <a:rPr lang="en-GB" sz="2400" dirty="0" smtClean="0"/>
              <a:t>PDU.</a:t>
            </a:r>
          </a:p>
          <a:p>
            <a:endParaRPr lang="en-US" altLang="zh-CN" sz="2400" dirty="0" smtClean="0"/>
          </a:p>
          <a:p>
            <a:endParaRPr lang="en-US" sz="2400" dirty="0" smtClean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325312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604</TotalTime>
  <Words>562</Words>
  <Application>Microsoft Office PowerPoint</Application>
  <PresentationFormat>Widescreen</PresentationFormat>
  <Paragraphs>21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宋体</vt:lpstr>
      <vt:lpstr>Arial</vt:lpstr>
      <vt:lpstr>Calibri</vt:lpstr>
      <vt:lpstr>Calibri Light</vt:lpstr>
      <vt:lpstr>Office Theme</vt:lpstr>
      <vt:lpstr>Wayforward on suspended MTCH</vt:lpstr>
      <vt:lpstr>Legacy MSI</vt:lpstr>
      <vt:lpstr>Extended MSI</vt:lpstr>
      <vt:lpstr>L field of MCH MAC subheader</vt:lpstr>
      <vt:lpstr>Conclusion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Wayforward on suspended MTCH</dc:title>
  <dc:creator>ZTE</dc:creator>
  <cp:lastModifiedBy>RAN2#92</cp:lastModifiedBy>
  <cp:revision>111</cp:revision>
  <dcterms:created xsi:type="dcterms:W3CDTF">2015-11-17T02:07:22Z</dcterms:created>
  <dcterms:modified xsi:type="dcterms:W3CDTF">2015-11-20T03:31:42Z</dcterms:modified>
</cp:coreProperties>
</file>