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2" r:id="rId3"/>
    <p:sldId id="263" r:id="rId4"/>
    <p:sldId id="264" r:id="rId5"/>
    <p:sldId id="265" r:id="rId6"/>
    <p:sldId id="266"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85393" autoAdjust="0"/>
  </p:normalViewPr>
  <p:slideViewPr>
    <p:cSldViewPr>
      <p:cViewPr>
        <p:scale>
          <a:sx n="50" d="100"/>
          <a:sy n="50" d="100"/>
        </p:scale>
        <p:origin x="1210"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137EC0-D60B-4661-A8FA-4C0438DADB2E}" type="datetimeFigureOut">
              <a:rPr kumimoji="1" lang="ja-JP" altLang="en-US" smtClean="0"/>
              <a:t>2015/5/25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397B2D-D937-4B9F-8567-9511CC5769B1}" type="slidenum">
              <a:rPr kumimoji="1" lang="ja-JP" altLang="en-US" smtClean="0"/>
              <a:t>‹#›</a:t>
            </a:fld>
            <a:endParaRPr kumimoji="1" lang="ja-JP" altLang="en-US"/>
          </a:p>
        </p:txBody>
      </p:sp>
    </p:spTree>
    <p:extLst>
      <p:ext uri="{BB962C8B-B14F-4D97-AF65-F5344CB8AC3E}">
        <p14:creationId xmlns:p14="http://schemas.microsoft.com/office/powerpoint/2010/main" val="36842126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1</a:t>
            </a:fld>
            <a:endParaRPr kumimoji="1" lang="ja-JP" altLang="en-US"/>
          </a:p>
        </p:txBody>
      </p:sp>
    </p:spTree>
    <p:extLst>
      <p:ext uri="{BB962C8B-B14F-4D97-AF65-F5344CB8AC3E}">
        <p14:creationId xmlns:p14="http://schemas.microsoft.com/office/powerpoint/2010/main" val="2558489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2</a:t>
            </a:fld>
            <a:endParaRPr kumimoji="1" lang="ja-JP" altLang="en-US"/>
          </a:p>
        </p:txBody>
      </p:sp>
    </p:spTree>
    <p:extLst>
      <p:ext uri="{BB962C8B-B14F-4D97-AF65-F5344CB8AC3E}">
        <p14:creationId xmlns:p14="http://schemas.microsoft.com/office/powerpoint/2010/main" val="1885099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3</a:t>
            </a:fld>
            <a:endParaRPr kumimoji="1" lang="ja-JP" altLang="en-US"/>
          </a:p>
        </p:txBody>
      </p:sp>
    </p:spTree>
    <p:extLst>
      <p:ext uri="{BB962C8B-B14F-4D97-AF65-F5344CB8AC3E}">
        <p14:creationId xmlns:p14="http://schemas.microsoft.com/office/powerpoint/2010/main" val="351556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4</a:t>
            </a:fld>
            <a:endParaRPr kumimoji="1" lang="ja-JP" altLang="en-US"/>
          </a:p>
        </p:txBody>
      </p:sp>
    </p:spTree>
    <p:extLst>
      <p:ext uri="{BB962C8B-B14F-4D97-AF65-F5344CB8AC3E}">
        <p14:creationId xmlns:p14="http://schemas.microsoft.com/office/powerpoint/2010/main" val="685807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5</a:t>
            </a:fld>
            <a:endParaRPr kumimoji="1" lang="ja-JP" altLang="en-US"/>
          </a:p>
        </p:txBody>
      </p:sp>
    </p:spTree>
    <p:extLst>
      <p:ext uri="{BB962C8B-B14F-4D97-AF65-F5344CB8AC3E}">
        <p14:creationId xmlns:p14="http://schemas.microsoft.com/office/powerpoint/2010/main" val="1655161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397B2D-D937-4B9F-8567-9511CC5769B1}" type="slidenum">
              <a:rPr kumimoji="1" lang="ja-JP" altLang="en-US" smtClean="0"/>
              <a:t>6</a:t>
            </a:fld>
            <a:endParaRPr kumimoji="1" lang="ja-JP" altLang="en-US"/>
          </a:p>
        </p:txBody>
      </p:sp>
    </p:spTree>
    <p:extLst>
      <p:ext uri="{BB962C8B-B14F-4D97-AF65-F5344CB8AC3E}">
        <p14:creationId xmlns:p14="http://schemas.microsoft.com/office/powerpoint/2010/main" val="230490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dirty="0" smtClean="0"/>
              <a:t>マスタ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2015/5/25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smtClean="0"/>
              <a:t>マスタ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2015/5/25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Autofit/>
          </a:bodyPr>
          <a:lstStyle/>
          <a:p>
            <a:r>
              <a:rPr lang="en-US" altLang="ja-JP" sz="4400" dirty="0">
                <a:latin typeface="Arial" panose="020B0604020202020204" pitchFamily="34" charset="0"/>
                <a:cs typeface="Arial" panose="020B0604020202020204" pitchFamily="34" charset="0"/>
              </a:rPr>
              <a:t>Discussions on Type 2 PHR</a:t>
            </a:r>
            <a:endParaRPr kumimoji="1" lang="ja-JP" altLang="en-US" sz="4400" strike="dblStrike" dirty="0">
              <a:latin typeface="Arial" panose="020B0604020202020204" pitchFamily="34" charset="0"/>
              <a:cs typeface="Arial" panose="020B0604020202020204" pitchFamily="34" charset="0"/>
            </a:endParaRPr>
          </a:p>
        </p:txBody>
      </p:sp>
      <p:sp>
        <p:nvSpPr>
          <p:cNvPr id="3" name="サブタイトル 2"/>
          <p:cNvSpPr>
            <a:spLocks noGrp="1"/>
          </p:cNvSpPr>
          <p:nvPr>
            <p:ph type="subTitle" idx="1"/>
          </p:nvPr>
        </p:nvSpPr>
        <p:spPr>
          <a:xfrm>
            <a:off x="1403648" y="4293096"/>
            <a:ext cx="6400800" cy="1752600"/>
          </a:xfrm>
        </p:spPr>
        <p:txBody>
          <a:bodyPr>
            <a:normAutofit/>
          </a:bodyPr>
          <a:lstStyle/>
          <a:p>
            <a:r>
              <a:rPr kumimoji="1" lang="en-US" altLang="ja-JP" sz="3200" dirty="0" smtClean="0">
                <a:latin typeface="Arial" panose="020B0604020202020204" pitchFamily="34" charset="0"/>
                <a:cs typeface="Arial" panose="020B0604020202020204" pitchFamily="34" charset="0"/>
              </a:rPr>
              <a:t>Intel</a:t>
            </a:r>
            <a:endParaRPr kumimoji="1" lang="ja-JP" altLang="en-US" sz="3200" dirty="0">
              <a:latin typeface="Arial" panose="020B0604020202020204" pitchFamily="34" charset="0"/>
              <a:cs typeface="Arial" panose="020B0604020202020204" pitchFamily="34" charset="0"/>
            </a:endParaRPr>
          </a:p>
        </p:txBody>
      </p:sp>
      <p:sp>
        <p:nvSpPr>
          <p:cNvPr id="4" name="正方形/長方形 3"/>
          <p:cNvSpPr/>
          <p:nvPr/>
        </p:nvSpPr>
        <p:spPr>
          <a:xfrm>
            <a:off x="251520" y="225120"/>
            <a:ext cx="4824536" cy="1015663"/>
          </a:xfrm>
          <a:prstGeom prst="rect">
            <a:avLst/>
          </a:prstGeom>
        </p:spPr>
        <p:txBody>
          <a:bodyPr wrap="square">
            <a:spAutoFit/>
          </a:bodyPr>
          <a:lstStyle/>
          <a:p>
            <a:r>
              <a:rPr lang="en-US" altLang="ja-JP" sz="2000" dirty="0">
                <a:latin typeface="Arial" panose="020B0604020202020204" pitchFamily="34" charset="0"/>
                <a:cs typeface="Arial" panose="020B0604020202020204" pitchFamily="34" charset="0"/>
              </a:rPr>
              <a:t>3GPP TSG RAN WG2 Meeting #90</a:t>
            </a:r>
          </a:p>
          <a:p>
            <a:r>
              <a:rPr lang="en-US" altLang="ja-JP" sz="2000" dirty="0">
                <a:latin typeface="Arial" panose="020B0604020202020204" pitchFamily="34" charset="0"/>
                <a:cs typeface="Arial" panose="020B0604020202020204" pitchFamily="34" charset="0"/>
              </a:rPr>
              <a:t>Fukuoka, </a:t>
            </a:r>
            <a:r>
              <a:rPr lang="en-US" altLang="ja-JP" sz="2000" dirty="0" smtClean="0">
                <a:latin typeface="Arial" panose="020B0604020202020204" pitchFamily="34" charset="0"/>
                <a:cs typeface="Arial" panose="020B0604020202020204" pitchFamily="34" charset="0"/>
              </a:rPr>
              <a:t>Japan, May 25</a:t>
            </a:r>
            <a:r>
              <a:rPr lang="en-US" altLang="ja-JP" sz="2000" baseline="30000" dirty="0" smtClean="0">
                <a:latin typeface="Arial" panose="020B0604020202020204" pitchFamily="34" charset="0"/>
                <a:cs typeface="Arial" panose="020B0604020202020204" pitchFamily="34" charset="0"/>
              </a:rPr>
              <a:t>th</a:t>
            </a:r>
            <a:r>
              <a:rPr lang="en-US" altLang="ja-JP" sz="2000" dirty="0" smtClean="0">
                <a:latin typeface="Arial" panose="020B0604020202020204" pitchFamily="34" charset="0"/>
                <a:cs typeface="Arial" panose="020B0604020202020204" pitchFamily="34" charset="0"/>
              </a:rPr>
              <a:t>  </a:t>
            </a:r>
            <a:r>
              <a:rPr lang="en-US" altLang="ja-JP" sz="2000" dirty="0">
                <a:latin typeface="Arial" panose="020B0604020202020204" pitchFamily="34" charset="0"/>
                <a:cs typeface="Arial" panose="020B0604020202020204" pitchFamily="34" charset="0"/>
              </a:rPr>
              <a:t>– </a:t>
            </a:r>
            <a:r>
              <a:rPr lang="en-US" altLang="ja-JP" sz="2000" dirty="0" smtClean="0">
                <a:latin typeface="Arial" panose="020B0604020202020204" pitchFamily="34" charset="0"/>
                <a:cs typeface="Arial" panose="020B0604020202020204" pitchFamily="34" charset="0"/>
              </a:rPr>
              <a:t>29</a:t>
            </a:r>
            <a:r>
              <a:rPr lang="en-US" altLang="ja-JP" sz="2000" baseline="30000" dirty="0" smtClean="0">
                <a:latin typeface="Arial" panose="020B0604020202020204" pitchFamily="34" charset="0"/>
                <a:cs typeface="Arial" panose="020B0604020202020204" pitchFamily="34" charset="0"/>
              </a:rPr>
              <a:t>th</a:t>
            </a:r>
            <a:r>
              <a:rPr lang="en-US" altLang="ja-JP" sz="2000" dirty="0" smtClean="0">
                <a:latin typeface="Arial" panose="020B0604020202020204" pitchFamily="34" charset="0"/>
                <a:cs typeface="Arial" panose="020B0604020202020204" pitchFamily="34" charset="0"/>
              </a:rPr>
              <a:t>, </a:t>
            </a:r>
            <a:r>
              <a:rPr lang="en-US" altLang="ja-JP" sz="2000" dirty="0">
                <a:latin typeface="Arial" panose="020B0604020202020204" pitchFamily="34" charset="0"/>
                <a:cs typeface="Arial" panose="020B0604020202020204" pitchFamily="34" charset="0"/>
              </a:rPr>
              <a:t>2015</a:t>
            </a:r>
          </a:p>
          <a:p>
            <a:r>
              <a:rPr lang="en-US" altLang="ja-JP" sz="2000" dirty="0">
                <a:latin typeface="Arial" panose="020B0604020202020204" pitchFamily="34" charset="0"/>
                <a:cs typeface="Arial" panose="020B0604020202020204" pitchFamily="34" charset="0"/>
              </a:rPr>
              <a:t>Agenda Item: 6.1.2</a:t>
            </a:r>
          </a:p>
        </p:txBody>
      </p:sp>
      <p:sp>
        <p:nvSpPr>
          <p:cNvPr id="5" name="テキスト ボックス 4"/>
          <p:cNvSpPr txBox="1"/>
          <p:nvPr/>
        </p:nvSpPr>
        <p:spPr>
          <a:xfrm>
            <a:off x="7236296" y="271286"/>
            <a:ext cx="1710725" cy="461665"/>
          </a:xfrm>
          <a:prstGeom prst="rect">
            <a:avLst/>
          </a:prstGeom>
          <a:noFill/>
        </p:spPr>
        <p:txBody>
          <a:bodyPr wrap="none" rtlCol="0">
            <a:spAutoFit/>
          </a:bodyPr>
          <a:lstStyle/>
          <a:p>
            <a:r>
              <a:rPr lang="en-US" altLang="ja-JP" sz="2400" dirty="0" smtClean="0">
                <a:latin typeface="Arial" panose="020B0604020202020204" pitchFamily="34" charset="0"/>
                <a:cs typeface="Arial" panose="020B0604020202020204" pitchFamily="34" charset="0"/>
              </a:rPr>
              <a:t>R2-152787</a:t>
            </a:r>
            <a:endParaRPr lang="en-US" altLang="ja-JP"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7486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Discussion 1</a:t>
            </a:r>
            <a:endParaRPr lang="en-US" sz="3600" dirty="0"/>
          </a:p>
        </p:txBody>
      </p:sp>
      <p:sp>
        <p:nvSpPr>
          <p:cNvPr id="4" name="TextBox 3"/>
          <p:cNvSpPr txBox="1"/>
          <p:nvPr/>
        </p:nvSpPr>
        <p:spPr>
          <a:xfrm>
            <a:off x="471669" y="1571687"/>
            <a:ext cx="8280920" cy="3647480"/>
          </a:xfrm>
          <a:prstGeom prst="rect">
            <a:avLst/>
          </a:prstGeom>
          <a:noFill/>
          <a:ln>
            <a:solidFill>
              <a:srgbClr val="002060"/>
            </a:solidFill>
          </a:ln>
        </p:spPr>
        <p:txBody>
          <a:bodyPr wrap="square" rtlCol="0">
            <a:normAutofit fontScale="47500" lnSpcReduction="20000"/>
          </a:bodyPr>
          <a:lstStyle/>
          <a:p>
            <a:pPr marL="720725" marR="0" indent="-180340" hangingPunct="0">
              <a:spcBef>
                <a:spcPts val="0"/>
              </a:spcBef>
              <a:spcAft>
                <a:spcPts val="900"/>
              </a:spcAft>
            </a:pPr>
            <a:endParaRPr lang="en-GB" sz="3600" dirty="0" smtClean="0">
              <a:latin typeface="Times New Roman" panose="02020603050405020304" pitchFamily="18" charset="0"/>
              <a:ea typeface="Times New Roman" panose="02020603050405020304" pitchFamily="18" charset="0"/>
            </a:endParaRPr>
          </a:p>
          <a:p>
            <a:pPr marL="720725" marR="0" indent="-180340" hangingPunct="0">
              <a:spcBef>
                <a:spcPts val="0"/>
              </a:spcBef>
              <a:spcAft>
                <a:spcPts val="900"/>
              </a:spcAft>
            </a:pPr>
            <a:r>
              <a:rPr lang="en-GB" sz="4200" dirty="0" smtClean="0">
                <a:latin typeface="Times New Roman" panose="02020603050405020304" pitchFamily="18" charset="0"/>
                <a:ea typeface="Times New Roman" panose="02020603050405020304" pitchFamily="18" charset="0"/>
              </a:rPr>
              <a:t>----</a:t>
            </a:r>
            <a:r>
              <a:rPr lang="en-US" sz="4200" dirty="0" smtClean="0">
                <a:latin typeface="Times New Roman" panose="02020603050405020304" pitchFamily="18" charset="0"/>
                <a:ea typeface="Times New Roman" panose="02020603050405020304" pitchFamily="18" charset="0"/>
              </a:rPr>
              <a:t> &lt;Text </a:t>
            </a:r>
            <a:r>
              <a:rPr lang="en-US" sz="4200" dirty="0">
                <a:latin typeface="Times New Roman" panose="02020603050405020304" pitchFamily="18" charset="0"/>
                <a:ea typeface="Times New Roman" panose="02020603050405020304" pitchFamily="18" charset="0"/>
              </a:rPr>
              <a:t>in section 5.4.6. of TS </a:t>
            </a:r>
            <a:r>
              <a:rPr lang="en-US" sz="4200" dirty="0" smtClean="0">
                <a:latin typeface="Times New Roman" panose="02020603050405020304" pitchFamily="18" charset="0"/>
                <a:ea typeface="Times New Roman" panose="02020603050405020304" pitchFamily="18" charset="0"/>
              </a:rPr>
              <a:t>36.321&gt;------------</a:t>
            </a:r>
          </a:p>
          <a:p>
            <a:pPr marL="720725" marR="0" indent="-180340" hangingPunct="0">
              <a:spcBef>
                <a:spcPts val="0"/>
              </a:spcBef>
              <a:spcAft>
                <a:spcPts val="900"/>
              </a:spcAft>
            </a:pPr>
            <a:endParaRPr lang="en-GB" sz="4200" dirty="0">
              <a:latin typeface="Times New Roman" panose="02020603050405020304" pitchFamily="18" charset="0"/>
              <a:ea typeface="Times New Roman" panose="02020603050405020304" pitchFamily="18" charset="0"/>
            </a:endParaRPr>
          </a:p>
          <a:p>
            <a:pPr marL="720725" marR="0" indent="-180340" hangingPunct="0">
              <a:spcBef>
                <a:spcPts val="0"/>
              </a:spcBef>
              <a:spcAft>
                <a:spcPts val="900"/>
              </a:spcAft>
            </a:pPr>
            <a:r>
              <a:rPr lang="en-GB" sz="4200" dirty="0" smtClean="0">
                <a:effectLst/>
                <a:latin typeface="Times New Roman" panose="02020603050405020304" pitchFamily="18" charset="0"/>
                <a:ea typeface="Times New Roman" panose="02020603050405020304" pitchFamily="18" charset="0"/>
              </a:rPr>
              <a:t>-	if </a:t>
            </a:r>
            <a:r>
              <a:rPr lang="en-GB" sz="4200" i="1" dirty="0" smtClean="0">
                <a:effectLst/>
                <a:latin typeface="Times New Roman" panose="02020603050405020304" pitchFamily="18" charset="0"/>
                <a:ea typeface="Times New Roman" panose="02020603050405020304" pitchFamily="18" charset="0"/>
              </a:rPr>
              <a:t>simultaneousPUCCH-PUSCH</a:t>
            </a:r>
            <a:r>
              <a:rPr lang="en-GB" sz="4200" dirty="0" smtClean="0">
                <a:effectLst/>
                <a:latin typeface="Times New Roman" panose="02020603050405020304" pitchFamily="18" charset="0"/>
                <a:ea typeface="Times New Roman" panose="02020603050405020304" pitchFamily="18" charset="0"/>
              </a:rPr>
              <a:t> is configured:</a:t>
            </a:r>
            <a:endParaRPr lang="en-US" sz="4200" dirty="0" smtClean="0">
              <a:effectLst/>
              <a:latin typeface="Times New Roman" panose="02020603050405020304" pitchFamily="18" charset="0"/>
              <a:ea typeface="Times New Roman" panose="02020603050405020304" pitchFamily="18" charset="0"/>
            </a:endParaRPr>
          </a:p>
          <a:p>
            <a:pPr marL="900430" marR="0" indent="-180340" hangingPunct="0">
              <a:spcBef>
                <a:spcPts val="0"/>
              </a:spcBef>
              <a:spcAft>
                <a:spcPts val="900"/>
              </a:spcAft>
            </a:pPr>
            <a:r>
              <a:rPr lang="en-GB" sz="4200" dirty="0" smtClean="0">
                <a:effectLst/>
                <a:latin typeface="Times New Roman" panose="02020603050405020304" pitchFamily="18" charset="0"/>
                <a:ea typeface="Times New Roman" panose="02020603050405020304" pitchFamily="18" charset="0"/>
              </a:rPr>
              <a:t>-	obtain the value of the Type 2 power headroom for the </a:t>
            </a:r>
            <a:r>
              <a:rPr lang="en-GB" sz="4200" dirty="0" err="1" smtClean="0">
                <a:effectLst/>
                <a:latin typeface="Times New Roman" panose="02020603050405020304" pitchFamily="18" charset="0"/>
                <a:ea typeface="Times New Roman" panose="02020603050405020304" pitchFamily="18" charset="0"/>
              </a:rPr>
              <a:t>PCell</a:t>
            </a:r>
            <a:r>
              <a:rPr lang="en-GB" sz="4200" dirty="0" smtClean="0">
                <a:effectLst/>
                <a:latin typeface="Times New Roman" panose="02020603050405020304" pitchFamily="18" charset="0"/>
                <a:ea typeface="Times New Roman" panose="02020603050405020304" pitchFamily="18" charset="0"/>
              </a:rPr>
              <a:t>;</a:t>
            </a:r>
            <a:endParaRPr lang="en-US" sz="4200" dirty="0" smtClean="0">
              <a:effectLst/>
              <a:latin typeface="Times New Roman" panose="02020603050405020304" pitchFamily="18" charset="0"/>
              <a:ea typeface="Times New Roman" panose="02020603050405020304" pitchFamily="18" charset="0"/>
            </a:endParaRPr>
          </a:p>
          <a:p>
            <a:pPr marL="900430" marR="0" indent="-180340" hangingPunct="0">
              <a:spcBef>
                <a:spcPts val="0"/>
              </a:spcBef>
              <a:spcAft>
                <a:spcPts val="900"/>
              </a:spcAft>
            </a:pPr>
            <a:r>
              <a:rPr lang="en-GB" sz="4200" dirty="0" smtClean="0">
                <a:effectLst/>
                <a:latin typeface="Times New Roman" panose="02020603050405020304" pitchFamily="18" charset="0"/>
                <a:ea typeface="Times New Roman" panose="02020603050405020304" pitchFamily="18" charset="0"/>
              </a:rPr>
              <a:t>-	if the MAC entity </a:t>
            </a:r>
            <a:r>
              <a:rPr lang="en-GB" sz="4200" dirty="0" smtClean="0">
                <a:solidFill>
                  <a:srgbClr val="FF0000"/>
                </a:solidFill>
                <a:effectLst/>
                <a:latin typeface="Times New Roman" panose="02020603050405020304" pitchFamily="18" charset="0"/>
                <a:ea typeface="Times New Roman" panose="02020603050405020304" pitchFamily="18" charset="0"/>
              </a:rPr>
              <a:t>has a PUCCH transmission in this TTI:</a:t>
            </a:r>
            <a:endParaRPr lang="en-US" sz="4200" dirty="0" smtClean="0">
              <a:solidFill>
                <a:srgbClr val="FF0000"/>
              </a:solidFill>
              <a:effectLst/>
              <a:latin typeface="Times New Roman" panose="02020603050405020304" pitchFamily="18" charset="0"/>
              <a:ea typeface="Times New Roman" panose="02020603050405020304" pitchFamily="18" charset="0"/>
            </a:endParaRPr>
          </a:p>
          <a:p>
            <a:pPr marL="1357630" marR="0" indent="-457200" hangingPunct="0">
              <a:spcBef>
                <a:spcPts val="0"/>
              </a:spcBef>
              <a:spcAft>
                <a:spcPts val="900"/>
              </a:spcAft>
              <a:buFontTx/>
              <a:buChar char="-"/>
            </a:pPr>
            <a:r>
              <a:rPr lang="en-GB" sz="4200" dirty="0" smtClean="0">
                <a:effectLst/>
                <a:latin typeface="Times New Roman" panose="02020603050405020304" pitchFamily="18" charset="0"/>
                <a:ea typeface="Times New Roman" panose="02020603050405020304" pitchFamily="18" charset="0"/>
              </a:rPr>
              <a:t>obtain the value for the corresponding </a:t>
            </a:r>
            <a:r>
              <a:rPr lang="en-GB" sz="4200" dirty="0" smtClean="0">
                <a:solidFill>
                  <a:srgbClr val="FF0000"/>
                </a:solidFill>
                <a:effectLst/>
                <a:latin typeface="Times New Roman" panose="02020603050405020304" pitchFamily="18" charset="0"/>
                <a:ea typeface="Times New Roman" panose="02020603050405020304" pitchFamily="18" charset="0"/>
              </a:rPr>
              <a:t>P</a:t>
            </a:r>
            <a:r>
              <a:rPr lang="en-GB" sz="4200" baseline="-25000" dirty="0" smtClean="0">
                <a:solidFill>
                  <a:srgbClr val="FF0000"/>
                </a:solidFill>
                <a:effectLst/>
                <a:latin typeface="Times New Roman" panose="02020603050405020304" pitchFamily="18" charset="0"/>
                <a:ea typeface="Times New Roman" panose="02020603050405020304" pitchFamily="18" charset="0"/>
              </a:rPr>
              <a:t>CMAX,c</a:t>
            </a:r>
            <a:r>
              <a:rPr lang="en-GB" sz="4200" dirty="0" smtClean="0">
                <a:solidFill>
                  <a:srgbClr val="FF0000"/>
                </a:solidFill>
                <a:effectLst/>
                <a:latin typeface="Times New Roman" panose="02020603050405020304" pitchFamily="18" charset="0"/>
                <a:ea typeface="Times New Roman" panose="02020603050405020304" pitchFamily="18" charset="0"/>
              </a:rPr>
              <a:t> </a:t>
            </a:r>
            <a:r>
              <a:rPr lang="en-GB" sz="4200" dirty="0" smtClean="0">
                <a:effectLst/>
                <a:latin typeface="Times New Roman" panose="02020603050405020304" pitchFamily="18" charset="0"/>
                <a:ea typeface="Times New Roman" panose="02020603050405020304" pitchFamily="18" charset="0"/>
              </a:rPr>
              <a:t>field from the physical layer;</a:t>
            </a:r>
          </a:p>
          <a:p>
            <a:pPr marL="1357630" marR="0" indent="-457200" hangingPunct="0">
              <a:spcBef>
                <a:spcPts val="0"/>
              </a:spcBef>
              <a:spcAft>
                <a:spcPts val="900"/>
              </a:spcAft>
              <a:buFontTx/>
              <a:buChar char="-"/>
            </a:pPr>
            <a:endParaRPr lang="en-GB" sz="3800" dirty="0" smtClean="0">
              <a:effectLst/>
              <a:latin typeface="Times New Roman" panose="02020603050405020304" pitchFamily="18" charset="0"/>
              <a:ea typeface="Times New Roman" panose="02020603050405020304" pitchFamily="18" charset="0"/>
            </a:endParaRPr>
          </a:p>
          <a:p>
            <a:pPr marL="900430" marR="0" hangingPunct="0">
              <a:spcBef>
                <a:spcPts val="0"/>
              </a:spcBef>
              <a:spcAft>
                <a:spcPts val="900"/>
              </a:spcAft>
            </a:pPr>
            <a:r>
              <a:rPr lang="en-US" sz="3800" dirty="0" smtClean="0">
                <a:effectLst/>
                <a:latin typeface="Times New Roman" panose="02020603050405020304" pitchFamily="18" charset="0"/>
                <a:ea typeface="Times New Roman" panose="02020603050405020304" pitchFamily="18" charset="0"/>
              </a:rPr>
              <a:t>---------------------&lt;End text citation&gt;------------------</a:t>
            </a:r>
            <a:endParaRPr lang="en-US" sz="3800" dirty="0">
              <a:effectLst/>
              <a:latin typeface="Times New Roman" panose="02020603050405020304" pitchFamily="18" charset="0"/>
              <a:ea typeface="Times New Roman" panose="02020603050405020304" pitchFamily="18" charset="0"/>
            </a:endParaRPr>
          </a:p>
        </p:txBody>
      </p:sp>
      <p:sp>
        <p:nvSpPr>
          <p:cNvPr id="5" name="TextBox 4"/>
          <p:cNvSpPr txBox="1"/>
          <p:nvPr/>
        </p:nvSpPr>
        <p:spPr>
          <a:xfrm>
            <a:off x="272934" y="5373216"/>
            <a:ext cx="8678390" cy="1015663"/>
          </a:xfrm>
          <a:prstGeom prst="rect">
            <a:avLst/>
          </a:prstGeom>
          <a:noFill/>
        </p:spPr>
        <p:txBody>
          <a:bodyPr wrap="square" rtlCol="0">
            <a:spAutoFit/>
          </a:bodyPr>
          <a:lstStyle/>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According to text </a:t>
            </a:r>
            <a:r>
              <a:rPr lang="en-US" sz="2000" dirty="0">
                <a:latin typeface="Arial" panose="020B0604020202020204" pitchFamily="34" charset="0"/>
                <a:cs typeface="Arial" panose="020B0604020202020204" pitchFamily="34" charset="0"/>
              </a:rPr>
              <a:t>heighted </a:t>
            </a:r>
            <a:r>
              <a:rPr lang="en-US" sz="2000" dirty="0" smtClean="0">
                <a:latin typeface="Arial" panose="020B0604020202020204" pitchFamily="34" charset="0"/>
                <a:cs typeface="Arial" panose="020B0604020202020204" pitchFamily="34" charset="0"/>
              </a:rPr>
              <a:t>above in current spec , MAC entity is required to know whether a PUCCH is transmitted or not in the reporting TTI. </a:t>
            </a:r>
          </a:p>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This should be relaxed according to RAN1 LS!!!!!!!</a:t>
            </a:r>
          </a:p>
        </p:txBody>
      </p:sp>
    </p:spTree>
    <p:extLst>
      <p:ext uri="{BB962C8B-B14F-4D97-AF65-F5344CB8AC3E}">
        <p14:creationId xmlns:p14="http://schemas.microsoft.com/office/powerpoint/2010/main" val="977766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RAN1 LS</a:t>
            </a:r>
            <a:endParaRPr lang="en-US" sz="3600" dirty="0">
              <a:latin typeface="Arial" panose="020B0604020202020204" pitchFamily="34" charset="0"/>
              <a:cs typeface="Arial" panose="020B0604020202020204" pitchFamily="34" charset="0"/>
            </a:endParaRPr>
          </a:p>
        </p:txBody>
      </p:sp>
      <p:sp>
        <p:nvSpPr>
          <p:cNvPr id="4" name="TextBox 3"/>
          <p:cNvSpPr txBox="1"/>
          <p:nvPr/>
        </p:nvSpPr>
        <p:spPr>
          <a:xfrm>
            <a:off x="457200" y="1628800"/>
            <a:ext cx="8235280" cy="4901342"/>
          </a:xfrm>
          <a:prstGeom prst="rect">
            <a:avLst/>
          </a:prstGeom>
          <a:noFill/>
          <a:ln>
            <a:solidFill>
              <a:srgbClr val="002060"/>
            </a:solidFill>
          </a:ln>
        </p:spPr>
        <p:txBody>
          <a:bodyPr wrap="square" rtlCol="0">
            <a:spAutoFit/>
          </a:bodyPr>
          <a:lstStyle/>
          <a:p>
            <a:pPr algn="ctr">
              <a:spcAft>
                <a:spcPts val="900"/>
              </a:spcAft>
            </a:pPr>
            <a:r>
              <a:rPr lang="en-GB" sz="2000" dirty="0" smtClean="0">
                <a:effectLst/>
                <a:latin typeface="Arial" panose="020B0604020202020204" pitchFamily="34" charset="0"/>
                <a:ea typeface="Malgun Gothic" panose="020B0503020000020004" pitchFamily="34" charset="-127"/>
                <a:cs typeface="Arial" panose="020B0604020202020204" pitchFamily="34" charset="0"/>
              </a:rPr>
              <a:t>=====&lt;Citation text in </a:t>
            </a:r>
            <a:r>
              <a:rPr lang="en-GB" sz="20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RAN1 LS reply</a:t>
            </a:r>
            <a:r>
              <a:rPr lang="en-GB" sz="2000" dirty="0" smtClean="0">
                <a:solidFill>
                  <a:srgbClr val="FF0000"/>
                </a:solidFill>
                <a:latin typeface="Arial" panose="020B0604020202020204" pitchFamily="34" charset="0"/>
                <a:ea typeface="Malgun Gothic" panose="020B0503020000020004" pitchFamily="34" charset="-127"/>
                <a:cs typeface="Arial" panose="020B0604020202020204" pitchFamily="34" charset="0"/>
              </a:rPr>
              <a:t> </a:t>
            </a:r>
            <a:r>
              <a:rPr lang="en-GB" sz="2000" dirty="0" smtClean="0">
                <a:effectLst/>
                <a:latin typeface="Arial" panose="020B0604020202020204" pitchFamily="34" charset="0"/>
                <a:ea typeface="Malgun Gothic" panose="020B0503020000020004" pitchFamily="34" charset="-127"/>
                <a:cs typeface="Arial" panose="020B0604020202020204" pitchFamily="34" charset="0"/>
              </a:rPr>
              <a:t>R2-152006 &gt;=====</a:t>
            </a:r>
            <a:endParaRPr lang="en-GB" dirty="0" smtClean="0">
              <a:effectLst/>
              <a:latin typeface="Arial" panose="020B0604020202020204" pitchFamily="34" charset="0"/>
              <a:ea typeface="Malgun Gothic" panose="020B0503020000020004" pitchFamily="34" charset="-127"/>
              <a:cs typeface="Arial" panose="020B0604020202020204" pitchFamily="34" charset="0"/>
            </a:endParaRPr>
          </a:p>
          <a:p>
            <a:pPr algn="just">
              <a:spcAft>
                <a:spcPts val="900"/>
              </a:spcAft>
            </a:pPr>
            <a:endParaRPr lang="en-GB" dirty="0" smtClean="0">
              <a:effectLst/>
              <a:latin typeface="Arial" panose="020B0604020202020204" pitchFamily="34" charset="0"/>
              <a:ea typeface="Malgun Gothic" panose="020B0503020000020004" pitchFamily="34" charset="-127"/>
              <a:cs typeface="Arial" panose="020B0604020202020204" pitchFamily="34" charset="0"/>
            </a:endParaRPr>
          </a:p>
          <a:p>
            <a:pPr algn="just">
              <a:spcAft>
                <a:spcPts val="900"/>
              </a:spcAft>
            </a:pPr>
            <a:r>
              <a:rPr lang="en-GB" dirty="0" smtClean="0">
                <a:effectLst/>
                <a:latin typeface="Arial" panose="020B0604020202020204" pitchFamily="34" charset="0"/>
                <a:ea typeface="Malgun Gothic" panose="020B0503020000020004" pitchFamily="34" charset="-127"/>
                <a:cs typeface="Arial" panose="020B0604020202020204" pitchFamily="34" charset="0"/>
              </a:rPr>
              <a:t>RAN1 would like to inform RAN2 that RAN1 discussed this issue and agreed that: </a:t>
            </a:r>
            <a:endParaRPr lang="en-US" dirty="0" smtClean="0">
              <a:effectLst/>
              <a:latin typeface="Arial" panose="020B0604020202020204" pitchFamily="34" charset="0"/>
              <a:ea typeface="Malgun Gothic" panose="020B0503020000020004" pitchFamily="34" charset="-127"/>
              <a:cs typeface="Arial" panose="020B0604020202020204" pitchFamily="34" charset="0"/>
            </a:endParaRPr>
          </a:p>
          <a:p>
            <a:pPr marL="342900" marR="0" lvl="0" indent="-342900" algn="just">
              <a:spcBef>
                <a:spcPts val="0"/>
              </a:spcBef>
              <a:spcAft>
                <a:spcPts val="0"/>
              </a:spcAft>
              <a:buFont typeface="Symbol" panose="05050102010706020507" pitchFamily="18" charset="2"/>
              <a:buChar char=""/>
            </a:pPr>
            <a:r>
              <a:rPr lang="en-GB" dirty="0" smtClean="0">
                <a:effectLst/>
                <a:latin typeface="Arial" panose="020B0604020202020204" pitchFamily="34" charset="0"/>
                <a:ea typeface="Malgun Gothic" panose="020B0503020000020004" pitchFamily="34" charset="-127"/>
                <a:cs typeface="Arial" panose="020B0604020202020204" pitchFamily="34" charset="0"/>
              </a:rPr>
              <a:t>If both PUCCH format 1b with channel selection and </a:t>
            </a:r>
            <a:r>
              <a:rPr lang="en-GB" i="1" dirty="0" smtClean="0">
                <a:effectLst/>
                <a:latin typeface="Arial" panose="020B0604020202020204" pitchFamily="34" charset="0"/>
                <a:ea typeface="Malgun Gothic" panose="020B0503020000020004" pitchFamily="34" charset="-127"/>
                <a:cs typeface="Arial" panose="020B0604020202020204" pitchFamily="34" charset="0"/>
              </a:rPr>
              <a:t>simultaneousPUCCH-PUSCH</a:t>
            </a:r>
            <a:r>
              <a:rPr lang="en-GB" dirty="0" smtClean="0">
                <a:effectLst/>
                <a:latin typeface="Arial" panose="020B0604020202020204" pitchFamily="34" charset="0"/>
                <a:ea typeface="Malgun Gothic" panose="020B0503020000020004" pitchFamily="34" charset="-127"/>
                <a:cs typeface="Arial" panose="020B0604020202020204" pitchFamily="34" charset="0"/>
              </a:rPr>
              <a:t> are configured, in some cases, UE may not be able to determine whether there is a PUCCH transmission corresponding to PDSCH transmission(s) or not, or which PUCCH resource is used, before generating Type 2 PH, upon (E)PDCCH detection.</a:t>
            </a:r>
            <a:endParaRPr lang="en-US" dirty="0" smtClean="0">
              <a:effectLst/>
              <a:latin typeface="Arial" panose="020B0604020202020204" pitchFamily="34" charset="0"/>
              <a:ea typeface="Malgun Gothic" panose="020B0503020000020004" pitchFamily="34" charset="-127"/>
              <a:cs typeface="Arial" panose="020B0604020202020204" pitchFamily="34" charset="0"/>
            </a:endParaRPr>
          </a:p>
          <a:p>
            <a:pPr marL="742950" marR="0" lvl="1" indent="-285750" algn="just">
              <a:spcBef>
                <a:spcPts val="0"/>
              </a:spcBef>
              <a:spcAft>
                <a:spcPts val="0"/>
              </a:spcAft>
              <a:buFont typeface="Courier New" panose="02070309020205020404" pitchFamily="49" charset="0"/>
              <a:buChar char="o"/>
            </a:pPr>
            <a:r>
              <a:rPr lang="en-GB"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It is necessary to relax UE processing time requirement with these conditions</a:t>
            </a:r>
            <a:r>
              <a:rPr lang="en-GB" dirty="0" smtClean="0">
                <a:effectLst/>
                <a:latin typeface="Arial" panose="020B0604020202020204" pitchFamily="34" charset="0"/>
                <a:ea typeface="Malgun Gothic" panose="020B0503020000020004" pitchFamily="34" charset="-127"/>
                <a:cs typeface="Arial" panose="020B0604020202020204" pitchFamily="34" charset="0"/>
              </a:rPr>
              <a:t>.</a:t>
            </a:r>
            <a:endParaRPr lang="en-US" dirty="0" smtClean="0">
              <a:effectLst/>
              <a:latin typeface="Arial" panose="020B0604020202020204" pitchFamily="34" charset="0"/>
              <a:ea typeface="Malgun Gothic" panose="020B0503020000020004" pitchFamily="34" charset="-127"/>
              <a:cs typeface="Arial" panose="020B0604020202020204" pitchFamily="34" charset="0"/>
            </a:endParaRPr>
          </a:p>
          <a:p>
            <a:pPr marL="1143000" marR="0" lvl="2" indent="-228600" algn="just">
              <a:spcBef>
                <a:spcPts val="0"/>
              </a:spcBef>
              <a:spcAft>
                <a:spcPts val="0"/>
              </a:spcAft>
              <a:buFont typeface="Wingdings" panose="05000000000000000000" pitchFamily="2" charset="2"/>
              <a:buChar char=""/>
            </a:pPr>
            <a:r>
              <a:rPr lang="en-GB" dirty="0" smtClean="0">
                <a:effectLst/>
                <a:latin typeface="Arial" panose="020B0604020202020204" pitchFamily="34" charset="0"/>
                <a:ea typeface="Malgun Gothic" panose="020B0503020000020004" pitchFamily="34" charset="-127"/>
                <a:cs typeface="Arial" panose="020B0604020202020204" pitchFamily="34" charset="0"/>
              </a:rPr>
              <a:t>UE is allowed to report </a:t>
            </a:r>
            <a:r>
              <a:rPr lang="en-GB"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virtual PH </a:t>
            </a:r>
            <a:r>
              <a:rPr lang="en-GB" dirty="0" smtClean="0">
                <a:effectLst/>
                <a:latin typeface="Arial" panose="020B0604020202020204" pitchFamily="34" charset="0"/>
                <a:ea typeface="Malgun Gothic" panose="020B0503020000020004" pitchFamily="34" charset="-127"/>
                <a:cs typeface="Arial" panose="020B0604020202020204" pitchFamily="34" charset="0"/>
              </a:rPr>
              <a:t>with these conditions.</a:t>
            </a:r>
            <a:endParaRPr lang="en-US" dirty="0" smtClean="0">
              <a:effectLst/>
              <a:latin typeface="Arial" panose="020B0604020202020204" pitchFamily="34" charset="0"/>
              <a:ea typeface="Malgun Gothic" panose="020B0503020000020004" pitchFamily="34" charset="-127"/>
              <a:cs typeface="Arial" panose="020B0604020202020204" pitchFamily="34" charset="0"/>
            </a:endParaRPr>
          </a:p>
          <a:p>
            <a:pPr marL="1143000" marR="0" lvl="2" indent="-228600" algn="just">
              <a:spcBef>
                <a:spcPts val="0"/>
              </a:spcBef>
              <a:spcAft>
                <a:spcPts val="0"/>
              </a:spcAft>
              <a:buFont typeface="Wingdings" panose="05000000000000000000" pitchFamily="2" charset="2"/>
              <a:buChar char=""/>
            </a:pPr>
            <a:r>
              <a:rPr lang="en-GB" dirty="0" smtClean="0">
                <a:effectLst/>
                <a:latin typeface="Arial" panose="020B0604020202020204" pitchFamily="34" charset="0"/>
                <a:ea typeface="Malgun Gothic" panose="020B0503020000020004" pitchFamily="34" charset="-127"/>
                <a:cs typeface="Arial" panose="020B0604020202020204" pitchFamily="34" charset="0"/>
              </a:rPr>
              <a:t>If UE is able to determine there is a PUCCH transmission and which PUCCH resource is used before generating Type 2 PH, UE shall report the actual PHR.</a:t>
            </a:r>
            <a:endParaRPr lang="en-US" dirty="0" smtClean="0">
              <a:latin typeface="Arial" panose="020B0604020202020204" pitchFamily="34" charset="0"/>
              <a:ea typeface="Malgun Gothic" panose="020B0503020000020004" pitchFamily="34" charset="-127"/>
              <a:cs typeface="Arial" panose="020B0604020202020204" pitchFamily="34" charset="0"/>
            </a:endParaRPr>
          </a:p>
          <a:p>
            <a:pPr algn="just"/>
            <a:endParaRPr lang="en-US" sz="2000" dirty="0" smtClean="0">
              <a:latin typeface="Arial" panose="020B0604020202020204" pitchFamily="34" charset="0"/>
              <a:ea typeface="Malgun Gothic" panose="020B0503020000020004" pitchFamily="34" charset="-127"/>
              <a:cs typeface="Arial" panose="020B0604020202020204" pitchFamily="34" charset="0"/>
            </a:endParaRPr>
          </a:p>
        </p:txBody>
      </p:sp>
    </p:spTree>
    <p:extLst>
      <p:ext uri="{BB962C8B-B14F-4D97-AF65-F5344CB8AC3E}">
        <p14:creationId xmlns:p14="http://schemas.microsoft.com/office/powerpoint/2010/main" val="4217908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Discussion 2</a:t>
            </a:r>
            <a:endParaRPr lang="en-US" sz="3600" dirty="0"/>
          </a:p>
        </p:txBody>
      </p:sp>
      <p:pic>
        <p:nvPicPr>
          <p:cNvPr id="4" name="Picture 3"/>
          <p:cNvPicPr>
            <a:picLocks noChangeAspect="1"/>
          </p:cNvPicPr>
          <p:nvPr/>
        </p:nvPicPr>
        <p:blipFill>
          <a:blip r:embed="rId3"/>
          <a:stretch>
            <a:fillRect/>
          </a:stretch>
        </p:blipFill>
        <p:spPr>
          <a:xfrm>
            <a:off x="491061" y="1268760"/>
            <a:ext cx="7704856" cy="4001039"/>
          </a:xfrm>
          <a:prstGeom prst="rect">
            <a:avLst/>
          </a:prstGeom>
        </p:spPr>
      </p:pic>
      <p:sp>
        <p:nvSpPr>
          <p:cNvPr id="5" name="Content Placeholder 2"/>
          <p:cNvSpPr>
            <a:spLocks noGrp="1"/>
          </p:cNvSpPr>
          <p:nvPr>
            <p:ph idx="1"/>
          </p:nvPr>
        </p:nvSpPr>
        <p:spPr>
          <a:xfrm>
            <a:off x="233884" y="5515108"/>
            <a:ext cx="8676231" cy="1010236"/>
          </a:xfrm>
        </p:spPr>
        <p:txBody>
          <a:bodyPr>
            <a:normAutofit/>
          </a:bodyPr>
          <a:lstStyle/>
          <a:p>
            <a:r>
              <a:rPr lang="en-US" sz="2000" dirty="0" smtClean="0">
                <a:latin typeface="Arial" panose="020B0604020202020204" pitchFamily="34" charset="0"/>
                <a:cs typeface="Arial" panose="020B0604020202020204" pitchFamily="34" charset="0"/>
              </a:rPr>
              <a:t>RAN1 specification does not describe any procedure. Therefore, RAN1 spec is not suitable place to capture this agreement. That is why RAN1 recommended specifically to add in “Our specification” in the RAN1 LS.</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3614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Way forwards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a:latin typeface="Arial" panose="020B0604020202020204" pitchFamily="34" charset="0"/>
                <a:cs typeface="Arial" panose="020B0604020202020204" pitchFamily="34" charset="0"/>
              </a:rPr>
              <a:t>WF1: Agree R2-152211. </a:t>
            </a:r>
          </a:p>
          <a:p>
            <a:r>
              <a:rPr lang="en-US" dirty="0">
                <a:latin typeface="Arial" panose="020B0604020202020204" pitchFamily="34" charset="0"/>
                <a:cs typeface="Arial" panose="020B0604020202020204" pitchFamily="34" charset="0"/>
              </a:rPr>
              <a:t>WF2: Capture the </a:t>
            </a:r>
            <a:r>
              <a:rPr lang="en-US" dirty="0" smtClean="0">
                <a:latin typeface="Arial" panose="020B0604020202020204" pitchFamily="34" charset="0"/>
                <a:cs typeface="Arial" panose="020B0604020202020204" pitchFamily="34" charset="0"/>
              </a:rPr>
              <a:t> RAN1 agreements </a:t>
            </a:r>
            <a:r>
              <a:rPr lang="en-US" dirty="0">
                <a:latin typeface="Arial" panose="020B0604020202020204" pitchFamily="34" charset="0"/>
                <a:cs typeface="Arial" panose="020B0604020202020204" pitchFamily="34" charset="0"/>
              </a:rPr>
              <a:t>into RAN1 and RAN2 spec separately. </a:t>
            </a:r>
          </a:p>
          <a:p>
            <a:pPr lvl="1"/>
            <a:r>
              <a:rPr lang="en-US" dirty="0">
                <a:latin typeface="Arial" panose="020B0604020202020204" pitchFamily="34" charset="0"/>
                <a:cs typeface="Arial" panose="020B0604020202020204" pitchFamily="34" charset="0"/>
              </a:rPr>
              <a:t> Agree the text proposal in next </a:t>
            </a:r>
            <a:r>
              <a:rPr lang="en-US" dirty="0" smtClean="0">
                <a:latin typeface="Arial" panose="020B0604020202020204" pitchFamily="34" charset="0"/>
                <a:cs typeface="Arial" panose="020B0604020202020204" pitchFamily="34" charset="0"/>
              </a:rPr>
              <a:t>slide</a:t>
            </a:r>
            <a:r>
              <a:rPr lang="en-US" dirty="0">
                <a:latin typeface="Arial" panose="020B0604020202020204" pitchFamily="34" charset="0"/>
                <a:cs typeface="Arial" panose="020B0604020202020204" pitchFamily="34" charset="0"/>
              </a:rPr>
              <a:t>.    </a:t>
            </a:r>
          </a:p>
          <a:p>
            <a:pPr lvl="1"/>
            <a:r>
              <a:rPr lang="en-US" dirty="0">
                <a:latin typeface="Arial" panose="020B0604020202020204" pitchFamily="34" charset="0"/>
                <a:cs typeface="Arial" panose="020B0604020202020204" pitchFamily="34" charset="0"/>
              </a:rPr>
              <a:t>Send LS to RAN1 to ask them for specification changes. </a:t>
            </a:r>
          </a:p>
          <a:p>
            <a:endParaRPr lang="en-US" dirty="0"/>
          </a:p>
        </p:txBody>
      </p:sp>
    </p:spTree>
    <p:extLst>
      <p:ext uri="{BB962C8B-B14F-4D97-AF65-F5344CB8AC3E}">
        <p14:creationId xmlns:p14="http://schemas.microsoft.com/office/powerpoint/2010/main" val="3763948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Details of WF2</a:t>
            </a:r>
            <a:endParaRPr lang="en-US" sz="3600" dirty="0">
              <a:latin typeface="Arial" panose="020B0604020202020204" pitchFamily="34" charset="0"/>
              <a:cs typeface="Arial" panose="020B0604020202020204" pitchFamily="34" charset="0"/>
            </a:endParaRPr>
          </a:p>
        </p:txBody>
      </p:sp>
      <p:sp>
        <p:nvSpPr>
          <p:cNvPr id="4" name="Rectangle 5"/>
          <p:cNvSpPr>
            <a:spLocks noGrp="1" noChangeArrowheads="1"/>
          </p:cNvSpPr>
          <p:nvPr>
            <p:ph sz="half" idx="1"/>
          </p:nvPr>
        </p:nvSpPr>
        <p:spPr bwMode="auto">
          <a:xfrm>
            <a:off x="443309" y="2204864"/>
            <a:ext cx="3696643" cy="4424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tab pos="288925" algn="l"/>
              </a:tabLst>
            </a:pPr>
            <a:r>
              <a:rPr kumimoji="0" lang="en-GB" altLang="en-US" sz="26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NOTE:  The MAC entity is allowed to </a:t>
            </a:r>
            <a:r>
              <a:rPr lang="en-GB" altLang="en-US" sz="2600" u="sng"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not obtain </a:t>
            </a:r>
            <a:r>
              <a:rPr kumimoji="0" lang="en-GB" altLang="en-US" sz="2600" b="0" i="0" u="sng"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P</a:t>
            </a:r>
            <a:r>
              <a:rPr kumimoji="0" lang="en-GB" altLang="en-US" sz="2600" b="0" i="0" u="sng" strike="noStrike" cap="none" normalizeH="0" baseline="-3000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CMAX,c </a:t>
            </a:r>
            <a:r>
              <a:rPr kumimoji="0" lang="en-GB" altLang="en-US" sz="2600" b="0" i="0" u="sng" strike="noStrike" cap="none" normalizeH="0" baseline="0" dirty="0" smtClean="0">
                <a:ln>
                  <a:noFill/>
                </a:ln>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field </a:t>
            </a:r>
            <a:r>
              <a:rPr kumimoji="0" lang="en-GB" altLang="en-US" sz="2600" b="0" i="0" u="sng" strike="noStrike" cap="none" normalizeH="0" baseline="0" dirty="0" smtClean="0">
                <a:ln>
                  <a:noFill/>
                </a:ln>
                <a:solidFill>
                  <a:srgbClr val="008080"/>
                </a:solidFill>
                <a:effectLst/>
                <a:latin typeface="Times New Roman" panose="02020603050405020304" pitchFamily="18" charset="0"/>
                <a:ea typeface="SimSun" panose="02010600030101010101" pitchFamily="2" charset="-122"/>
                <a:cs typeface="Times New Roman" panose="02020603050405020304" pitchFamily="18" charset="0"/>
              </a:rPr>
              <a:t>if following conditions are met:</a:t>
            </a:r>
            <a:endParaRPr kumimoji="0" lang="en-US" altLang="en-US" sz="3500" b="0" i="0" u="none" strike="noStrike" cap="none" normalizeH="0" baseline="0" dirty="0" smtClean="0">
              <a:ln>
                <a:noFill/>
              </a:ln>
              <a:solidFill>
                <a:schemeClr val="tx1"/>
              </a:solidFill>
              <a:effectLst/>
            </a:endParaRPr>
          </a:p>
          <a:p>
            <a:pPr lvl="1" eaLnBrk="0" fontAlgn="base" hangingPunct="0">
              <a:lnSpc>
                <a:spcPct val="100000"/>
              </a:lnSpc>
              <a:spcBef>
                <a:spcPct val="20000"/>
              </a:spcBef>
              <a:spcAft>
                <a:spcPct val="0"/>
              </a:spcAft>
              <a:buFontTx/>
              <a:buNone/>
              <a:tabLst>
                <a:tab pos="288925" algn="l"/>
              </a:tabLst>
            </a:pPr>
            <a:r>
              <a:rPr kumimoji="0" lang="en-GB" altLang="en-US" b="0" i="0" u="sng" strike="noStrike" cap="none" normalizeH="0" baseline="0" dirty="0" smtClean="0">
                <a:ln>
                  <a:noFill/>
                </a:ln>
                <a:solidFill>
                  <a:srgbClr val="008080"/>
                </a:solidFill>
                <a:effectLst/>
                <a:latin typeface="Arial" panose="020B0604020202020204" pitchFamily="34" charset="0"/>
              </a:rPr>
              <a:t>-	if both PUCCH format 1b with channel selection (see TS 36.213 [2]) and </a:t>
            </a:r>
            <a:r>
              <a:rPr kumimoji="0" lang="en-GB" altLang="en-US" b="0" i="1" u="sng" strike="noStrike" cap="none" normalizeH="0" baseline="0" dirty="0" smtClean="0">
                <a:ln>
                  <a:noFill/>
                </a:ln>
                <a:solidFill>
                  <a:srgbClr val="008080"/>
                </a:solidFill>
                <a:effectLst/>
                <a:latin typeface="Arial" panose="020B0604020202020204" pitchFamily="34" charset="0"/>
              </a:rPr>
              <a:t>simultaneousPUCCH-PUSCH</a:t>
            </a:r>
            <a:r>
              <a:rPr kumimoji="0" lang="en-GB" altLang="en-US" b="0" i="0" u="sng" strike="noStrike" cap="none" normalizeH="0" baseline="0" dirty="0" smtClean="0">
                <a:ln>
                  <a:noFill/>
                </a:ln>
                <a:solidFill>
                  <a:srgbClr val="008080"/>
                </a:solidFill>
                <a:effectLst/>
                <a:latin typeface="Arial" panose="020B0604020202020204" pitchFamily="34" charset="0"/>
              </a:rPr>
              <a:t> are configured, and</a:t>
            </a:r>
            <a:endParaRPr kumimoji="0" lang="en-US" altLang="en-US" sz="1650" b="0" i="0" u="none" strike="noStrike" cap="none" normalizeH="0" baseline="0" dirty="0" smtClean="0">
              <a:ln>
                <a:noFill/>
              </a:ln>
              <a:solidFill>
                <a:schemeClr val="tx1"/>
              </a:solidFill>
              <a:effectLst/>
            </a:endParaRPr>
          </a:p>
          <a:p>
            <a:pPr lvl="1" eaLnBrk="0" fontAlgn="base" hangingPunct="0">
              <a:lnSpc>
                <a:spcPct val="100000"/>
              </a:lnSpc>
              <a:spcBef>
                <a:spcPct val="20000"/>
              </a:spcBef>
              <a:spcAft>
                <a:spcPct val="0"/>
              </a:spcAft>
              <a:buFontTx/>
              <a:buNone/>
              <a:tabLst>
                <a:tab pos="288925" algn="l"/>
              </a:tabLst>
            </a:pPr>
            <a:r>
              <a:rPr kumimoji="0" lang="en-GB" altLang="en-US" b="0" i="0" u="sng" strike="noStrike" cap="none" normalizeH="0" baseline="0" dirty="0" smtClean="0">
                <a:ln>
                  <a:noFill/>
                </a:ln>
                <a:solidFill>
                  <a:srgbClr val="008080"/>
                </a:solidFill>
                <a:effectLst/>
                <a:latin typeface="Arial" panose="020B0604020202020204" pitchFamily="34" charset="0"/>
              </a:rPr>
              <a:t>-	the </a:t>
            </a:r>
            <a:r>
              <a:rPr kumimoji="0" lang="en-GB" altLang="en-US" b="0" i="0" u="sng" strike="noStrike" cap="none" normalizeH="0" baseline="0" dirty="0" smtClean="0">
                <a:ln>
                  <a:noFill/>
                </a:ln>
                <a:solidFill>
                  <a:srgbClr val="FF0000"/>
                </a:solidFill>
                <a:effectLst/>
                <a:latin typeface="Arial" panose="020B0604020202020204" pitchFamily="34" charset="0"/>
              </a:rPr>
              <a:t>MAC entity </a:t>
            </a:r>
            <a:r>
              <a:rPr kumimoji="0" lang="en-GB" altLang="en-US" b="0" i="0" u="sng" strike="noStrike" cap="none" normalizeH="0" baseline="0" dirty="0" smtClean="0">
                <a:ln>
                  <a:noFill/>
                </a:ln>
                <a:solidFill>
                  <a:srgbClr val="008080"/>
                </a:solidFill>
                <a:effectLst/>
                <a:latin typeface="Arial" panose="020B0604020202020204" pitchFamily="34" charset="0"/>
              </a:rPr>
              <a:t>is not able to determine whether there is a PUCCH transmission corresponding to PDSCH transmission(s) or not, or which PUCCH resource is used, before generating power headroom.</a:t>
            </a:r>
            <a:endParaRPr kumimoji="0" lang="en-GB" altLang="en-US" b="0" i="0" u="none" strike="noStrike" cap="none" normalizeH="0" baseline="0" dirty="0" smtClean="0">
              <a:ln>
                <a:noFill/>
              </a:ln>
              <a:solidFill>
                <a:schemeClr val="tx1"/>
              </a:solidFill>
              <a:effectLst/>
              <a:latin typeface="Arial" panose="020B0604020202020204" pitchFamily="34" charset="0"/>
            </a:endParaRPr>
          </a:p>
        </p:txBody>
      </p:sp>
      <p:sp>
        <p:nvSpPr>
          <p:cNvPr id="5" name="TextBox 4"/>
          <p:cNvSpPr txBox="1"/>
          <p:nvPr/>
        </p:nvSpPr>
        <p:spPr>
          <a:xfrm>
            <a:off x="939961" y="1612989"/>
            <a:ext cx="3024336" cy="400110"/>
          </a:xfrm>
          <a:prstGeom prst="rect">
            <a:avLst/>
          </a:prstGeom>
          <a:solidFill>
            <a:srgbClr val="FFFF00"/>
          </a:solidFill>
        </p:spPr>
        <p:txBody>
          <a:bodyPr wrap="square" rtlCol="0">
            <a:spAutoFit/>
          </a:bodyPr>
          <a:lstStyle/>
          <a:p>
            <a:pPr algn="ctr"/>
            <a:r>
              <a:rPr lang="en-US" sz="2000" dirty="0" smtClean="0">
                <a:latin typeface="Arial" panose="020B0604020202020204" pitchFamily="34" charset="0"/>
                <a:cs typeface="Arial" panose="020B0604020202020204" pitchFamily="34" charset="0"/>
              </a:rPr>
              <a:t>Changes on TS 36.321</a:t>
            </a:r>
            <a:endParaRPr lang="en-US" sz="2000" dirty="0">
              <a:latin typeface="Arial" panose="020B0604020202020204" pitchFamily="34" charset="0"/>
              <a:cs typeface="Arial" panose="020B0604020202020204" pitchFamily="34" charset="0"/>
            </a:endParaRPr>
          </a:p>
        </p:txBody>
      </p:sp>
      <p:sp>
        <p:nvSpPr>
          <p:cNvPr id="6" name="Content Placeholder 5"/>
          <p:cNvSpPr txBox="1">
            <a:spLocks/>
          </p:cNvSpPr>
          <p:nvPr/>
        </p:nvSpPr>
        <p:spPr>
          <a:xfrm>
            <a:off x="4427984" y="2249360"/>
            <a:ext cx="4392488" cy="4615958"/>
          </a:xfrm>
          <a:prstGeom prst="rect">
            <a:avLst/>
          </a:prstGeom>
          <a:ln>
            <a:solidFill>
              <a:schemeClr val="tx1">
                <a:lumMod val="75000"/>
                <a:lumOff val="25000"/>
              </a:schemeClr>
            </a:solidFill>
          </a:ln>
        </p:spPr>
        <p:txBody>
          <a:bodyPr>
            <a:normAutofit lnSpcReduction="10000"/>
          </a:bodyPr>
          <a:lstStyle>
            <a:lvl1pPr marL="342900" indent="-3429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Bef>
                <a:spcPts val="0"/>
              </a:spcBef>
            </a:pPr>
            <a:r>
              <a:rPr lang="en-US" sz="20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PHY entity is allowed </a:t>
            </a:r>
            <a:r>
              <a:rPr lang="en-US" sz="2000" u="sng" dirty="0" smtClean="0">
                <a:solidFill>
                  <a:srgbClr val="FF0000"/>
                </a:solidFill>
                <a:latin typeface="Times New Roman" panose="02020603050405020304" pitchFamily="18" charset="0"/>
                <a:ea typeface="SimSun" panose="02010600030101010101" pitchFamily="2" charset="-122"/>
                <a:cs typeface="Times New Roman" panose="02020603050405020304" pitchFamily="18" charset="0"/>
              </a:rPr>
              <a:t>to report Type 2 power headroom based on a PUCCH reference format</a:t>
            </a:r>
            <a:r>
              <a:rPr lang="en-US" sz="2000"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 if following conditions are met:</a:t>
            </a:r>
          </a:p>
          <a:p>
            <a:pPr lvl="1">
              <a:spcBef>
                <a:spcPts val="0"/>
              </a:spcBef>
            </a:pPr>
            <a:r>
              <a:rPr lang="en-US"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if both PUCCH format 1b with channel selection (see TS 36.213 [2]) and </a:t>
            </a:r>
            <a:r>
              <a:rPr lang="en-US" u="sng" dirty="0" err="1"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simultaneousPUCCH</a:t>
            </a:r>
            <a:r>
              <a:rPr lang="en-US"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-PUSCH are configured, and</a:t>
            </a:r>
          </a:p>
          <a:p>
            <a:pPr lvl="1">
              <a:spcBef>
                <a:spcPts val="0"/>
              </a:spcBef>
            </a:pPr>
            <a:r>
              <a:rPr lang="en-US" u="sng" dirty="0" smtClean="0">
                <a:solidFill>
                  <a:srgbClr val="008080"/>
                </a:solidFill>
                <a:latin typeface="Times New Roman" panose="02020603050405020304" pitchFamily="18" charset="0"/>
                <a:ea typeface="SimSun" panose="02010600030101010101" pitchFamily="2" charset="-122"/>
                <a:cs typeface="Times New Roman" panose="02020603050405020304" pitchFamily="18" charset="0"/>
              </a:rPr>
              <a:t>the PHY entity is not able to determine whether there is a PUCCH transmission corresponding to PDSCH transmission(s) or not, or which PUCCH resource is used, before generating power headroom.</a:t>
            </a:r>
          </a:p>
        </p:txBody>
      </p:sp>
      <p:sp>
        <p:nvSpPr>
          <p:cNvPr id="7" name="TextBox 6"/>
          <p:cNvSpPr txBox="1"/>
          <p:nvPr/>
        </p:nvSpPr>
        <p:spPr>
          <a:xfrm>
            <a:off x="4818856" y="1656258"/>
            <a:ext cx="3610744" cy="400110"/>
          </a:xfrm>
          <a:prstGeom prst="rect">
            <a:avLst/>
          </a:prstGeom>
          <a:solidFill>
            <a:schemeClr val="tx2">
              <a:lumMod val="40000"/>
              <a:lumOff val="60000"/>
            </a:schemeClr>
          </a:solidFill>
        </p:spPr>
        <p:txBody>
          <a:bodyPr wrap="square" rtlCol="0">
            <a:spAutoFit/>
          </a:bodyPr>
          <a:lstStyle/>
          <a:p>
            <a:pPr algn="ctr"/>
            <a:r>
              <a:rPr lang="en-US" sz="2000" dirty="0" smtClean="0">
                <a:latin typeface="Arial" panose="020B0604020202020204" pitchFamily="34" charset="0"/>
                <a:cs typeface="Arial" panose="020B0604020202020204" pitchFamily="34" charset="0"/>
              </a:rPr>
              <a:t>Changes on TS 36.213</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80696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3777</TotalTime>
  <Words>393</Words>
  <Application>Microsoft Office PowerPoint</Application>
  <PresentationFormat>On-screen Show (4:3)</PresentationFormat>
  <Paragraphs>48</Paragraphs>
  <Slides>6</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Malgun Gothic</vt:lpstr>
      <vt:lpstr>MS PGothic</vt:lpstr>
      <vt:lpstr>SimSun</vt:lpstr>
      <vt:lpstr>Arial</vt:lpstr>
      <vt:lpstr>Calibri</vt:lpstr>
      <vt:lpstr>Courier New</vt:lpstr>
      <vt:lpstr>Symbol</vt:lpstr>
      <vt:lpstr>Times New Roman</vt:lpstr>
      <vt:lpstr>Wingdings</vt:lpstr>
      <vt:lpstr>Office テーマ</vt:lpstr>
      <vt:lpstr>Discussions on Type 2 PHR</vt:lpstr>
      <vt:lpstr>Discussion 1</vt:lpstr>
      <vt:lpstr>RAN1 LS</vt:lpstr>
      <vt:lpstr>Discussion 2</vt:lpstr>
      <vt:lpstr>Way forwards</vt:lpstr>
      <vt:lpstr>Details of WF2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Contribution Summary for Rel-13 LC-MTC at RAN1#80</dc:title>
  <dc:creator>5132603</dc:creator>
  <cp:lastModifiedBy>He, Hong</cp:lastModifiedBy>
  <cp:revision>89</cp:revision>
  <dcterms:created xsi:type="dcterms:W3CDTF">2015-02-03T00:53:02Z</dcterms:created>
  <dcterms:modified xsi:type="dcterms:W3CDTF">2015-05-25T05:01:37Z</dcterms:modified>
</cp:coreProperties>
</file>