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FE0630-AD17-4FDD-87B1-83833C94A849}" type="datetimeFigureOut">
              <a:rPr lang="en-GB" smtClean="0"/>
              <a:pPr/>
              <a:t>15/11/2010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4BCDC-539D-4334-BAAD-419F2196B5F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E6869-B3C5-4257-A1D9-4E4AB343DD06}" type="datetime1">
              <a:rPr lang="en-GB" smtClean="0"/>
              <a:pPr/>
              <a:t>15/11/2010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60F7F-5CE5-49A6-A26A-F1CB9DACFBD7}" type="datetime1">
              <a:rPr lang="en-GB" smtClean="0"/>
              <a:pPr/>
              <a:t>15/11/2010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29167-C2D1-4793-AA11-36A4A92B33F2}" type="datetime1">
              <a:rPr lang="en-GB" smtClean="0"/>
              <a:pPr/>
              <a:t>15/11/2010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C1A8C-7860-4BCA-9708-DD59A3FD3DAC}" type="datetime1">
              <a:rPr lang="en-GB" smtClean="0"/>
              <a:pPr/>
              <a:t>15/11/2010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0FFEC-87B8-48C7-982C-B9DC3F7EEA82}" type="datetime1">
              <a:rPr lang="en-GB" smtClean="0"/>
              <a:pPr/>
              <a:t>15/11/2010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5205-3AEE-4D6A-9212-C0387C3555B9}" type="datetime1">
              <a:rPr lang="en-GB" smtClean="0"/>
              <a:pPr/>
              <a:t>15/11/2010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93510-8C71-4622-A395-FA51BF133569}" type="datetime1">
              <a:rPr lang="en-GB" smtClean="0"/>
              <a:pPr/>
              <a:t>15/11/2010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6A4F1-67E1-4456-92BC-8C7EA25B1F2D}" type="datetime1">
              <a:rPr lang="en-GB" smtClean="0"/>
              <a:pPr/>
              <a:t>15/11/2010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E1425-873A-45C6-90EE-8E797960E244}" type="datetime1">
              <a:rPr lang="en-GB" smtClean="0"/>
              <a:pPr/>
              <a:t>15/11/2010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03848-6068-4471-9229-54A8BB942E0F}" type="datetime1">
              <a:rPr lang="en-GB" smtClean="0"/>
              <a:pPr/>
              <a:t>15/11/2010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E5E2-2E76-41DB-AD34-CAFA59F9087B}" type="datetime1">
              <a:rPr lang="en-GB" smtClean="0"/>
              <a:pPr/>
              <a:t>15/11/2010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02EC2-7FFE-4EC4-A9BE-F275BF2506FA}" type="datetime1">
              <a:rPr lang="en-GB" smtClean="0"/>
              <a:pPr/>
              <a:t>15/11/2010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C8FA4-D8C4-4989-89C7-A1F6C46F77A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RAN2 input for Joint WG meeting on MTC (15-11-2011)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RAN2 chairman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092280" y="476672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R2-106677</a:t>
            </a:r>
            <a:endParaRPr lang="en-GB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Indicator at connection establishment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GB" sz="1600" b="1" u="sng" dirty="0" smtClean="0"/>
              <a:t>Main proposed </a:t>
            </a:r>
            <a:r>
              <a:rPr lang="en-GB" sz="1600" b="1" u="sng" dirty="0"/>
              <a:t>options:</a:t>
            </a:r>
            <a:endParaRPr lang="en-GB" sz="1600" dirty="0"/>
          </a:p>
          <a:p>
            <a:r>
              <a:rPr lang="en-GB" sz="1600" dirty="0"/>
              <a:t>  Low priority Indicator: </a:t>
            </a:r>
            <a:r>
              <a:rPr lang="en-GB" sz="1600" dirty="0" smtClean="0"/>
              <a:t>	In </a:t>
            </a:r>
            <a:r>
              <a:rPr lang="en-GB" sz="1600" dirty="0"/>
              <a:t>Connection </a:t>
            </a:r>
            <a:r>
              <a:rPr lang="en-GB" sz="1600" dirty="0" err="1"/>
              <a:t>Req</a:t>
            </a:r>
            <a:r>
              <a:rPr lang="en-GB" sz="1600" dirty="0"/>
              <a:t> as new establishment </a:t>
            </a:r>
            <a:r>
              <a:rPr lang="en-GB" sz="1600" dirty="0" smtClean="0"/>
              <a:t>cause</a:t>
            </a:r>
            <a:r>
              <a:rPr lang="en-GB" sz="1600" dirty="0"/>
              <a:t>	</a:t>
            </a:r>
            <a:r>
              <a:rPr lang="en-GB" sz="1600" dirty="0" smtClean="0"/>
              <a:t>				In </a:t>
            </a:r>
            <a:r>
              <a:rPr lang="en-GB" sz="1600" dirty="0"/>
              <a:t>Connection Setup Complete</a:t>
            </a:r>
          </a:p>
          <a:p>
            <a:r>
              <a:rPr lang="en-GB" sz="1600" dirty="0"/>
              <a:t>  MTC indicator:        </a:t>
            </a:r>
            <a:r>
              <a:rPr lang="en-GB" sz="1600" dirty="0" smtClean="0"/>
              <a:t>	Not needed</a:t>
            </a:r>
          </a:p>
          <a:p>
            <a:pPr>
              <a:buNone/>
            </a:pPr>
            <a:r>
              <a:rPr lang="en-GB" sz="1600" dirty="0"/>
              <a:t>	</a:t>
            </a:r>
            <a:r>
              <a:rPr lang="en-GB" sz="1600" dirty="0" smtClean="0"/>
              <a:t>	</a:t>
            </a:r>
            <a:r>
              <a:rPr lang="en-GB" sz="1600" dirty="0"/>
              <a:t>                           </a:t>
            </a:r>
            <a:r>
              <a:rPr lang="en-GB" sz="1600" dirty="0" smtClean="0"/>
              <a:t>	In </a:t>
            </a:r>
            <a:r>
              <a:rPr lang="en-GB" sz="1600" dirty="0"/>
              <a:t>Connection Setup Complete</a:t>
            </a:r>
          </a:p>
          <a:p>
            <a:endParaRPr lang="en-GB" sz="1600" dirty="0"/>
          </a:p>
          <a:p>
            <a:pPr>
              <a:buNone/>
            </a:pPr>
            <a:r>
              <a:rPr lang="en-GB" sz="1600" b="1" dirty="0"/>
              <a:t>Questions </a:t>
            </a:r>
            <a:r>
              <a:rPr lang="en-GB" sz="1600" b="1" dirty="0" smtClean="0"/>
              <a:t>also related </a:t>
            </a:r>
            <a:r>
              <a:rPr lang="en-GB" sz="1600" b="1" dirty="0"/>
              <a:t>to other </a:t>
            </a:r>
            <a:r>
              <a:rPr lang="en-GB" sz="1600" b="1" dirty="0" err="1"/>
              <a:t>WG's</a:t>
            </a:r>
            <a:r>
              <a:rPr lang="en-GB" sz="1600" b="1" dirty="0"/>
              <a:t>:       </a:t>
            </a:r>
            <a:r>
              <a:rPr lang="en-GB" sz="1600" dirty="0"/>
              <a:t>    </a:t>
            </a:r>
          </a:p>
          <a:p>
            <a:pPr marL="514350" indent="-514350">
              <a:buAutoNum type="arabicParenR"/>
            </a:pPr>
            <a:r>
              <a:rPr lang="en-GB" sz="1600" dirty="0" smtClean="0"/>
              <a:t>Do </a:t>
            </a:r>
            <a:r>
              <a:rPr lang="en-GB" sz="1600" dirty="0"/>
              <a:t>we need separate MTC indicator or would be sufficient to only have </a:t>
            </a:r>
            <a:r>
              <a:rPr lang="en-GB" sz="1600" dirty="0" smtClean="0"/>
              <a:t>an indication of "</a:t>
            </a:r>
            <a:r>
              <a:rPr lang="en-GB" sz="1600" dirty="0"/>
              <a:t>low priority" in Rel-10 </a:t>
            </a:r>
            <a:r>
              <a:rPr lang="en-GB" sz="1600" dirty="0" smtClean="0"/>
              <a:t>at RAN level ? </a:t>
            </a:r>
          </a:p>
          <a:p>
            <a:pPr marL="514350" indent="-514350">
              <a:buAutoNum type="arabicParenR" startAt="2"/>
            </a:pPr>
            <a:r>
              <a:rPr lang="en-GB" sz="1600" dirty="0" smtClean="0"/>
              <a:t>If </a:t>
            </a:r>
            <a:r>
              <a:rPr lang="en-GB" sz="1600" dirty="0"/>
              <a:t>"MTC" is considered necessary in addition to “low priority</a:t>
            </a:r>
            <a:r>
              <a:rPr lang="en-GB" sz="1600" dirty="0" smtClean="0"/>
              <a:t>”:</a:t>
            </a:r>
            <a:endParaRPr lang="en-GB" sz="1600" dirty="0"/>
          </a:p>
          <a:p>
            <a:pPr marL="990600" lvl="1" indent="-447675">
              <a:buNone/>
              <a:tabLst>
                <a:tab pos="990600" algn="l"/>
              </a:tabLst>
            </a:pPr>
            <a:r>
              <a:rPr lang="en-GB" sz="1600" dirty="0" smtClean="0"/>
              <a:t>2a</a:t>
            </a:r>
            <a:r>
              <a:rPr lang="en-GB" sz="1600" dirty="0"/>
              <a:t>) </a:t>
            </a:r>
            <a:r>
              <a:rPr lang="en-GB" sz="1600" dirty="0" smtClean="0"/>
              <a:t>	What </a:t>
            </a:r>
            <a:r>
              <a:rPr lang="en-GB" sz="1600" dirty="0"/>
              <a:t>is main purpose ? E.g. routing by </a:t>
            </a:r>
            <a:r>
              <a:rPr lang="en-GB" sz="1600" dirty="0" err="1" smtClean="0"/>
              <a:t>eNB</a:t>
            </a:r>
            <a:r>
              <a:rPr lang="en-GB" sz="1600" dirty="0" smtClean="0"/>
              <a:t>/RNC </a:t>
            </a:r>
            <a:r>
              <a:rPr lang="en-GB" sz="1600" dirty="0"/>
              <a:t>, blocking deterministic traffic </a:t>
            </a:r>
            <a:r>
              <a:rPr lang="en-GB" sz="1600" dirty="0" smtClean="0"/>
              <a:t>patterns</a:t>
            </a:r>
            <a:r>
              <a:rPr lang="en-GB" sz="1600" dirty="0"/>
              <a:t>, identifying signalling intensive communication ? (last characteristics not always true for </a:t>
            </a:r>
            <a:r>
              <a:rPr lang="en-GB" sz="1600" dirty="0" smtClean="0"/>
              <a:t>MTC ?)</a:t>
            </a:r>
            <a:endParaRPr lang="en-GB" sz="1600" dirty="0"/>
          </a:p>
          <a:p>
            <a:pPr marL="990600" lvl="1" indent="-447675">
              <a:buNone/>
              <a:tabLst>
                <a:tab pos="990600" algn="l"/>
              </a:tabLst>
            </a:pPr>
            <a:r>
              <a:rPr lang="en-GB" sz="1600" dirty="0" smtClean="0"/>
              <a:t>2b</a:t>
            </a:r>
            <a:r>
              <a:rPr lang="en-GB" sz="1600" dirty="0"/>
              <a:t>) </a:t>
            </a:r>
            <a:r>
              <a:rPr lang="en-GB" sz="1600" dirty="0" smtClean="0"/>
              <a:t>	Is </a:t>
            </a:r>
            <a:r>
              <a:rPr lang="en-GB" sz="1600" dirty="0"/>
              <a:t>it possible for Rel-10 UE to indicate low priority and not MTC ? What type of device is this </a:t>
            </a:r>
            <a:r>
              <a:rPr lang="en-GB" sz="1600" dirty="0" smtClean="0"/>
              <a:t>?</a:t>
            </a:r>
          </a:p>
          <a:p>
            <a:pPr marL="990600" lvl="1" indent="-447675">
              <a:buNone/>
              <a:tabLst>
                <a:tab pos="990600" algn="l"/>
              </a:tabLst>
            </a:pPr>
            <a:r>
              <a:rPr lang="en-GB" sz="1600" dirty="0" smtClean="0"/>
              <a:t>2c</a:t>
            </a:r>
            <a:r>
              <a:rPr lang="en-GB" sz="1600" dirty="0"/>
              <a:t>) </a:t>
            </a:r>
            <a:r>
              <a:rPr lang="en-GB" sz="1600" dirty="0" smtClean="0"/>
              <a:t>	Is </a:t>
            </a:r>
            <a:r>
              <a:rPr lang="en-GB" sz="1600" dirty="0"/>
              <a:t>it possible for Rel-10 UE to set MTC and not low priority ? What type of device is this </a:t>
            </a:r>
            <a:r>
              <a:rPr lang="en-GB" sz="1600" dirty="0" smtClean="0"/>
              <a:t>?</a:t>
            </a:r>
          </a:p>
          <a:p>
            <a:pPr marL="990600" lvl="1" indent="-447675">
              <a:buNone/>
              <a:tabLst>
                <a:tab pos="990600" algn="l"/>
              </a:tabLst>
            </a:pPr>
            <a:endParaRPr lang="en-GB" sz="1600" dirty="0"/>
          </a:p>
          <a:p>
            <a:pPr marL="0" indent="0">
              <a:buNone/>
              <a:tabLst>
                <a:tab pos="990600" algn="l"/>
              </a:tabLst>
            </a:pPr>
            <a:r>
              <a:rPr lang="en-GB" sz="1700" b="1" dirty="0" smtClean="0"/>
              <a:t>Mainly RAN2 internal questions:</a:t>
            </a:r>
          </a:p>
          <a:p>
            <a:pPr marL="0" indent="0">
              <a:buNone/>
              <a:tabLst>
                <a:tab pos="990600" algn="l"/>
              </a:tabLst>
            </a:pPr>
            <a:r>
              <a:rPr lang="en-GB" sz="1700" dirty="0" smtClean="0"/>
              <a:t>-    What messages to include the indicator(</a:t>
            </a:r>
            <a:r>
              <a:rPr lang="en-GB" sz="1700" dirty="0" err="1" smtClean="0"/>
              <a:t>s</a:t>
            </a:r>
            <a:r>
              <a:rPr lang="en-GB" sz="1700" dirty="0" smtClean="0"/>
              <a:t>) in.</a:t>
            </a:r>
          </a:p>
          <a:p>
            <a:pPr marL="590550" indent="-447675">
              <a:buNone/>
              <a:tabLst>
                <a:tab pos="990600" algn="l"/>
              </a:tabLst>
            </a:pPr>
            <a:endParaRPr lang="en-GB" sz="2000" i="1" dirty="0" smtClean="0"/>
          </a:p>
          <a:p>
            <a:pPr marL="180975" indent="0">
              <a:buNone/>
              <a:tabLst>
                <a:tab pos="990600" algn="l"/>
              </a:tabLst>
            </a:pPr>
            <a:endParaRPr lang="en-GB" sz="1400" i="1" dirty="0" smtClean="0"/>
          </a:p>
          <a:p>
            <a:pPr marL="0" indent="0">
              <a:buNone/>
              <a:tabLst>
                <a:tab pos="990600" algn="l"/>
              </a:tabLst>
            </a:pPr>
            <a:r>
              <a:rPr lang="en-GB" sz="1400" i="1" dirty="0" smtClean="0"/>
              <a:t>Given that main issue seems to be need/interpretation of “MTC” indication, propose to present in Joint-GW: R2-106267</a:t>
            </a:r>
            <a:endParaRPr lang="en-GB" sz="14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2</a:t>
            </a:fld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Wait/Reject timer handling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1600" b="1" u="sng" dirty="0" smtClean="0"/>
              <a:t>Main proposed options:</a:t>
            </a:r>
            <a:endParaRPr lang="en-GB" sz="1600" dirty="0" smtClean="0"/>
          </a:p>
          <a:p>
            <a:r>
              <a:rPr lang="en-GB" sz="1600" dirty="0" smtClean="0"/>
              <a:t>Wait timer handling at AS or at NAS</a:t>
            </a:r>
          </a:p>
          <a:p>
            <a:pPr>
              <a:buNone/>
            </a:pPr>
            <a:endParaRPr lang="en-GB" sz="1600" dirty="0" smtClean="0"/>
          </a:p>
          <a:p>
            <a:pPr>
              <a:buNone/>
            </a:pPr>
            <a:r>
              <a:rPr lang="en-GB" sz="1600" b="1" dirty="0" smtClean="0"/>
              <a:t>Questions </a:t>
            </a:r>
            <a:r>
              <a:rPr lang="en-GB" sz="1600" b="1" dirty="0"/>
              <a:t>also related to other </a:t>
            </a:r>
            <a:r>
              <a:rPr lang="en-GB" sz="1600" b="1" dirty="0" err="1"/>
              <a:t>WG's</a:t>
            </a:r>
            <a:r>
              <a:rPr lang="en-GB" sz="1600" b="1" dirty="0"/>
              <a:t>:</a:t>
            </a:r>
            <a:r>
              <a:rPr lang="en-GB" sz="1600" dirty="0"/>
              <a:t>	</a:t>
            </a:r>
          </a:p>
          <a:p>
            <a:pPr>
              <a:buFont typeface="+mj-lt"/>
              <a:buAutoNum type="arabicPeriod"/>
            </a:pPr>
            <a:r>
              <a:rPr lang="en-GB" sz="1600" dirty="0" smtClean="0"/>
              <a:t>Reject </a:t>
            </a:r>
            <a:r>
              <a:rPr lang="en-GB" sz="1600" dirty="0"/>
              <a:t>wait timer to be handled at AS (RRC will block new attempts) or NAS (i.e. just passed up to higher layers) </a:t>
            </a:r>
            <a:r>
              <a:rPr lang="en-GB" sz="1600" dirty="0" smtClean="0"/>
              <a:t>?</a:t>
            </a:r>
          </a:p>
          <a:p>
            <a:pPr>
              <a:buFont typeface="+mj-lt"/>
              <a:buAutoNum type="arabicPeriod"/>
            </a:pPr>
            <a:r>
              <a:rPr lang="en-GB" sz="1600" dirty="0" smtClean="0"/>
              <a:t>Timer continues/stops at intra-RAT cell reselection (or not strong requirement) ?</a:t>
            </a:r>
            <a:endParaRPr lang="en-GB" sz="1600" dirty="0"/>
          </a:p>
          <a:p>
            <a:pPr>
              <a:buFont typeface="+mj-lt"/>
              <a:buAutoNum type="arabicPeriod"/>
            </a:pPr>
            <a:r>
              <a:rPr lang="en-GB" sz="1600" dirty="0" smtClean="0"/>
              <a:t>Granularity </a:t>
            </a:r>
            <a:r>
              <a:rPr lang="en-GB" sz="1600" dirty="0"/>
              <a:t>of 1min, with range up to 1 hour is sufficient </a:t>
            </a:r>
            <a:r>
              <a:rPr lang="en-GB" sz="1600" dirty="0" smtClean="0"/>
              <a:t>?</a:t>
            </a:r>
          </a:p>
          <a:p>
            <a:pPr>
              <a:buFont typeface="+mj-lt"/>
              <a:buAutoNum type="arabicPeriod"/>
            </a:pPr>
            <a:endParaRPr lang="en-GB" sz="1600" dirty="0"/>
          </a:p>
          <a:p>
            <a:pPr>
              <a:buNone/>
            </a:pPr>
            <a:r>
              <a:rPr lang="en-GB" sz="1600" b="1" dirty="0" smtClean="0"/>
              <a:t>Mainly </a:t>
            </a:r>
            <a:r>
              <a:rPr lang="en-GB" sz="1600" b="1" dirty="0"/>
              <a:t>RAN2 internal questions:</a:t>
            </a:r>
          </a:p>
          <a:p>
            <a:r>
              <a:rPr lang="en-GB" sz="1600" dirty="0" smtClean="0"/>
              <a:t>Rejection </a:t>
            </a:r>
            <a:r>
              <a:rPr lang="en-GB" sz="1600" dirty="0"/>
              <a:t>at RRC only, or also lower layer (e.g. UMTS AICH) </a:t>
            </a:r>
          </a:p>
          <a:p>
            <a:r>
              <a:rPr lang="en-GB" sz="1600" dirty="0" smtClean="0"/>
              <a:t>What </a:t>
            </a:r>
            <a:r>
              <a:rPr lang="en-GB" sz="1600" dirty="0"/>
              <a:t>RRC messages to include extended value </a:t>
            </a:r>
            <a:r>
              <a:rPr lang="en-GB" sz="1600" dirty="0" smtClean="0"/>
              <a:t>range ?</a:t>
            </a:r>
            <a:endParaRPr lang="en-GB" sz="1400" dirty="0" smtClean="0"/>
          </a:p>
          <a:p>
            <a:pPr marL="180975" indent="0">
              <a:buNone/>
              <a:tabLst>
                <a:tab pos="990600" algn="l"/>
              </a:tabLst>
            </a:pPr>
            <a:endParaRPr lang="en-GB" sz="1400" dirty="0"/>
          </a:p>
          <a:p>
            <a:pPr marL="180975" indent="0">
              <a:buNone/>
              <a:tabLst>
                <a:tab pos="990600" algn="l"/>
              </a:tabLst>
            </a:pPr>
            <a:endParaRPr lang="en-GB" sz="1400" dirty="0" smtClean="0"/>
          </a:p>
          <a:p>
            <a:pPr marL="0" indent="0">
              <a:buNone/>
              <a:tabLst>
                <a:tab pos="990600" algn="l"/>
              </a:tabLst>
            </a:pPr>
            <a:r>
              <a:rPr lang="en-GB" sz="1300" i="1" dirty="0" smtClean="0"/>
              <a:t>Propose to treat in Joint-GW:  should be enough to discuss issues listed above.</a:t>
            </a:r>
            <a:endParaRPr lang="en-GB" sz="13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96944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Common ACB for low </a:t>
            </a:r>
            <a:r>
              <a:rPr lang="en-GB" dirty="0" err="1" smtClean="0"/>
              <a:t>prio</a:t>
            </a:r>
            <a:r>
              <a:rPr lang="en-GB" dirty="0" smtClean="0"/>
              <a:t>/roaming </a:t>
            </a:r>
            <a:r>
              <a:rPr lang="en-GB" dirty="0" err="1" smtClean="0"/>
              <a:t>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1600" b="1" u="sng" dirty="0" smtClean="0"/>
              <a:t>Main proposed options:</a:t>
            </a:r>
            <a:endParaRPr lang="en-GB" sz="1600" dirty="0" smtClean="0"/>
          </a:p>
          <a:p>
            <a:pPr>
              <a:buNone/>
            </a:pPr>
            <a:r>
              <a:rPr lang="en-GB" sz="1600" dirty="0" err="1"/>
              <a:t>W.r.t</a:t>
            </a:r>
            <a:r>
              <a:rPr lang="en-GB" sz="1600" dirty="0"/>
              <a:t>. ACB/roaming handling, many different opinions expressed, </a:t>
            </a:r>
            <a:r>
              <a:rPr lang="en-GB" sz="1600" dirty="0" err="1"/>
              <a:t>a.o</a:t>
            </a:r>
            <a:r>
              <a:rPr lang="en-GB" sz="1600" dirty="0"/>
              <a:t>.:</a:t>
            </a:r>
          </a:p>
          <a:p>
            <a:pPr lvl="1">
              <a:buFont typeface="+mj-lt"/>
              <a:buAutoNum type="arabicPeriod"/>
            </a:pPr>
            <a:r>
              <a:rPr lang="en-GB" sz="1600" dirty="0" smtClean="0"/>
              <a:t>ACB </a:t>
            </a:r>
            <a:r>
              <a:rPr lang="en-GB" sz="1600" dirty="0"/>
              <a:t>with differentiated handling for different roaming user groups</a:t>
            </a:r>
          </a:p>
          <a:p>
            <a:pPr lvl="1">
              <a:buFont typeface="+mj-lt"/>
              <a:buAutoNum type="arabicPeriod"/>
            </a:pPr>
            <a:r>
              <a:rPr lang="en-GB" sz="1600" dirty="0" smtClean="0"/>
              <a:t>Only one </a:t>
            </a:r>
            <a:r>
              <a:rPr lang="en-GB" sz="1600" dirty="0"/>
              <a:t>new ACB for low priority users </a:t>
            </a:r>
          </a:p>
          <a:p>
            <a:pPr lvl="1">
              <a:buFont typeface="+mj-lt"/>
              <a:buAutoNum type="arabicPeriod"/>
            </a:pPr>
            <a:r>
              <a:rPr lang="en-GB" sz="1600" dirty="0" smtClean="0"/>
              <a:t>No </a:t>
            </a:r>
            <a:r>
              <a:rPr lang="en-GB" sz="1600" dirty="0"/>
              <a:t>ACB but connection rejections</a:t>
            </a:r>
          </a:p>
          <a:p>
            <a:pPr lvl="1">
              <a:buFont typeface="+mj-lt"/>
              <a:buAutoNum type="arabicPeriod"/>
            </a:pPr>
            <a:r>
              <a:rPr lang="en-GB" sz="1600" dirty="0" smtClean="0"/>
              <a:t>No </a:t>
            </a:r>
            <a:r>
              <a:rPr lang="en-GB" sz="1600" dirty="0"/>
              <a:t>ACB but PLMN </a:t>
            </a:r>
            <a:r>
              <a:rPr lang="en-GB" sz="1600" dirty="0" smtClean="0"/>
              <a:t>specific (non </a:t>
            </a:r>
            <a:r>
              <a:rPr lang="en-GB" sz="1600" dirty="0"/>
              <a:t>cell </a:t>
            </a:r>
            <a:r>
              <a:rPr lang="en-GB" sz="1600" dirty="0" smtClean="0"/>
              <a:t>specific) </a:t>
            </a:r>
            <a:r>
              <a:rPr lang="en-GB" sz="1600" dirty="0"/>
              <a:t>blocking</a:t>
            </a:r>
          </a:p>
          <a:p>
            <a:pPr lvl="1">
              <a:buFont typeface="+mj-lt"/>
              <a:buAutoNum type="arabicPeriod"/>
            </a:pPr>
            <a:r>
              <a:rPr lang="en-GB" sz="1600" dirty="0" smtClean="0"/>
              <a:t>No </a:t>
            </a:r>
            <a:r>
              <a:rPr lang="en-GB" sz="1600" dirty="0"/>
              <a:t>ACB but other mechanisms like slotted </a:t>
            </a:r>
            <a:r>
              <a:rPr lang="en-GB" sz="1600" dirty="0" smtClean="0"/>
              <a:t>access, extended </a:t>
            </a:r>
            <a:r>
              <a:rPr lang="en-GB" sz="1600" dirty="0" err="1" smtClean="0"/>
              <a:t>backoff</a:t>
            </a:r>
            <a:r>
              <a:rPr lang="en-GB" sz="1600" dirty="0" smtClean="0"/>
              <a:t>,…</a:t>
            </a:r>
          </a:p>
          <a:p>
            <a:pPr>
              <a:buNone/>
            </a:pPr>
            <a:endParaRPr lang="en-GB" sz="1600" b="1" dirty="0" smtClean="0"/>
          </a:p>
          <a:p>
            <a:pPr>
              <a:buNone/>
            </a:pPr>
            <a:r>
              <a:rPr lang="en-GB" sz="1600" b="1" dirty="0" smtClean="0"/>
              <a:t>Questions </a:t>
            </a:r>
            <a:r>
              <a:rPr lang="en-GB" sz="1600" b="1" dirty="0"/>
              <a:t>also related to other </a:t>
            </a:r>
            <a:r>
              <a:rPr lang="en-GB" sz="1600" b="1" dirty="0" err="1"/>
              <a:t>WG's</a:t>
            </a:r>
            <a:r>
              <a:rPr lang="en-GB" sz="1600" b="1" dirty="0"/>
              <a:t>:</a:t>
            </a:r>
            <a:r>
              <a:rPr lang="en-GB" sz="1600" dirty="0"/>
              <a:t>	</a:t>
            </a:r>
          </a:p>
          <a:p>
            <a:r>
              <a:rPr lang="en-GB" sz="1600" dirty="0" smtClean="0"/>
              <a:t>What is simplest acceptable solution for Rel-10 ?</a:t>
            </a:r>
          </a:p>
          <a:p>
            <a:pPr>
              <a:buFont typeface="+mj-lt"/>
              <a:buAutoNum type="arabicPeriod"/>
            </a:pPr>
            <a:endParaRPr lang="en-GB" sz="1600" dirty="0"/>
          </a:p>
          <a:p>
            <a:pPr marL="180975" indent="0">
              <a:buNone/>
              <a:tabLst>
                <a:tab pos="990600" algn="l"/>
              </a:tabLst>
            </a:pPr>
            <a:endParaRPr lang="en-GB" sz="1400" dirty="0"/>
          </a:p>
          <a:p>
            <a:pPr marL="180975" indent="0">
              <a:buNone/>
              <a:tabLst>
                <a:tab pos="990600" algn="l"/>
              </a:tabLst>
            </a:pPr>
            <a:endParaRPr lang="en-GB" sz="1400" dirty="0" smtClean="0"/>
          </a:p>
          <a:p>
            <a:pPr marL="0" indent="0">
              <a:buNone/>
              <a:tabLst>
                <a:tab pos="990600" algn="l"/>
              </a:tabLst>
            </a:pPr>
            <a:endParaRPr lang="en-GB" sz="1400" i="1" dirty="0" smtClean="0"/>
          </a:p>
          <a:p>
            <a:pPr marL="0" indent="0">
              <a:buNone/>
              <a:tabLst>
                <a:tab pos="990600" algn="l"/>
              </a:tabLst>
            </a:pPr>
            <a:r>
              <a:rPr lang="en-GB" sz="1400" i="1" dirty="0" smtClean="0"/>
              <a:t>Limiting the number of presentations, it is probably good to look </a:t>
            </a:r>
            <a:r>
              <a:rPr lang="en-GB" sz="1400" i="1" smtClean="0"/>
              <a:t>at a </a:t>
            </a:r>
            <a:r>
              <a:rPr lang="en-GB" sz="1400" i="1" dirty="0" smtClean="0"/>
              <a:t>document quite negative for ACB in Rel-10 (R2-106429), and a document positive on a broadcast access class barring solution </a:t>
            </a:r>
            <a:r>
              <a:rPr lang="en-GB" sz="1400" i="1" smtClean="0"/>
              <a:t>(R2-106274)</a:t>
            </a:r>
            <a:endParaRPr lang="en-GB" sz="1400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8FA4-D8C4-4989-89C7-A1F6C46F77A7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122</Words>
  <Application>Microsoft Office PowerPoint</Application>
  <PresentationFormat>On-screen Show (4:3)</PresentationFormat>
  <Paragraphs>56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RAN2 input for Joint WG meeting on MTC (15-11-2011) </vt:lpstr>
      <vt:lpstr>Indicator at connection establishment</vt:lpstr>
      <vt:lpstr>Wait/Reject timer handling</vt:lpstr>
      <vt:lpstr>Common ACB for low prio/roaming UEs</vt:lpstr>
    </vt:vector>
  </TitlesOfParts>
  <Company>SERI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questions for Joint WG meeting on MTC (15-11-2011) </dc:title>
  <dc:creator>gvanlieshout</dc:creator>
  <cp:lastModifiedBy>gvanlieshout</cp:lastModifiedBy>
  <cp:revision>37</cp:revision>
  <dcterms:created xsi:type="dcterms:W3CDTF">2010-11-11T10:22:27Z</dcterms:created>
  <dcterms:modified xsi:type="dcterms:W3CDTF">2010-11-15T13:50:02Z</dcterms:modified>
</cp:coreProperties>
</file>