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8" r:id="rId5"/>
    <p:sldId id="259" r:id="rId6"/>
    <p:sldId id="261" r:id="rId7"/>
    <p:sldId id="260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80" d="100"/>
          <a:sy n="80" d="100"/>
        </p:scale>
        <p:origin x="60" y="1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A7E0D0-C43A-4F39-A608-D4A67E8D39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E928B89-4C8E-4FAA-9125-163813FD4D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E25E10F-749D-458E-A20E-82C82F2933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3089C-062D-4268-BC98-CF09EE1A1299}" type="datetimeFigureOut">
              <a:rPr lang="zh-CN" altLang="en-US" smtClean="0"/>
              <a:t>2025/8/28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669AB5A-9F8F-4EF1-9F0C-152377A9B4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5686212-26E7-42F4-B37E-4FA7319A0C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C2563-2561-498B-BE83-4B9F9B1716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8303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6D8E626-FAF0-4744-8609-2F9C3D948E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25E5D3E-D597-42A3-B5F5-845FF8896D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D17BA2D-D687-4C51-9AF7-B492E2607E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3089C-062D-4268-BC98-CF09EE1A1299}" type="datetimeFigureOut">
              <a:rPr lang="zh-CN" altLang="en-US" smtClean="0"/>
              <a:t>2025/8/28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AA9C8B2-65A8-4C92-8949-E050F2EC05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9E6DB44-BAB8-4B00-8915-B7BD5D1B2D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C2563-2561-498B-BE83-4B9F9B1716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606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D9DF5CE-5716-42F0-88D6-B694DD1CC4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FF09938-AD63-4307-93E6-3D513417D6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C430E71-39CC-4A73-BC0C-39D2CC637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3089C-062D-4268-BC98-CF09EE1A1299}" type="datetimeFigureOut">
              <a:rPr lang="zh-CN" altLang="en-US" smtClean="0"/>
              <a:t>2025/8/28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722D893-0F11-4ABF-BE17-D501A66AB5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1A2C51D-9B06-4EB9-BE6E-1C71EAC33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C2563-2561-498B-BE83-4B9F9B1716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29375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CCD9C6-611D-465B-8BB1-4DCB213E8E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50D3AB5-3E55-4432-AE78-3247F24A24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25512EC-6EBB-4FCA-AB2F-235E89ED34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3089C-062D-4268-BC98-CF09EE1A1299}" type="datetimeFigureOut">
              <a:rPr lang="zh-CN" altLang="en-US" smtClean="0"/>
              <a:t>2025/8/28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25A7AF1-2CD3-4D30-BCD7-7DBA49978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A64CCC8-01F4-42D5-A0A0-5E71975621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C2563-2561-498B-BE83-4B9F9B1716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726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809F8BA-44D0-4E90-A103-F4CD6F4C09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70904D2-06B9-4292-AC12-9227C2153D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BDE16D0-1E71-4612-86FC-AE181EAA74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3089C-062D-4268-BC98-CF09EE1A1299}" type="datetimeFigureOut">
              <a:rPr lang="zh-CN" altLang="en-US" smtClean="0"/>
              <a:t>2025/8/28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C21BBB1-7BAE-4F52-AE91-55B4FC78D8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B3B72C0-776F-4834-BEED-DE2A66CBFD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C2563-2561-498B-BE83-4B9F9B1716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5074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C448663-B8C9-43CE-8EC7-58AA91F096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06560B3-AB75-4440-BFB2-DF8E321268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F1E1AE0-7D52-4828-9ADA-DB3670B049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A1B8A08-5AB6-4B20-BF26-AC051CB9F2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3089C-062D-4268-BC98-CF09EE1A1299}" type="datetimeFigureOut">
              <a:rPr lang="zh-CN" altLang="en-US" smtClean="0"/>
              <a:t>2025/8/28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057FA26-1FA5-4D99-B6AA-700BDC2810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120987-84C2-4726-9E93-C8E2C425F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C2563-2561-498B-BE83-4B9F9B1716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652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25ACF5-A50C-431D-97AA-75D2A6FAF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A47F51A-F5E0-4630-AADD-941810B3C7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C5392C3-22AD-43D4-A73B-4048350C4E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7EBEA85-A4E9-4129-AD49-2E37EC7EC38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B620CE2-73FE-47A2-9411-81A774E6A39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E8D2A1F-4E55-4B8C-9B73-7FD4629D2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3089C-062D-4268-BC98-CF09EE1A1299}" type="datetimeFigureOut">
              <a:rPr lang="zh-CN" altLang="en-US" smtClean="0"/>
              <a:t>2025/8/28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FB8C27A6-0922-41AA-9269-41061BACE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CBA9C039-EFE2-445A-A977-4220DC0D31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C2563-2561-498B-BE83-4B9F9B1716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227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7B755B-A4A7-49D0-B9DB-1ADD6A83EF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BCCD1F7-7DA7-4A9A-A968-5DBCF145B1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3089C-062D-4268-BC98-CF09EE1A1299}" type="datetimeFigureOut">
              <a:rPr lang="zh-CN" altLang="en-US" smtClean="0"/>
              <a:t>2025/8/28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74BE3CE-424C-4E62-926A-C1C86A10F4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69AB6E8-21D8-4476-A2C7-1C996EE89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C2563-2561-498B-BE83-4B9F9B1716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774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690D200-FD15-4995-92DD-7C345A4DD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3089C-062D-4268-BC98-CF09EE1A1299}" type="datetimeFigureOut">
              <a:rPr lang="zh-CN" altLang="en-US" smtClean="0"/>
              <a:t>2025/8/28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779E3DE-5AAB-46C3-AEC9-5AE40CC0C9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3C00241-BC0A-4D88-8AA9-CE09C8C18B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C2563-2561-498B-BE83-4B9F9B1716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7750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0B6B80-6206-4BC5-B24A-401EB5EE98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4B15074-2D2D-479C-B182-BE2EECFB5C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D1AE3CB-80AF-4246-8758-D7929DC10B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D0427ED-8BB6-4EF7-AF5B-14A1678BD5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3089C-062D-4268-BC98-CF09EE1A1299}" type="datetimeFigureOut">
              <a:rPr lang="zh-CN" altLang="en-US" smtClean="0"/>
              <a:t>2025/8/28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009D28E-C248-4699-B7C4-3EE0ACD36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7421357-11EE-4EA7-9DFF-E9D9816F2E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C2563-2561-498B-BE83-4B9F9B1716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770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0B5AA4F-E2C9-4687-A758-30DB5471AD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25E698C-74ED-4345-B6CC-E6EB3EC3FE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2F170A2-232D-46BB-80F0-F06B05E61C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A233647-899C-4D18-BE1A-BBB4BB957D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3089C-062D-4268-BC98-CF09EE1A1299}" type="datetimeFigureOut">
              <a:rPr lang="zh-CN" altLang="en-US" smtClean="0"/>
              <a:t>2025/8/28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B7F8C34-C37D-48DB-B986-F5FD47824E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4E4B4CD-0750-48DB-9558-8F83AF59F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C2563-2561-498B-BE83-4B9F9B1716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534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BE441C8-FB6C-457F-8AAF-989C390F98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7109DFC-E0BC-4CB1-A552-DF9B7570C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6325554-B1B4-4AB3-828F-03E9AFE7ED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73089C-062D-4268-BC98-CF09EE1A1299}" type="datetimeFigureOut">
              <a:rPr lang="zh-CN" altLang="en-US" smtClean="0"/>
              <a:t>2025/8/28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7F7710A-8427-4586-BB90-5C08086399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977AFB-7675-4A67-AB46-BAB033BED9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9C2563-2561-498B-BE83-4B9F9B1716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975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.vs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5" Type="http://schemas.openxmlformats.org/officeDocument/2006/relationships/package" Target="../embeddings/Microsoft_Visio_Drawing1.vsdx"/><Relationship Id="rId4" Type="http://schemas.openxmlformats.org/officeDocument/2006/relationships/image" Target="../media/image1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package" Target="../embeddings/Microsoft_Visio_Drawing2.vsdx"/><Relationship Id="rId7" Type="http://schemas.openxmlformats.org/officeDocument/2006/relationships/package" Target="../embeddings/Microsoft_Visio_Drawing4.vs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emf"/><Relationship Id="rId5" Type="http://schemas.openxmlformats.org/officeDocument/2006/relationships/package" Target="../embeddings/Microsoft_Visio_Drawing3.vsdx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5.vs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E5CBC4-E3E0-47C0-83D9-FF8BC15C40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88538"/>
            <a:ext cx="9144000" cy="842299"/>
          </a:xfrm>
        </p:spPr>
        <p:txBody>
          <a:bodyPr>
            <a:normAutofit/>
          </a:bodyPr>
          <a:lstStyle/>
          <a:p>
            <a:r>
              <a:rPr lang="en-US" altLang="zh-CN" sz="3200" dirty="0"/>
              <a:t>Outcome of A-IoT forward compatibility offline </a:t>
            </a:r>
            <a:endParaRPr lang="zh-CN" altLang="en-US" sz="3200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134487D-33DF-4D1C-8847-DF3910E214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47523" y="3570134"/>
            <a:ext cx="9144000" cy="675863"/>
          </a:xfrm>
        </p:spPr>
        <p:txBody>
          <a:bodyPr/>
          <a:lstStyle/>
          <a:p>
            <a:r>
              <a:rPr lang="en-US" altLang="zh-CN" dirty="0"/>
              <a:t>Huawei, HiSilicon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3D1348F-B73A-4BA9-BE80-BC59D497FB6A}"/>
              </a:ext>
            </a:extLst>
          </p:cNvPr>
          <p:cNvSpPr txBox="1"/>
          <p:nvPr/>
        </p:nvSpPr>
        <p:spPr>
          <a:xfrm>
            <a:off x="192820" y="155198"/>
            <a:ext cx="427581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tabLst>
                <a:tab pos="6301105" algn="r"/>
              </a:tabLst>
            </a:pPr>
            <a:r>
              <a:rPr lang="en-US" altLang="zh-CN" sz="18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3GPP TSG-RAN WG2 Meeting #131</a:t>
            </a:r>
          </a:p>
          <a:p>
            <a:pPr>
              <a:spcBef>
                <a:spcPts val="600"/>
              </a:spcBef>
              <a:tabLst>
                <a:tab pos="6301105" algn="r"/>
              </a:tabLst>
            </a:pPr>
            <a:r>
              <a:rPr lang="en-US" altLang="zh-CN" sz="18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Bengaluru, India, 25-29 </a:t>
            </a:r>
            <a:r>
              <a:rPr lang="en-US" altLang="zh-CN" b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August 2025</a:t>
            </a:r>
            <a:endParaRPr lang="zh-CN" altLang="zh-CN" b="1" dirty="0"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  <a:tabLst>
                <a:tab pos="6301105" algn="r"/>
              </a:tabLst>
            </a:pPr>
            <a:endParaRPr lang="zh-CN" altLang="zh-CN" sz="1800" b="1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CF796B0-93E5-4589-9B4C-E1C9D7F597EC}"/>
              </a:ext>
            </a:extLst>
          </p:cNvPr>
          <p:cNvSpPr txBox="1"/>
          <p:nvPr/>
        </p:nvSpPr>
        <p:spPr>
          <a:xfrm>
            <a:off x="10235318" y="190981"/>
            <a:ext cx="16359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altLang="zh-CN" b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R2-2506441</a:t>
            </a:r>
            <a:endParaRPr lang="zh-CN" altLang="en-US" b="1" dirty="0"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1901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30812F5-BAA9-466E-AFBC-5D52811BB7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3253" y="15907"/>
            <a:ext cx="12205251" cy="4250291"/>
          </a:xfrm>
        </p:spPr>
        <p:txBody>
          <a:bodyPr>
            <a:normAutofit/>
          </a:bodyPr>
          <a:lstStyle/>
          <a:p>
            <a:pPr marL="285750" indent="-285750" fontAlgn="base">
              <a:buFont typeface="Wingdings" panose="05000000000000000000" pitchFamily="2" charset="2"/>
              <a:buChar char=""/>
              <a:tabLst>
                <a:tab pos="914400" algn="l"/>
              </a:tabLst>
            </a:pPr>
            <a:r>
              <a:rPr lang="en-US" altLang="zh-CN" sz="1200" b="1" dirty="0">
                <a:solidFill>
                  <a:srgbClr val="2D2015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Calibri" panose="020F0502020204030204" pitchFamily="34" charset="0"/>
              </a:rPr>
              <a:t>Forward compatibility</a:t>
            </a:r>
            <a:endParaRPr lang="zh-CN" altLang="zh-CN" sz="1200" dirty="0">
              <a:effectLst/>
              <a:latin typeface="宋体" panose="02010600030101010101" pitchFamily="2" charset="-122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lvl="1" fontAlgn="base">
              <a:buFont typeface="Wingdings" panose="05000000000000000000" pitchFamily="2" charset="2"/>
              <a:buChar char=""/>
              <a:tabLst>
                <a:tab pos="1371600" algn="l"/>
              </a:tabLst>
            </a:pPr>
            <a:r>
              <a:rPr lang="en-US" altLang="zh-CN" sz="1200" b="1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Calibri" panose="020F0502020204030204" pitchFamily="34" charset="0"/>
              </a:rPr>
              <a:t>“Critical extension”: </a:t>
            </a:r>
            <a:r>
              <a:rPr lang="en-US" altLang="zh-CN" sz="12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Calibri" panose="020F0502020204030204" pitchFamily="34" charset="0"/>
              </a:rPr>
              <a:t>Add a 1-bit version field in paging message, Msg2, NACK feedback message, R2D upper layer data transfer message, and Rel-19 devices drop the whole message when version field is set to 1.  When set to 0, it will parse the message according to Rel-19 specification.   [CB] for trigger access</a:t>
            </a:r>
            <a:endParaRPr lang="zh-CN" altLang="zh-CN" sz="1200" dirty="0">
              <a:effectLst/>
              <a:latin typeface="宋体" panose="02010600030101010101" pitchFamily="2" charset="-122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lvl="1" fontAlgn="base">
              <a:buFont typeface="Wingdings" panose="05000000000000000000" pitchFamily="2" charset="2"/>
              <a:buChar char=""/>
              <a:tabLst>
                <a:tab pos="1371600" algn="l"/>
              </a:tabLst>
            </a:pPr>
            <a:r>
              <a:rPr lang="en-US" altLang="zh-CN" sz="1200" b="1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Calibri" panose="020F0502020204030204" pitchFamily="34" charset="0"/>
              </a:rPr>
              <a:t>“Non-critical extension”: </a:t>
            </a:r>
            <a:r>
              <a:rPr lang="en-US" altLang="zh-CN" sz="12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Calibri" panose="020F0502020204030204" pitchFamily="34" charset="0"/>
              </a:rPr>
              <a:t>At least paging message can be extended to add more fields at the end of the message in further releases, and Rel-19 devices ignore the extension parts added in future release instead of dropping the whole message.   [CB] whether explicit R bit is needed for the purpose of this extension and if applicable to other R2D message and access trigger</a:t>
            </a:r>
            <a:endParaRPr lang="zh-CN" altLang="zh-CN" sz="1200" dirty="0">
              <a:effectLst/>
              <a:latin typeface="宋体" panose="02010600030101010101" pitchFamily="2" charset="-122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lvl="1" fontAlgn="base">
              <a:buFont typeface="Wingdings" panose="05000000000000000000" pitchFamily="2" charset="2"/>
              <a:buChar char=""/>
              <a:tabLst>
                <a:tab pos="1371600" algn="l"/>
              </a:tabLst>
            </a:pPr>
            <a:r>
              <a:rPr lang="en-US" altLang="zh-CN" sz="1200" dirty="0">
                <a:solidFill>
                  <a:srgbClr val="2D2015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Calibri" panose="020F0502020204030204" pitchFamily="34" charset="0"/>
              </a:rPr>
              <a:t>Non-critical extension:</a:t>
            </a:r>
          </a:p>
          <a:p>
            <a:pPr marL="914400" lvl="2" indent="0" fontAlgn="base">
              <a:buNone/>
              <a:tabLst>
                <a:tab pos="1371600" algn="l"/>
              </a:tabLst>
            </a:pPr>
            <a:r>
              <a:rPr lang="en-US" altLang="zh-CN" sz="1200" dirty="0">
                <a:solidFill>
                  <a:srgbClr val="2D2015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Calibri" panose="020F0502020204030204" pitchFamily="34" charset="0"/>
              </a:rPr>
              <a:t>Point-1: For paging message, there is no need of explicitly “R/Extension” bit for this “Non-critical extension” in R19?</a:t>
            </a:r>
          </a:p>
          <a:p>
            <a:pPr lvl="3" fontAlgn="base">
              <a:buFont typeface="Wingdings" panose="05000000000000000000" pitchFamily="2" charset="2"/>
              <a:buChar char=""/>
              <a:tabLst>
                <a:tab pos="1371600" algn="l"/>
              </a:tabLst>
            </a:pPr>
            <a:r>
              <a:rPr lang="en-US" altLang="zh-CN" sz="1200" dirty="0">
                <a:solidFill>
                  <a:srgbClr val="2D2015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Calibri" panose="020F0502020204030204" pitchFamily="34" charset="0"/>
              </a:rPr>
              <a:t>Rapp: No need</a:t>
            </a:r>
            <a:endParaRPr lang="zh-CN" altLang="zh-CN" sz="1200" dirty="0">
              <a:effectLst/>
              <a:latin typeface="宋体" panose="02010600030101010101" pitchFamily="2" charset="-122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914400" lvl="2" indent="0" fontAlgn="base">
              <a:buNone/>
              <a:tabLst>
                <a:tab pos="1371600" algn="l"/>
              </a:tabLst>
            </a:pPr>
            <a:r>
              <a:rPr lang="en-US" altLang="zh-CN" sz="1200" dirty="0">
                <a:solidFill>
                  <a:srgbClr val="2D2015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Calibri" panose="020F0502020204030204" pitchFamily="34" charset="0"/>
              </a:rPr>
              <a:t>Point-2: In addition to paging, any other R2D message needs to this “Non-critical extension”, e.g. Access Trigger message? </a:t>
            </a:r>
          </a:p>
          <a:p>
            <a:pPr lvl="3" fontAlgn="base">
              <a:buFont typeface="Wingdings" panose="05000000000000000000" pitchFamily="2" charset="2"/>
              <a:buChar char=""/>
              <a:tabLst>
                <a:tab pos="1371600" algn="l"/>
              </a:tabLst>
            </a:pPr>
            <a:r>
              <a:rPr lang="en-US" altLang="zh-CN" sz="1200" dirty="0">
                <a:solidFill>
                  <a:srgbClr val="2D201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Calibri" panose="020F0502020204030204" pitchFamily="34" charset="0"/>
              </a:rPr>
              <a:t>Rapp: No need of any other R2D message</a:t>
            </a:r>
            <a:endParaRPr lang="zh-CN" altLang="zh-CN" sz="1200" dirty="0">
              <a:effectLst/>
              <a:latin typeface="宋体" panose="02010600030101010101" pitchFamily="2" charset="-122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lvl="1" fontAlgn="base">
              <a:buFont typeface="Wingdings" panose="05000000000000000000" pitchFamily="2" charset="2"/>
              <a:buChar char=""/>
              <a:tabLst>
                <a:tab pos="1371600" algn="l"/>
              </a:tabLst>
            </a:pPr>
            <a:r>
              <a:rPr lang="en-US" altLang="zh-CN" sz="1200" dirty="0">
                <a:solidFill>
                  <a:srgbClr val="2D2015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Calibri" panose="020F0502020204030204" pitchFamily="34" charset="0"/>
              </a:rPr>
              <a:t>Critical extension:</a:t>
            </a:r>
            <a:endParaRPr lang="en-US" altLang="zh-CN" sz="1200" dirty="0">
              <a:solidFill>
                <a:srgbClr val="2D2015"/>
              </a:solidFill>
              <a:latin typeface="Times New Roman" panose="02020603050405020304" pitchFamily="18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914400" lvl="2" indent="0" fontAlgn="base">
              <a:buNone/>
              <a:tabLst>
                <a:tab pos="1371600" algn="l"/>
              </a:tabLst>
            </a:pPr>
            <a:r>
              <a:rPr lang="en-US" altLang="zh-CN" sz="1200" dirty="0">
                <a:solidFill>
                  <a:srgbClr val="2D2015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Calibri" panose="020F0502020204030204" pitchFamily="34" charset="0"/>
              </a:rPr>
              <a:t>Point-3: Do we need this 1-bit version field? </a:t>
            </a:r>
            <a:endParaRPr lang="zh-CN" altLang="zh-CN" sz="1200" dirty="0">
              <a:effectLst/>
              <a:latin typeface="宋体" panose="02010600030101010101" pitchFamily="2" charset="-122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lvl="2" fontAlgn="base">
              <a:buFont typeface="Wingdings" panose="05000000000000000000" pitchFamily="2" charset="2"/>
              <a:buChar char=""/>
              <a:tabLst>
                <a:tab pos="1828800" algn="l"/>
              </a:tabLst>
            </a:pPr>
            <a:r>
              <a:rPr lang="en-US" altLang="zh-CN" sz="1200" dirty="0">
                <a:solidFill>
                  <a:srgbClr val="2D2015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Calibri" panose="020F0502020204030204" pitchFamily="34" charset="0"/>
              </a:rPr>
              <a:t>Option 1:  use message type to achieve </a:t>
            </a:r>
            <a:r>
              <a:rPr lang="en-US" altLang="zh-CN" sz="1200" dirty="0">
                <a:solidFill>
                  <a:srgbClr val="2D201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Calibri" panose="020F0502020204030204" pitchFamily="34" charset="0"/>
              </a:rPr>
              <a:t>critical extension without version field (both are fine: )</a:t>
            </a:r>
            <a:endParaRPr lang="zh-CN" altLang="zh-CN" sz="1200" dirty="0">
              <a:effectLst/>
              <a:latin typeface="宋体" panose="02010600030101010101" pitchFamily="2" charset="-122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lvl="3" fontAlgn="base">
              <a:buFont typeface="Wingdings" panose="05000000000000000000" pitchFamily="2" charset="2"/>
              <a:buChar char=""/>
              <a:tabLst>
                <a:tab pos="1828800" algn="l"/>
              </a:tabLst>
            </a:pPr>
            <a:r>
              <a:rPr lang="en-US" altLang="zh-CN" sz="1200" dirty="0">
                <a:solidFill>
                  <a:srgbClr val="2D2015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Calibri" panose="020F0502020204030204" pitchFamily="34" charset="0"/>
              </a:rPr>
              <a:t>Option 1-1: Use 3-bit R2D message type. Use reserves values first if overhead is prioritized. Can use a reserved value as future indication like </a:t>
            </a:r>
            <a:r>
              <a:rPr lang="en-US" altLang="zh-CN" sz="1200" dirty="0" err="1">
                <a:solidFill>
                  <a:srgbClr val="2D2015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Calibri" panose="020F0502020204030204" pitchFamily="34" charset="0"/>
              </a:rPr>
              <a:t>eLCID</a:t>
            </a:r>
            <a:r>
              <a:rPr lang="en-US" altLang="zh-CN" sz="1200" dirty="0">
                <a:solidFill>
                  <a:srgbClr val="2D201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Calibri" panose="020F0502020204030204" pitchFamily="34" charset="0"/>
              </a:rPr>
              <a:t>, if needed. (Xiaomi, Huawei, ZTE, DCM, Ericsson, Lenovo, IDC, MTK, ETRI, Vivo)</a:t>
            </a:r>
            <a:endParaRPr lang="zh-CN" altLang="zh-CN" sz="1200" dirty="0">
              <a:effectLst/>
              <a:latin typeface="宋体" panose="02010600030101010101" pitchFamily="2" charset="-122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lvl="3" fontAlgn="base">
              <a:buFont typeface="Wingdings" panose="05000000000000000000" pitchFamily="2" charset="2"/>
              <a:buChar char=""/>
              <a:tabLst>
                <a:tab pos="1828800" algn="l"/>
              </a:tabLst>
            </a:pPr>
            <a:r>
              <a:rPr lang="en-US" altLang="zh-CN" sz="1200" dirty="0">
                <a:solidFill>
                  <a:srgbClr val="2D2015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Calibri" panose="020F0502020204030204" pitchFamily="34" charset="0"/>
              </a:rPr>
              <a:t>Option 1-2: Use 4-bit R2D message type; [Use 3-bit R2D message type for access trigger (</a:t>
            </a:r>
            <a:r>
              <a:rPr lang="en-US" altLang="zh-CN" sz="1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Calibri" panose="020F0502020204030204" pitchFamily="34" charset="0"/>
              </a:rPr>
              <a:t>001</a:t>
            </a:r>
            <a:r>
              <a:rPr lang="en-US" altLang="zh-CN" sz="1200" dirty="0">
                <a:solidFill>
                  <a:srgbClr val="2D2015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Calibri" panose="020F0502020204030204" pitchFamily="34" charset="0"/>
              </a:rPr>
              <a:t>0 and </a:t>
            </a:r>
            <a:r>
              <a:rPr lang="en-US" altLang="zh-CN" sz="1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Calibri" panose="020F0502020204030204" pitchFamily="34" charset="0"/>
              </a:rPr>
              <a:t>001</a:t>
            </a:r>
            <a:r>
              <a:rPr lang="en-US" altLang="zh-CN" sz="1200" dirty="0">
                <a:solidFill>
                  <a:srgbClr val="2D2015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Calibri" panose="020F0502020204030204" pitchFamily="34" charset="0"/>
              </a:rPr>
              <a:t>1)] (Apple, SS, LG, QC, Nokia)</a:t>
            </a:r>
            <a:endParaRPr lang="zh-CN" altLang="zh-CN" sz="1200" dirty="0">
              <a:effectLst/>
              <a:latin typeface="宋体" panose="02010600030101010101" pitchFamily="2" charset="-122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lvl="2" fontAlgn="base">
              <a:buFont typeface="Wingdings" panose="05000000000000000000" pitchFamily="2" charset="2"/>
              <a:buChar char=""/>
              <a:tabLst>
                <a:tab pos="1828800" algn="l"/>
              </a:tabLst>
            </a:pPr>
            <a:r>
              <a:rPr lang="en-US" altLang="zh-CN" sz="1200" dirty="0">
                <a:solidFill>
                  <a:srgbClr val="2D2015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Calibri" panose="020F0502020204030204" pitchFamily="34" charset="0"/>
              </a:rPr>
              <a:t>Option 2: introduce this 1-bit version field; (No: IDC, QC, Xiaomi, Apple)</a:t>
            </a:r>
          </a:p>
          <a:p>
            <a:pPr marL="914400" lvl="2" indent="0" fontAlgn="base">
              <a:buNone/>
              <a:tabLst>
                <a:tab pos="1371600" algn="l"/>
              </a:tabLst>
            </a:pPr>
            <a:r>
              <a:rPr lang="en-US" altLang="zh-CN" sz="1200" dirty="0">
                <a:solidFill>
                  <a:srgbClr val="2D2015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Calibri" panose="020F0502020204030204" pitchFamily="34" charset="0"/>
              </a:rPr>
              <a:t>Point-4: If go </a:t>
            </a:r>
            <a:r>
              <a:rPr lang="en-US" altLang="zh-CN" sz="1200" dirty="0">
                <a:solidFill>
                  <a:srgbClr val="2D201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Calibri" panose="020F0502020204030204" pitchFamily="34" charset="0"/>
              </a:rPr>
              <a:t>with version bit in option 2, d</a:t>
            </a:r>
            <a:r>
              <a:rPr lang="en-US" altLang="zh-CN" sz="1200" dirty="0">
                <a:solidFill>
                  <a:srgbClr val="2D2015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Calibri" panose="020F0502020204030204" pitchFamily="34" charset="0"/>
              </a:rPr>
              <a:t>o we apply it to Access Trigger message?</a:t>
            </a:r>
            <a:endParaRPr lang="zh-CN" altLang="zh-CN" sz="1200" dirty="0">
              <a:effectLst/>
              <a:latin typeface="宋体" panose="02010600030101010101" pitchFamily="2" charset="-122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C34D9A5-F223-4B39-8B56-BA6F620AA506}"/>
              </a:ext>
            </a:extLst>
          </p:cNvPr>
          <p:cNvSpPr txBox="1"/>
          <p:nvPr/>
        </p:nvSpPr>
        <p:spPr>
          <a:xfrm>
            <a:off x="177578" y="4208038"/>
            <a:ext cx="11950811" cy="255454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rgbClr val="FF0000"/>
                </a:solidFill>
              </a:rPr>
              <a:t>Conclusion: Suggest </a:t>
            </a:r>
            <a:r>
              <a:rPr lang="en-US" altLang="zh-CN" sz="1600" b="1" dirty="0">
                <a:solidFill>
                  <a:srgbClr val="FF0000"/>
                </a:solidFill>
              </a:rPr>
              <a:t>to use the following proposals to replace the online agreements for forward compatibility:</a:t>
            </a:r>
          </a:p>
          <a:p>
            <a:r>
              <a:rPr lang="en-US" altLang="zh-CN" sz="1600" dirty="0"/>
              <a:t>Proposal 1: P</a:t>
            </a:r>
            <a:r>
              <a:rPr lang="en-US" altLang="zh-CN" sz="16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Calibri" panose="020F0502020204030204" pitchFamily="34" charset="0"/>
              </a:rPr>
              <a:t>aging message can be extended to add more fields at the end of the message in further releases, and Rel-19 devices ignore the extension parts added in future release instead of dropping the whole message, </a:t>
            </a:r>
            <a:r>
              <a:rPr lang="en-US" altLang="zh-CN" sz="1600" dirty="0"/>
              <a:t>without extension indication. Future extension using the same message type is not supported for R2D messages other than paging message.</a:t>
            </a:r>
          </a:p>
          <a:p>
            <a:r>
              <a:rPr lang="en-US" altLang="zh-CN" sz="1600" dirty="0"/>
              <a:t>Proposal 2a: Do not introduce </a:t>
            </a:r>
            <a:r>
              <a:rPr lang="en-US" altLang="zh-CN" sz="16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Calibri" panose="020F0502020204030204" pitchFamily="34" charset="0"/>
              </a:rPr>
              <a:t>1-bit version field (i.e</a:t>
            </a:r>
            <a:r>
              <a:rPr lang="en-US" altLang="zh-CN" sz="16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Calibri" panose="020F0502020204030204" pitchFamily="34" charset="0"/>
              </a:rPr>
              <a:t>., </a:t>
            </a:r>
            <a:r>
              <a:rPr lang="en-US" altLang="zh-CN" sz="16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Calibri" panose="020F0502020204030204" pitchFamily="34" charset="0"/>
              </a:rPr>
              <a:t>Rel-19 devices drop the whole message when version field is set to 1. When set to 0, it will parse the message according to Rel-19 specification). </a:t>
            </a:r>
            <a:r>
              <a:rPr lang="en-US" altLang="zh-CN" sz="1600" dirty="0"/>
              <a:t>Remove the R-field in paging message from the running CR. </a:t>
            </a:r>
          </a:p>
          <a:p>
            <a:r>
              <a:rPr lang="en-US" altLang="zh-CN" sz="1600" dirty="0"/>
              <a:t>Proposal 2b: FFS if to extend 3-bit R2D message type to 4 bits: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/>
              <a:t>Option 1-1: Use 3-bit R2D message type. Use reserve values first if overhead is more critical. Can use a reserved value as future indication like </a:t>
            </a:r>
            <a:r>
              <a:rPr lang="en-US" altLang="zh-CN" sz="1600" dirty="0" err="1"/>
              <a:t>eLCID</a:t>
            </a:r>
            <a:r>
              <a:rPr lang="en-US" altLang="zh-CN" sz="1600" dirty="0"/>
              <a:t>, if needed. (Xiaomi, Huawei, ZTE, DCM, Ericsson, Lenovo, IDC, MTK, ETRI, vivo)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/>
              <a:t>Option 1-2: Use 4-bit R2D message type. (Apple, SS, LG, QC, Nokia)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22943833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6B7B9B1-C63E-47F7-A430-6646731C783B}"/>
              </a:ext>
            </a:extLst>
          </p:cNvPr>
          <p:cNvSpPr txBox="1"/>
          <p:nvPr/>
        </p:nvSpPr>
        <p:spPr>
          <a:xfrm>
            <a:off x="2470206" y="2186609"/>
            <a:ext cx="75404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Annex</a:t>
            </a:r>
          </a:p>
          <a:p>
            <a:pPr marL="457200" indent="-457200">
              <a:buFont typeface="等线" panose="02010600030101010101" pitchFamily="2" charset="-122"/>
              <a:buChar char="–"/>
            </a:pPr>
            <a:r>
              <a:rPr lang="en-US" altLang="zh-CN" sz="2000" dirty="0"/>
              <a:t>Figures of related MAC PDU formats and message type table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23862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A9EF76C6-29ED-4C47-85F0-3AC9557D98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470" y="597341"/>
            <a:ext cx="447658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Without explicit “R bit/Extension indication” as captured in current CR</a:t>
            </a:r>
            <a:endParaRPr kumimoji="0" lang="en-GB" altLang="zh-CN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id="{C195B07F-5015-402E-BD05-5A60C5416C8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39470" y="1354915"/>
          <a:ext cx="4932505" cy="46952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4" name="Visio" r:id="rId3" imgW="3276397" imgH="3117901" progId="Visio.Drawing.15">
                  <p:embed/>
                </p:oleObj>
              </mc:Choice>
              <mc:Fallback>
                <p:oleObj name="Visio" r:id="rId3" imgW="3276397" imgH="3117901" progId="Visio.Drawing.15">
                  <p:embed/>
                  <p:pic>
                    <p:nvPicPr>
                      <p:cNvPr id="3" name="对象 2">
                        <a:extLst>
                          <a:ext uri="{FF2B5EF4-FFF2-40B4-BE49-F238E27FC236}">
                            <a16:creationId xmlns:a16="http://schemas.microsoft.com/office/drawing/2014/main" id="{C195B07F-5015-402E-BD05-5A60C5416C8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9470" y="1354915"/>
                        <a:ext cx="4932505" cy="469524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4">
            <a:extLst>
              <a:ext uri="{FF2B5EF4-FFF2-40B4-BE49-F238E27FC236}">
                <a16:creationId xmlns:a16="http://schemas.microsoft.com/office/drawing/2014/main" id="{B5216D7C-48D5-489B-A657-708E12A01F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17920" y="597341"/>
            <a:ext cx="467536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 explicit “R bit/Extension indication”</a:t>
            </a:r>
            <a:endParaRPr kumimoji="0" lang="en-GB" altLang="zh-CN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5" name="对象 4">
            <a:extLst>
              <a:ext uri="{FF2B5EF4-FFF2-40B4-BE49-F238E27FC236}">
                <a16:creationId xmlns:a16="http://schemas.microsoft.com/office/drawing/2014/main" id="{FFAB22F5-5939-4DED-BAB2-F7BA9308288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217920" y="1387500"/>
          <a:ext cx="4849104" cy="4615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5" name="Visio" r:id="rId5" imgW="3276397" imgH="3117901" progId="Visio.Drawing.15">
                  <p:embed/>
                </p:oleObj>
              </mc:Choice>
              <mc:Fallback>
                <p:oleObj name="Visio" r:id="rId5" imgW="3276397" imgH="3117901" progId="Visio.Drawing.15">
                  <p:embed/>
                  <p:pic>
                    <p:nvPicPr>
                      <p:cNvPr id="5" name="对象 4">
                        <a:extLst>
                          <a:ext uri="{FF2B5EF4-FFF2-40B4-BE49-F238E27FC236}">
                            <a16:creationId xmlns:a16="http://schemas.microsoft.com/office/drawing/2014/main" id="{FFAB22F5-5939-4DED-BAB2-F7BA9308288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17920" y="1387500"/>
                        <a:ext cx="4849104" cy="46157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6C68E58F-17EC-469A-9F62-FF6B86DF3E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7559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0193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0D4EAB07-0D54-4D0E-82A4-0D60C39D2C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6827" y="429369"/>
            <a:ext cx="1588503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id="{66C9BAFB-2C32-406B-ADE3-E0021CEF8F7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38900" y="260831"/>
          <a:ext cx="5668026" cy="9916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2" name="Visio" r:id="rId3" imgW="3447898" imgH="603098" progId="Visio.Drawing.15">
                  <p:embed/>
                </p:oleObj>
              </mc:Choice>
              <mc:Fallback>
                <p:oleObj name="Visio" r:id="rId3" imgW="3447898" imgH="603098" progId="Visio.Drawing.15">
                  <p:embed/>
                  <p:pic>
                    <p:nvPicPr>
                      <p:cNvPr id="3" name="对象 2">
                        <a:extLst>
                          <a:ext uri="{FF2B5EF4-FFF2-40B4-BE49-F238E27FC236}">
                            <a16:creationId xmlns:a16="http://schemas.microsoft.com/office/drawing/2014/main" id="{66C9BAFB-2C32-406B-ADE3-E0021CEF8F7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8900" y="260831"/>
                        <a:ext cx="5668026" cy="99164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4">
            <a:extLst>
              <a:ext uri="{FF2B5EF4-FFF2-40B4-BE49-F238E27FC236}">
                <a16:creationId xmlns:a16="http://schemas.microsoft.com/office/drawing/2014/main" id="{3F5B6652-B6B6-45AF-8227-4133CC5ABE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719" y="1765188"/>
            <a:ext cx="1544367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>
            <a:extLst>
              <a:ext uri="{FF2B5EF4-FFF2-40B4-BE49-F238E27FC236}">
                <a16:creationId xmlns:a16="http://schemas.microsoft.com/office/drawing/2014/main" id="{5987A687-3F0C-4384-B588-94959B15E6A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99428" y="1508761"/>
          <a:ext cx="4548147" cy="53135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3" name="Visio" r:id="rId5" imgW="3282899" imgH="3835197" progId="Visio.Drawing.15">
                  <p:embed/>
                </p:oleObj>
              </mc:Choice>
              <mc:Fallback>
                <p:oleObj name="Visio" r:id="rId5" imgW="3282899" imgH="3835197" progId="Visio.Drawing.15">
                  <p:embed/>
                  <p:pic>
                    <p:nvPicPr>
                      <p:cNvPr id="5" name="对象 4">
                        <a:extLst>
                          <a:ext uri="{FF2B5EF4-FFF2-40B4-BE49-F238E27FC236}">
                            <a16:creationId xmlns:a16="http://schemas.microsoft.com/office/drawing/2014/main" id="{5987A687-3F0C-4384-B588-94959B15E6A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9428" y="1508761"/>
                        <a:ext cx="4548147" cy="531350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6">
            <a:extLst>
              <a:ext uri="{FF2B5EF4-FFF2-40B4-BE49-F238E27FC236}">
                <a16:creationId xmlns:a16="http://schemas.microsoft.com/office/drawing/2014/main" id="{06C37D43-C474-4AE1-A4AA-67DC8AB0C1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1508762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对象 6">
            <a:extLst>
              <a:ext uri="{FF2B5EF4-FFF2-40B4-BE49-F238E27FC236}">
                <a16:creationId xmlns:a16="http://schemas.microsoft.com/office/drawing/2014/main" id="{A98CB7BF-711C-4F5C-ACDD-E6C41296877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485614" y="1508761"/>
          <a:ext cx="5210755" cy="32782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4" name="Visio" r:id="rId7" imgW="3263798" imgH="2057197" progId="Visio.Drawing.15">
                  <p:embed/>
                </p:oleObj>
              </mc:Choice>
              <mc:Fallback>
                <p:oleObj name="Visio" r:id="rId7" imgW="3263798" imgH="2057197" progId="Visio.Drawing.15">
                  <p:embed/>
                  <p:pic>
                    <p:nvPicPr>
                      <p:cNvPr id="7" name="对象 6">
                        <a:extLst>
                          <a:ext uri="{FF2B5EF4-FFF2-40B4-BE49-F238E27FC236}">
                            <a16:creationId xmlns:a16="http://schemas.microsoft.com/office/drawing/2014/main" id="{A98CB7BF-711C-4F5C-ACDD-E6C41296877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85614" y="1508761"/>
                        <a:ext cx="5210755" cy="32782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4A569E0D-8035-42D6-905B-4DF7A611588D}"/>
              </a:ext>
            </a:extLst>
          </p:cNvPr>
          <p:cNvSpPr txBox="1"/>
          <p:nvPr/>
        </p:nvSpPr>
        <p:spPr>
          <a:xfrm>
            <a:off x="230718" y="349857"/>
            <a:ext cx="18127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Access Trigger message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166D48A-1DD5-49D8-816E-70CDD7B895DB}"/>
              </a:ext>
            </a:extLst>
          </p:cNvPr>
          <p:cNvSpPr txBox="1"/>
          <p:nvPr/>
        </p:nvSpPr>
        <p:spPr>
          <a:xfrm>
            <a:off x="230717" y="1933576"/>
            <a:ext cx="1812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Msg2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7F081FA-31C0-4F69-82A4-27896CFD3D9E}"/>
              </a:ext>
            </a:extLst>
          </p:cNvPr>
          <p:cNvSpPr txBox="1"/>
          <p:nvPr/>
        </p:nvSpPr>
        <p:spPr>
          <a:xfrm>
            <a:off x="6987238" y="4930503"/>
            <a:ext cx="34282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NACK Feedback message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509363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4867FCB0-DC0D-45BD-9E5D-9265556D42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1519" y="1134244"/>
            <a:ext cx="1688095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id="{469EFE9D-4E8C-4B5D-8C46-C233F7E4D5C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31519" y="1134245"/>
          <a:ext cx="4738977" cy="4589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8" name="Visio" r:id="rId3" imgW="3422701" imgH="3308096" progId="Visio.Drawing.15">
                  <p:embed/>
                </p:oleObj>
              </mc:Choice>
              <mc:Fallback>
                <p:oleObj name="Visio" r:id="rId3" imgW="3422701" imgH="3308096" progId="Visio.Drawing.15">
                  <p:embed/>
                  <p:pic>
                    <p:nvPicPr>
                      <p:cNvPr id="3" name="对象 2">
                        <a:extLst>
                          <a:ext uri="{FF2B5EF4-FFF2-40B4-BE49-F238E27FC236}">
                            <a16:creationId xmlns:a16="http://schemas.microsoft.com/office/drawing/2014/main" id="{469EFE9D-4E8C-4B5D-8C46-C233F7E4D5C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1519" y="1134245"/>
                        <a:ext cx="4738977" cy="458951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id="{BF8BEFD3-C872-4258-A87F-737C91C21034}"/>
              </a:ext>
            </a:extLst>
          </p:cNvPr>
          <p:cNvSpPr txBox="1"/>
          <p:nvPr/>
        </p:nvSpPr>
        <p:spPr>
          <a:xfrm>
            <a:off x="1453130" y="5956221"/>
            <a:ext cx="34282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R2D Data Transfer message</a:t>
            </a:r>
            <a:endParaRPr lang="zh-CN" altLang="en-US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45EDE187-6860-4A6B-94D0-7DAB5AFABD00}"/>
              </a:ext>
            </a:extLst>
          </p:cNvPr>
          <p:cNvGraphicFramePr>
            <a:graphicFrameLocks noGrp="1"/>
          </p:cNvGraphicFramePr>
          <p:nvPr/>
        </p:nvGraphicFramePr>
        <p:xfrm>
          <a:off x="6331723" y="1343052"/>
          <a:ext cx="5428256" cy="2133600"/>
        </p:xfrm>
        <a:graphic>
          <a:graphicData uri="http://schemas.openxmlformats.org/drawingml/2006/table">
            <a:tbl>
              <a:tblPr firstRow="1" firstCol="1" bandRow="1"/>
              <a:tblGrid>
                <a:gridCol w="1667289">
                  <a:extLst>
                    <a:ext uri="{9D8B030D-6E8A-4147-A177-3AD203B41FA5}">
                      <a16:colId xmlns:a16="http://schemas.microsoft.com/office/drawing/2014/main" val="3093019444"/>
                    </a:ext>
                  </a:extLst>
                </a:gridCol>
                <a:gridCol w="3760967">
                  <a:extLst>
                    <a:ext uri="{9D8B030D-6E8A-4147-A177-3AD203B41FA5}">
                      <a16:colId xmlns:a16="http://schemas.microsoft.com/office/drawing/2014/main" val="13826713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R2D Message Type value</a:t>
                      </a:r>
                      <a:endParaRPr lang="zh-CN" sz="14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R2D message name</a:t>
                      </a:r>
                      <a:endParaRPr lang="zh-CN" sz="14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06720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000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Reserved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97293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001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i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A-IoT Paging</a:t>
                      </a: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message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44761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010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i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Access Trigger</a:t>
                      </a: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message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11803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011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i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Random ID Response</a:t>
                      </a: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message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72552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i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R2D Upper Layer Data Transfer </a:t>
                      </a: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message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65937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101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i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NACK Feedback </a:t>
                      </a: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message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14162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110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Reserved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56522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111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Reserved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9056507"/>
                  </a:ext>
                </a:extLst>
              </a:tr>
            </a:tbl>
          </a:graphicData>
        </a:graphic>
      </p:graphicFrame>
      <p:sp>
        <p:nvSpPr>
          <p:cNvPr id="8" name="Rectangle 4">
            <a:extLst>
              <a:ext uri="{FF2B5EF4-FFF2-40B4-BE49-F238E27FC236}">
                <a16:creationId xmlns:a16="http://schemas.microsoft.com/office/drawing/2014/main" id="{73FD083A-64CA-499E-98F4-83545776F2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1723" y="771298"/>
            <a:ext cx="473897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Table 6.1-1: R2D Message Type as in current CR</a:t>
            </a:r>
            <a:endParaRPr kumimoji="0" lang="en-GB" altLang="zh-CN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78952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9D653B63-4F2E-448F-9B30-8FAAF3ADD6EB}"/>
              </a:ext>
            </a:extLst>
          </p:cNvPr>
          <p:cNvGraphicFramePr>
            <a:graphicFrameLocks noGrp="1"/>
          </p:cNvGraphicFramePr>
          <p:nvPr/>
        </p:nvGraphicFramePr>
        <p:xfrm>
          <a:off x="734005" y="879419"/>
          <a:ext cx="6414218" cy="2194560"/>
        </p:xfrm>
        <a:graphic>
          <a:graphicData uri="http://schemas.openxmlformats.org/drawingml/2006/table">
            <a:tbl>
              <a:tblPr firstRow="1" firstCol="1" bandRow="1"/>
              <a:tblGrid>
                <a:gridCol w="2183850">
                  <a:extLst>
                    <a:ext uri="{9D8B030D-6E8A-4147-A177-3AD203B41FA5}">
                      <a16:colId xmlns:a16="http://schemas.microsoft.com/office/drawing/2014/main" val="548376541"/>
                    </a:ext>
                  </a:extLst>
                </a:gridCol>
                <a:gridCol w="4230368">
                  <a:extLst>
                    <a:ext uri="{9D8B030D-6E8A-4147-A177-3AD203B41FA5}">
                      <a16:colId xmlns:a16="http://schemas.microsoft.com/office/drawing/2014/main" val="143665521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R2D Message Type value</a:t>
                      </a:r>
                      <a:endParaRPr lang="zh-CN" sz="16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R2D message name</a:t>
                      </a:r>
                      <a:endParaRPr lang="zh-CN" sz="16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77903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0000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Reserved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03041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0001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i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A-IoT Paging</a:t>
                      </a: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message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27808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0010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i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Access Trigger</a:t>
                      </a: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message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55429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0011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i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Random ID Response</a:t>
                      </a: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message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76693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0100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i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R2D Upper Layer Data Transfer </a:t>
                      </a: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message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3475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0101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i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NACK Feedback </a:t>
                      </a: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message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31932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0110-1111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Reserved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2073587"/>
                  </a:ext>
                </a:extLst>
              </a:tr>
            </a:tbl>
          </a:graphicData>
        </a:graphic>
      </p:graphicFrame>
      <p:sp>
        <p:nvSpPr>
          <p:cNvPr id="5" name="Rectangle 2">
            <a:extLst>
              <a:ext uri="{FF2B5EF4-FFF2-40B4-BE49-F238E27FC236}">
                <a16:creationId xmlns:a16="http://schemas.microsoft.com/office/drawing/2014/main" id="{5FD7497C-0A7F-45B4-945E-8B0312B194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537" y="446229"/>
            <a:ext cx="7474226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342900" indent="-3429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</a:pPr>
            <a:r>
              <a:rPr kumimoji="0" lang="en-GB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Option 2a: Use </a:t>
            </a:r>
            <a:r>
              <a:rPr kumimoji="0" lang="en-GB" altLang="zh-CN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4-bit </a:t>
            </a:r>
            <a:r>
              <a:rPr kumimoji="0" lang="en-GB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R2D message type;</a:t>
            </a: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1896A23D-FF0A-414B-B32F-E2B7B3DDF2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3388838"/>
              </p:ext>
            </p:extLst>
          </p:nvPr>
        </p:nvGraphicFramePr>
        <p:xfrm>
          <a:off x="734005" y="4330283"/>
          <a:ext cx="6414218" cy="2438400"/>
        </p:xfrm>
        <a:graphic>
          <a:graphicData uri="http://schemas.openxmlformats.org/drawingml/2006/table">
            <a:tbl>
              <a:tblPr firstRow="1" firstCol="1" bandRow="1"/>
              <a:tblGrid>
                <a:gridCol w="2402834">
                  <a:extLst>
                    <a:ext uri="{9D8B030D-6E8A-4147-A177-3AD203B41FA5}">
                      <a16:colId xmlns:a16="http://schemas.microsoft.com/office/drawing/2014/main" val="3868751000"/>
                    </a:ext>
                  </a:extLst>
                </a:gridCol>
                <a:gridCol w="4011384">
                  <a:extLst>
                    <a:ext uri="{9D8B030D-6E8A-4147-A177-3AD203B41FA5}">
                      <a16:colId xmlns:a16="http://schemas.microsoft.com/office/drawing/2014/main" val="2629685233"/>
                    </a:ext>
                  </a:extLst>
                </a:gridCol>
              </a:tblGrid>
              <a:tr h="229174">
                <a:tc>
                  <a:txBody>
                    <a:bodyPr/>
                    <a:lstStyle/>
                    <a:p>
                      <a:pPr algn="ctr"/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R2D Message Type value</a:t>
                      </a:r>
                      <a:endParaRPr lang="zh-CN" sz="16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R2D message name</a:t>
                      </a:r>
                      <a:endParaRPr lang="zh-CN" sz="16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3076902"/>
                  </a:ext>
                </a:extLst>
              </a:tr>
              <a:tr h="229174">
                <a:tc>
                  <a:txBody>
                    <a:bodyPr/>
                    <a:lstStyle/>
                    <a:p>
                      <a:pPr algn="ctr"/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0000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Reserved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8933711"/>
                  </a:ext>
                </a:extLst>
              </a:tr>
              <a:tr h="229174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0001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i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A-IoT Paging</a:t>
                      </a: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message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9752622"/>
                  </a:ext>
                </a:extLst>
              </a:tr>
              <a:tr h="458348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001x</a:t>
                      </a:r>
                    </a:p>
                    <a:p>
                      <a:pPr algn="ctr"/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(x=</a:t>
                      </a: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 or 1)</a:t>
                      </a:r>
                      <a:endParaRPr lang="zh-CN" altLang="en-US" sz="16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i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Access Trigger</a:t>
                      </a: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message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4673120"/>
                  </a:ext>
                </a:extLst>
              </a:tr>
              <a:tr h="229174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0100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i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Random ID Response</a:t>
                      </a: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message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0678247"/>
                  </a:ext>
                </a:extLst>
              </a:tr>
              <a:tr h="229174">
                <a:tc>
                  <a:txBody>
                    <a:bodyPr/>
                    <a:lstStyle/>
                    <a:p>
                      <a:pPr algn="ctr"/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0101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i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R2D Upper Layer Data Transfer </a:t>
                      </a: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message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0233917"/>
                  </a:ext>
                </a:extLst>
              </a:tr>
              <a:tr h="229174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0110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i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NACK Feedback </a:t>
                      </a: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message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639893"/>
                  </a:ext>
                </a:extLst>
              </a:tr>
              <a:tr h="229174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0111-1111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Reserved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9549316"/>
                  </a:ext>
                </a:extLst>
              </a:tr>
            </a:tbl>
          </a:graphicData>
        </a:graphic>
      </p:graphicFrame>
      <p:sp>
        <p:nvSpPr>
          <p:cNvPr id="9" name="Rectangle 4">
            <a:extLst>
              <a:ext uri="{FF2B5EF4-FFF2-40B4-BE49-F238E27FC236}">
                <a16:creationId xmlns:a16="http://schemas.microsoft.com/office/drawing/2014/main" id="{AD1C2ABE-CCD9-4FD3-A3C9-10B521966A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675" y="3618269"/>
            <a:ext cx="1180564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342900" indent="-3429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</a:pPr>
            <a:r>
              <a:rPr kumimoji="0" lang="en-GB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Option 2b: Use </a:t>
            </a:r>
            <a:r>
              <a:rPr kumimoji="0" lang="en-GB" altLang="zh-CN" sz="1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3-bit </a:t>
            </a:r>
            <a:r>
              <a:rPr kumimoji="0" lang="en-GB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R2D message type for </a:t>
            </a:r>
            <a:r>
              <a:rPr kumimoji="0" lang="en-GB" altLang="zh-CN" sz="1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access trigger </a:t>
            </a:r>
            <a:r>
              <a:rPr kumimoji="0" lang="en-GB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(0010 and 0011) and </a:t>
            </a:r>
            <a:r>
              <a:rPr kumimoji="0" lang="en-GB" altLang="zh-CN" sz="1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4-bits</a:t>
            </a:r>
            <a:r>
              <a:rPr kumimoji="0" lang="en-GB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R2D message type for other R2D messages;</a:t>
            </a:r>
          </a:p>
        </p:txBody>
      </p:sp>
    </p:spTree>
    <p:extLst>
      <p:ext uri="{BB962C8B-B14F-4D97-AF65-F5344CB8AC3E}">
        <p14:creationId xmlns:p14="http://schemas.microsoft.com/office/powerpoint/2010/main" val="16053228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2142</TotalTime>
  <Words>809</Words>
  <Application>Microsoft Office PowerPoint</Application>
  <PresentationFormat>宽屏</PresentationFormat>
  <Paragraphs>88</Paragraphs>
  <Slides>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等线</vt:lpstr>
      <vt:lpstr>等线 Light</vt:lpstr>
      <vt:lpstr>宋体</vt:lpstr>
      <vt:lpstr>Arial</vt:lpstr>
      <vt:lpstr>Times New Roman</vt:lpstr>
      <vt:lpstr>Wingdings</vt:lpstr>
      <vt:lpstr>Office 主题​​</vt:lpstr>
      <vt:lpstr>Visio</vt:lpstr>
      <vt:lpstr>Outcome of A-IoT forward compatibility offline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Huawei, HiSilicon</dc:creator>
  <cp:lastModifiedBy>Huawei, HiSilicon_0827</cp:lastModifiedBy>
  <cp:revision>28</cp:revision>
  <dcterms:created xsi:type="dcterms:W3CDTF">2025-08-26T16:53:39Z</dcterms:created>
  <dcterms:modified xsi:type="dcterms:W3CDTF">2025-08-28T04:52:38Z</dcterms:modified>
</cp:coreProperties>
</file>