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2.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411" r:id="rId2"/>
    <p:sldId id="448" r:id="rId3"/>
    <p:sldId id="449" r:id="rId4"/>
    <p:sldId id="450" r:id="rId5"/>
    <p:sldId id="451" r:id="rId6"/>
    <p:sldId id="452" r:id="rId7"/>
    <p:sldId id="453" r:id="rId8"/>
    <p:sldId id="454" r:id="rId9"/>
    <p:sldId id="455" r:id="rId10"/>
    <p:sldId id="476" r:id="rId11"/>
    <p:sldId id="477" r:id="rId12"/>
    <p:sldId id="458" r:id="rId13"/>
    <p:sldId id="471" r:id="rId14"/>
    <p:sldId id="475" r:id="rId15"/>
    <p:sldId id="466" r:id="rId16"/>
    <p:sldId id="459" r:id="rId17"/>
    <p:sldId id="432"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userDrawn="1">
          <p15:clr>
            <a:srgbClr val="A4A3A4"/>
          </p15:clr>
        </p15:guide>
        <p15:guide id="2" pos="3839"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8C99"/>
    <a:srgbClr val="238AD9"/>
    <a:srgbClr val="8FC4ED"/>
    <a:srgbClr val="8FC0E4"/>
    <a:srgbClr val="6AAFE7"/>
    <a:srgbClr val="B9E7F7"/>
    <a:srgbClr val="55C3EB"/>
    <a:srgbClr val="8FD6F2"/>
    <a:srgbClr val="4F669B"/>
    <a:srgbClr val="959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p:scale>
          <a:sx n="50" d="100"/>
          <a:sy n="50" d="100"/>
        </p:scale>
        <p:origin x="-1328" y="-420"/>
      </p:cViewPr>
      <p:guideLst>
        <p:guide orient="horz"/>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43039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Master" Target="../slideMasters/slideMaster1.xml"/><Relationship Id="rId4" Type="http://schemas.openxmlformats.org/officeDocument/2006/relationships/tags" Target="../tags/tag8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1.xml"/><Relationship Id="rId5" Type="http://schemas.openxmlformats.org/officeDocument/2006/relationships/tags" Target="../tags/tag86.xml"/><Relationship Id="rId4" Type="http://schemas.openxmlformats.org/officeDocument/2006/relationships/tags" Target="../tags/tag8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Master" Target="../slideMasters/slideMaster1.xml"/><Relationship Id="rId4" Type="http://schemas.openxmlformats.org/officeDocument/2006/relationships/tags" Target="../tags/tag6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1.xml"/><Relationship Id="rId5" Type="http://schemas.openxmlformats.org/officeDocument/2006/relationships/tags" Target="../tags/tag77.xml"/><Relationship Id="rId4" Type="http://schemas.openxmlformats.org/officeDocument/2006/relationships/tags" Target="../tags/tag7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2023/10/8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2023/10/8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2023/10/8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lvl1pPr>
              <a:defRPr baseline="0"/>
            </a:lvl1pPr>
          </a:lstStyle>
          <a:p>
            <a:r>
              <a:rPr lang="zh-CN" altLang="en-US"/>
              <a:t>单击此处编辑母版标题样式</a:t>
            </a: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2023/10/8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26" Type="http://schemas.openxmlformats.org/officeDocument/2006/relationships/tags" Target="../tags/tag15.xml"/><Relationship Id="rId39" Type="http://schemas.openxmlformats.org/officeDocument/2006/relationships/tags" Target="../tags/tag28.xml"/><Relationship Id="rId3" Type="http://schemas.openxmlformats.org/officeDocument/2006/relationships/slideLayout" Target="../slideLayouts/slideLayout3.xml"/><Relationship Id="rId21" Type="http://schemas.openxmlformats.org/officeDocument/2006/relationships/tags" Target="../tags/tag10.xml"/><Relationship Id="rId34" Type="http://schemas.openxmlformats.org/officeDocument/2006/relationships/tags" Target="../tags/tag2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5" Type="http://schemas.openxmlformats.org/officeDocument/2006/relationships/tags" Target="../tags/tag14.xml"/><Relationship Id="rId33" Type="http://schemas.openxmlformats.org/officeDocument/2006/relationships/tags" Target="../tags/tag22.xml"/><Relationship Id="rId38" Type="http://schemas.openxmlformats.org/officeDocument/2006/relationships/tags" Target="../tags/tag27.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29" Type="http://schemas.openxmlformats.org/officeDocument/2006/relationships/tags" Target="../tags/tag18.xml"/><Relationship Id="rId41" Type="http://schemas.openxmlformats.org/officeDocument/2006/relationships/tags" Target="../tags/tag3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3.xml"/><Relationship Id="rId32" Type="http://schemas.openxmlformats.org/officeDocument/2006/relationships/tags" Target="../tags/tag21.xml"/><Relationship Id="rId37" Type="http://schemas.openxmlformats.org/officeDocument/2006/relationships/tags" Target="../tags/tag26.xml"/><Relationship Id="rId40" Type="http://schemas.openxmlformats.org/officeDocument/2006/relationships/tags" Target="../tags/tag29.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tags" Target="../tags/tag17.xml"/><Relationship Id="rId36" Type="http://schemas.openxmlformats.org/officeDocument/2006/relationships/tags" Target="../tags/tag25.xml"/><Relationship Id="rId10" Type="http://schemas.openxmlformats.org/officeDocument/2006/relationships/slideLayout" Target="../slideLayouts/slideLayout10.xml"/><Relationship Id="rId19" Type="http://schemas.openxmlformats.org/officeDocument/2006/relationships/tags" Target="../tags/tag8.xml"/><Relationship Id="rId31" Type="http://schemas.openxmlformats.org/officeDocument/2006/relationships/tags" Target="../tags/tag2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 Id="rId27" Type="http://schemas.openxmlformats.org/officeDocument/2006/relationships/tags" Target="../tags/tag16.xml"/><Relationship Id="rId30" Type="http://schemas.openxmlformats.org/officeDocument/2006/relationships/tags" Target="../tags/tag19.xml"/><Relationship Id="rId35" Type="http://schemas.openxmlformats.org/officeDocument/2006/relationships/tags" Target="../tags/tag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2023/10/8</a:t>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28"/>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29"/>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30"/>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31"/>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32"/>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35"/>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36"/>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37"/>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38"/>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39"/>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40"/>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41"/>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15"/>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6"/>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17"/>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8"/>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9"/>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0"/>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21"/>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2"/>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23"/>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24"/>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25"/>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6"/>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27"/>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2.xml"/><Relationship Id="rId7" Type="http://schemas.openxmlformats.org/officeDocument/2006/relationships/image" Target="../media/image26.wmf"/><Relationship Id="rId2" Type="http://schemas.openxmlformats.org/officeDocument/2006/relationships/tags" Target="../tags/tag12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7.wm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3.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ags" Target="../tags/tag91.xml"/><Relationship Id="rId7" Type="http://schemas.openxmlformats.org/officeDocument/2006/relationships/image" Target="../media/image4.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105.xml"/><Relationship Id="rId7" Type="http://schemas.openxmlformats.org/officeDocument/2006/relationships/image" Target="../media/image12.jpe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2.xml"/><Relationship Id="rId5" Type="http://schemas.openxmlformats.org/officeDocument/2006/relationships/tags" Target="../tags/tag107.xml"/><Relationship Id="rId10" Type="http://schemas.openxmlformats.org/officeDocument/2006/relationships/image" Target="../media/image15.jpeg"/><Relationship Id="rId4" Type="http://schemas.openxmlformats.org/officeDocument/2006/relationships/tags" Target="../tags/tag106.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圆角矩形 250"/>
          <p:cNvSpPr/>
          <p:nvPr/>
        </p:nvSpPr>
        <p:spPr>
          <a:xfrm>
            <a:off x="3437255" y="2820670"/>
            <a:ext cx="5468620" cy="549275"/>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solidFill>
                <a:sym typeface="+mn-ea"/>
              </a:rPr>
              <a:t>09-13,October,2023,Xiamen,China</a:t>
            </a:r>
          </a:p>
        </p:txBody>
      </p:sp>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副标题 2"/>
          <p:cNvSpPr>
            <a:spLocks noGrp="1"/>
          </p:cNvSpPr>
          <p:nvPr>
            <p:ph type="subTitle" idx="1"/>
            <p:custDataLst>
              <p:tags r:id="rId2"/>
            </p:custDataLst>
          </p:nvPr>
        </p:nvSpPr>
        <p:spPr>
          <a:xfrm>
            <a:off x="2284730" y="1210945"/>
            <a:ext cx="7776845" cy="546100"/>
          </a:xfrm>
        </p:spPr>
        <p:txBody>
          <a:bodyPr/>
          <a:lstStyle/>
          <a:p>
            <a:pPr lvl="0" algn="ctr"/>
            <a:r>
              <a:rPr lang="en-US" altLang="zh-CN" b="1" dirty="0">
                <a:solidFill>
                  <a:schemeClr val="accent1">
                    <a:lumMod val="75000"/>
                  </a:schemeClr>
                </a:solidFill>
              </a:rPr>
              <a:t>CF3 has </a:t>
            </a:r>
            <a:r>
              <a:rPr lang="en-GB" altLang="zh-CN" b="1" dirty="0">
                <a:solidFill>
                  <a:schemeClr val="accent1">
                    <a:lumMod val="75000"/>
                  </a:schemeClr>
                </a:solidFill>
              </a:rPr>
              <a:t>the pleasure of welcoming you to</a:t>
            </a:r>
          </a:p>
        </p:txBody>
      </p:sp>
      <p:sp>
        <p:nvSpPr>
          <p:cNvPr id="6" name="文本框 5"/>
          <p:cNvSpPr txBox="1"/>
          <p:nvPr/>
        </p:nvSpPr>
        <p:spPr>
          <a:xfrm>
            <a:off x="3409950" y="1945640"/>
            <a:ext cx="5311140" cy="583565"/>
          </a:xfrm>
          <a:prstGeom prst="rect">
            <a:avLst/>
          </a:prstGeom>
          <a:noFill/>
        </p:spPr>
        <p:txBody>
          <a:bodyPr wrap="square" rtlCol="0">
            <a:spAutoFit/>
          </a:bodyPr>
          <a:lstStyle/>
          <a:p>
            <a:pPr algn="ctr"/>
            <a:r>
              <a:rPr lang="en-US" altLang="zh-CN" sz="3200" b="1"/>
              <a:t>3GPP RAN2#</a:t>
            </a:r>
            <a:r>
              <a:rPr lang="en-US" altLang="zh-CN" sz="3200" b="1">
                <a:latin typeface="微软雅黑" panose="020B0503020204020204" pitchFamily="34" charset="-122"/>
                <a:ea typeface="微软雅黑" panose="020B0503020204020204" pitchFamily="34" charset="-122"/>
              </a:rPr>
              <a:t>123</a:t>
            </a:r>
            <a:r>
              <a:rPr lang="en-US" altLang="zh-CN" sz="3200" b="1"/>
              <a:t>-bis </a:t>
            </a:r>
          </a:p>
        </p:txBody>
      </p:sp>
      <p:pic>
        <p:nvPicPr>
          <p:cNvPr id="2" name="图片 1" descr="图形用户界面&#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863" y="3478214"/>
            <a:ext cx="6398260" cy="3231211"/>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11094720" cy="537845"/>
            <a:chOff x="0" y="343"/>
            <a:chExt cx="13056" cy="847"/>
          </a:xfrm>
        </p:grpSpPr>
        <p:sp>
          <p:nvSpPr>
            <p:cNvPr id="5" name="文本框 4"/>
            <p:cNvSpPr txBox="1"/>
            <p:nvPr/>
          </p:nvSpPr>
          <p:spPr>
            <a:xfrm>
              <a:off x="338" y="343"/>
              <a:ext cx="12718" cy="727"/>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t>
              </a:r>
              <a:r>
                <a:rPr lang="en-US" altLang="zh-CN" sz="2400" b="1" dirty="0" smtClean="0">
                  <a:latin typeface="微软雅黑" panose="020B0503020204020204" pitchFamily="34" charset="-122"/>
                  <a:ea typeface="微软雅黑" panose="020B0503020204020204" pitchFamily="34" charset="-122"/>
                  <a:sym typeface="+mn-ea"/>
                </a:rPr>
                <a:t>Information (Monday 16</a:t>
              </a:r>
              <a:r>
                <a:rPr lang="en-US" altLang="zh-CN" sz="2400" b="1" baseline="30000" dirty="0" smtClean="0">
                  <a:latin typeface="微软雅黑" panose="020B0503020204020204" pitchFamily="34" charset="-122"/>
                  <a:ea typeface="微软雅黑" panose="020B0503020204020204" pitchFamily="34" charset="-122"/>
                  <a:sym typeface="+mn-ea"/>
                </a:rPr>
                <a:t>th</a:t>
              </a:r>
              <a:r>
                <a:rPr lang="en-US" altLang="zh-CN" sz="2400" b="1" dirty="0" smtClean="0">
                  <a:latin typeface="微软雅黑" panose="020B0503020204020204" pitchFamily="34" charset="-122"/>
                  <a:ea typeface="微软雅黑" panose="020B0503020204020204" pitchFamily="34" charset="-122"/>
                  <a:sym typeface="+mn-ea"/>
                </a:rPr>
                <a:t> to Friday 20</a:t>
              </a:r>
              <a:r>
                <a:rPr lang="en-US" altLang="zh-CN" sz="2400" b="1" baseline="30000" dirty="0" smtClean="0">
                  <a:latin typeface="微软雅黑" panose="020B0503020204020204" pitchFamily="34" charset="-122"/>
                  <a:ea typeface="微软雅黑" panose="020B0503020204020204" pitchFamily="34" charset="-122"/>
                  <a:sym typeface="+mn-ea"/>
                </a:rPr>
                <a:t>th</a:t>
              </a:r>
              <a:r>
                <a:rPr lang="en-US" altLang="zh-CN" sz="2400" b="1" dirty="0" smtClean="0">
                  <a:latin typeface="微软雅黑" panose="020B0503020204020204" pitchFamily="34" charset="-122"/>
                  <a:ea typeface="微软雅黑" panose="020B0503020204020204" pitchFamily="34" charset="-122"/>
                  <a:sym typeface="+mn-ea"/>
                </a:rPr>
                <a:t> October)</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427944285"/>
              </p:ext>
            </p:extLst>
          </p:nvPr>
        </p:nvGraphicFramePr>
        <p:xfrm>
          <a:off x="433387" y="1231434"/>
          <a:ext cx="10791825" cy="2892510"/>
        </p:xfrm>
        <a:graphic>
          <a:graphicData uri="http://schemas.openxmlformats.org/drawingml/2006/table">
            <a:tbl>
              <a:tblPr firstRow="1" firstCol="1" bandRow="1">
                <a:tableStyleId>{5C22544A-7EE6-4342-B048-85BDC9FD1C3A}</a:tableStyleId>
              </a:tblPr>
              <a:tblGrid>
                <a:gridCol w="2690302"/>
                <a:gridCol w="3542535"/>
                <a:gridCol w="4558988"/>
              </a:tblGrid>
              <a:tr h="627846">
                <a:tc>
                  <a:txBody>
                    <a:bodyPr/>
                    <a:lstStyle/>
                    <a:p>
                      <a:pPr algn="ctr">
                        <a:lnSpc>
                          <a:spcPct val="100000"/>
                        </a:lnSpc>
                        <a:spcAft>
                          <a:spcPts val="0"/>
                        </a:spcAft>
                      </a:pPr>
                      <a:r>
                        <a:rPr lang="en-US" altLang="zh-CN" sz="2000" kern="100" baseline="0" dirty="0" smtClean="0">
                          <a:solidFill>
                            <a:schemeClr val="tx1"/>
                          </a:solidFill>
                          <a:effectLst/>
                          <a:latin typeface="+mn-lt"/>
                          <a:ea typeface="宋体" panose="02010600030101010101" pitchFamily="2" charset="-122"/>
                          <a:cs typeface="Times New Roman" panose="02020603050405020304"/>
                        </a:rPr>
                        <a:t>RAN 2 Meeting room</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2000" kern="0" dirty="0">
                          <a:solidFill>
                            <a:schemeClr val="tx1"/>
                          </a:solidFill>
                          <a:effectLst/>
                          <a:latin typeface="+mn-lt"/>
                        </a:rPr>
                        <a:t>Time</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2000" kern="100" dirty="0" smtClean="0">
                          <a:solidFill>
                            <a:schemeClr val="tx1"/>
                          </a:solidFill>
                          <a:effectLst/>
                          <a:latin typeface="+mn-lt"/>
                          <a:ea typeface="宋体" panose="02010600030101010101" pitchFamily="2" charset="-122"/>
                          <a:cs typeface="Times New Roman" panose="02020603050405020304"/>
                        </a:rPr>
                        <a:t>Location/Capacity</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r>
              <a:tr h="566166">
                <a:tc>
                  <a:txBody>
                    <a:bodyPr/>
                    <a:lstStyle/>
                    <a:p>
                      <a:pPr algn="ctr">
                        <a:lnSpc>
                          <a:spcPct val="100000"/>
                        </a:lnSpc>
                        <a:spcAft>
                          <a:spcPts val="0"/>
                        </a:spcAft>
                      </a:pPr>
                      <a:r>
                        <a:rPr lang="en-US" altLang="zh-CN" sz="2000" kern="100" dirty="0" smtClean="0">
                          <a:solidFill>
                            <a:schemeClr val="tx1"/>
                          </a:solidFill>
                          <a:effectLst/>
                          <a:latin typeface="+mn-lt"/>
                          <a:ea typeface="宋体" panose="02010600030101010101" pitchFamily="2" charset="-122"/>
                          <a:cs typeface="Times New Roman" panose="02020603050405020304"/>
                        </a:rPr>
                        <a:t>Main room</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smtClean="0">
                          <a:effectLst/>
                          <a:latin typeface="+mn-lt"/>
                          <a:ea typeface="宋体" panose="02010600030101010101" pitchFamily="2" charset="-122"/>
                          <a:cs typeface="Times New Roman" panose="02020603050405020304"/>
                        </a:rPr>
                        <a:t>Monday 9:00 – Friday</a:t>
                      </a:r>
                      <a:r>
                        <a:rPr lang="en-US" altLang="zh-CN" sz="1800" b="0" kern="100" baseline="0" dirty="0" smtClean="0">
                          <a:effectLst/>
                          <a:latin typeface="+mn-lt"/>
                          <a:ea typeface="宋体" panose="02010600030101010101" pitchFamily="2" charset="-122"/>
                          <a:cs typeface="Times New Roman" panose="02020603050405020304"/>
                        </a:rPr>
                        <a:t> 17:00</a:t>
                      </a:r>
                      <a:endParaRPr lang="zh-CN" altLang="en-US" sz="1800" b="0" kern="100" dirty="0" smtClean="0">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b="0" kern="100" dirty="0" smtClean="0">
                          <a:effectLst/>
                          <a:latin typeface="+mn-lt"/>
                          <a:ea typeface="宋体" panose="02010600030101010101" pitchFamily="2" charset="-122"/>
                          <a:cs typeface="Times New Roman" panose="02020603050405020304"/>
                        </a:rPr>
                        <a:t>Great</a:t>
                      </a:r>
                      <a:r>
                        <a:rPr lang="en-US" altLang="zh-CN" sz="1800" b="0" kern="100" baseline="0" dirty="0" smtClean="0">
                          <a:effectLst/>
                          <a:latin typeface="+mn-lt"/>
                          <a:ea typeface="宋体" panose="02010600030101010101" pitchFamily="2" charset="-122"/>
                          <a:cs typeface="Times New Roman" panose="02020603050405020304"/>
                        </a:rPr>
                        <a:t> room 1 / 190 seats*</a:t>
                      </a:r>
                      <a:endParaRPr lang="zh-CN" sz="1800" b="0" kern="100" dirty="0">
                        <a:effectLst/>
                        <a:latin typeface="+mn-lt"/>
                        <a:ea typeface="宋体" panose="02010600030101010101" pitchFamily="2" charset="-122"/>
                        <a:cs typeface="Times New Roman" panose="02020603050405020304"/>
                      </a:endParaRPr>
                    </a:p>
                  </a:txBody>
                  <a:tcPr marL="22802" marR="22802" marT="0" marB="0" anchor="ctr"/>
                </a:tc>
              </a:tr>
              <a:tr h="566166">
                <a:tc>
                  <a:txBody>
                    <a:bodyPr/>
                    <a:lstStyle/>
                    <a:p>
                      <a:pPr algn="ctr">
                        <a:lnSpc>
                          <a:spcPct val="100000"/>
                        </a:lnSpc>
                        <a:spcAft>
                          <a:spcPts val="0"/>
                        </a:spcAft>
                      </a:pPr>
                      <a:r>
                        <a:rPr lang="en-US" altLang="zh-CN" sz="2000" kern="100" dirty="0" err="1" smtClean="0">
                          <a:solidFill>
                            <a:schemeClr val="tx1"/>
                          </a:solidFill>
                          <a:effectLst/>
                          <a:latin typeface="+mn-lt"/>
                          <a:ea typeface="宋体" panose="02010600030101010101" pitchFamily="2" charset="-122"/>
                          <a:cs typeface="Times New Roman" panose="02020603050405020304"/>
                        </a:rPr>
                        <a:t>Brk</a:t>
                      </a:r>
                      <a:r>
                        <a:rPr lang="en-US" altLang="zh-CN" sz="2000" kern="100" dirty="0" smtClean="0">
                          <a:solidFill>
                            <a:schemeClr val="tx1"/>
                          </a:solidFill>
                          <a:effectLst/>
                          <a:latin typeface="+mn-lt"/>
                          <a:ea typeface="宋体" panose="02010600030101010101" pitchFamily="2" charset="-122"/>
                          <a:cs typeface="Times New Roman" panose="02020603050405020304"/>
                        </a:rPr>
                        <a:t> 1</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smtClean="0">
                          <a:effectLst/>
                          <a:latin typeface="+mn-lt"/>
                          <a:ea typeface="宋体" panose="02010600030101010101" pitchFamily="2" charset="-122"/>
                          <a:cs typeface="Times New Roman" panose="02020603050405020304"/>
                        </a:rPr>
                        <a:t>Monday 11:00** – Friday 13:00</a:t>
                      </a:r>
                      <a:endParaRPr lang="zh-CN" altLang="en-US" sz="1800" b="0" kern="100" dirty="0" smtClean="0">
                        <a:effectLst/>
                        <a:latin typeface="+mn-lt"/>
                        <a:ea typeface="宋体" panose="02010600030101010101" pitchFamily="2" charset="-122"/>
                        <a:cs typeface="Times New Roman" panose="02020603050405020304"/>
                      </a:endParaRPr>
                    </a:p>
                  </a:txBody>
                  <a:tcPr marL="22802" marR="2280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smtClean="0">
                          <a:effectLst/>
                          <a:latin typeface="+mn-lt"/>
                          <a:ea typeface="宋体" panose="02010600030101010101" pitchFamily="2" charset="-122"/>
                          <a:cs typeface="Times New Roman" panose="02020603050405020304"/>
                        </a:rPr>
                        <a:t>Great room 2 / 190 seats</a:t>
                      </a:r>
                      <a:endParaRPr lang="zh-CN" altLang="en-US" sz="1800" b="0" kern="100" dirty="0" smtClean="0">
                        <a:effectLst/>
                        <a:latin typeface="+mn-lt"/>
                        <a:ea typeface="宋体" panose="02010600030101010101" pitchFamily="2" charset="-122"/>
                        <a:cs typeface="Times New Roman" panose="02020603050405020304"/>
                      </a:endParaRPr>
                    </a:p>
                  </a:txBody>
                  <a:tcPr marL="22802" marR="22802" marT="0" marB="0" anchor="ctr"/>
                </a:tc>
              </a:tr>
              <a:tr h="566166">
                <a:tc>
                  <a:txBody>
                    <a:bodyPr/>
                    <a:lstStyle/>
                    <a:p>
                      <a:pPr algn="ctr">
                        <a:lnSpc>
                          <a:spcPct val="100000"/>
                        </a:lnSpc>
                        <a:spcAft>
                          <a:spcPts val="0"/>
                        </a:spcAft>
                      </a:pPr>
                      <a:r>
                        <a:rPr lang="en-US" altLang="zh-CN" sz="2000" kern="100" dirty="0" err="1" smtClean="0">
                          <a:solidFill>
                            <a:schemeClr val="tx1"/>
                          </a:solidFill>
                          <a:effectLst/>
                          <a:latin typeface="+mn-lt"/>
                          <a:ea typeface="宋体" panose="02010600030101010101" pitchFamily="2" charset="-122"/>
                          <a:cs typeface="Times New Roman" panose="02020603050405020304"/>
                        </a:rPr>
                        <a:t>Brk</a:t>
                      </a:r>
                      <a:r>
                        <a:rPr lang="en-US" altLang="zh-CN" sz="2000" kern="100" dirty="0" smtClean="0">
                          <a:solidFill>
                            <a:schemeClr val="tx1"/>
                          </a:solidFill>
                          <a:effectLst/>
                          <a:latin typeface="+mn-lt"/>
                          <a:ea typeface="宋体" panose="02010600030101010101" pitchFamily="2" charset="-122"/>
                          <a:cs typeface="Times New Roman" panose="02020603050405020304"/>
                        </a:rPr>
                        <a:t> 2</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b="0" kern="100" dirty="0" smtClean="0">
                          <a:effectLst/>
                          <a:latin typeface="+mn-lt"/>
                          <a:ea typeface="宋体" panose="02010600030101010101" pitchFamily="2" charset="-122"/>
                          <a:cs typeface="Times New Roman" panose="02020603050405020304"/>
                        </a:rPr>
                        <a:t>Monday 9:00 – Friday 13:00</a:t>
                      </a:r>
                      <a:endParaRPr lang="zh-CN" altLang="en-US" sz="1800" b="0" kern="100" dirty="0" smtClean="0">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b="0" kern="100" dirty="0" smtClean="0">
                          <a:effectLst/>
                          <a:latin typeface="+mn-lt"/>
                          <a:ea typeface="宋体" panose="02010600030101010101" pitchFamily="2" charset="-122"/>
                          <a:cs typeface="Times New Roman" panose="02020603050405020304"/>
                        </a:rPr>
                        <a:t>Studio 3 /</a:t>
                      </a:r>
                      <a:r>
                        <a:rPr lang="en-US" altLang="zh-CN" sz="1800" b="0" kern="100" baseline="0" dirty="0" smtClean="0">
                          <a:effectLst/>
                          <a:latin typeface="+mn-lt"/>
                          <a:ea typeface="宋体" panose="02010600030101010101" pitchFamily="2" charset="-122"/>
                          <a:cs typeface="Times New Roman" panose="02020603050405020304"/>
                        </a:rPr>
                        <a:t> 90 seats</a:t>
                      </a:r>
                      <a:endParaRPr lang="zh-CN" sz="1800" b="0" kern="100" dirty="0">
                        <a:effectLst/>
                        <a:latin typeface="+mn-lt"/>
                        <a:ea typeface="宋体" panose="02010600030101010101" pitchFamily="2" charset="-122"/>
                        <a:cs typeface="Times New Roman" panose="02020603050405020304"/>
                      </a:endParaRPr>
                    </a:p>
                  </a:txBody>
                  <a:tcPr marL="22802" marR="22802" marT="0" marB="0" anchor="ctr"/>
                </a:tc>
              </a:tr>
              <a:tr h="566166">
                <a:tc>
                  <a:txBody>
                    <a:bodyPr/>
                    <a:lstStyle/>
                    <a:p>
                      <a:pPr algn="ctr">
                        <a:lnSpc>
                          <a:spcPct val="100000"/>
                        </a:lnSpc>
                        <a:spcAft>
                          <a:spcPts val="0"/>
                        </a:spcAft>
                      </a:pPr>
                      <a:r>
                        <a:rPr lang="en-US" altLang="zh-CN" sz="2000" kern="100" dirty="0" err="1" smtClean="0">
                          <a:solidFill>
                            <a:schemeClr val="tx1"/>
                          </a:solidFill>
                          <a:effectLst/>
                          <a:latin typeface="+mn-lt"/>
                          <a:ea typeface="宋体" panose="02010600030101010101" pitchFamily="2" charset="-122"/>
                          <a:cs typeface="Times New Roman" panose="02020603050405020304"/>
                        </a:rPr>
                        <a:t>Brk</a:t>
                      </a:r>
                      <a:r>
                        <a:rPr lang="en-US" altLang="zh-CN" sz="2000" kern="100" dirty="0" smtClean="0">
                          <a:solidFill>
                            <a:schemeClr val="tx1"/>
                          </a:solidFill>
                          <a:effectLst/>
                          <a:latin typeface="+mn-lt"/>
                          <a:ea typeface="宋体" panose="02010600030101010101" pitchFamily="2" charset="-122"/>
                          <a:cs typeface="Times New Roman" panose="02020603050405020304"/>
                        </a:rPr>
                        <a:t> 3</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b="0" kern="100" dirty="0" smtClean="0">
                          <a:effectLst/>
                          <a:latin typeface="+mn-lt"/>
                          <a:ea typeface="宋体" panose="02010600030101010101" pitchFamily="2" charset="-122"/>
                          <a:cs typeface="Times New Roman" panose="02020603050405020304"/>
                        </a:rPr>
                        <a:t>Monday 9:00 – Friday 13:00</a:t>
                      </a:r>
                      <a:endParaRPr lang="zh-CN" sz="1800" b="0" kern="100" dirty="0">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b="0" dirty="0" smtClean="0">
                          <a:latin typeface="+mn-lt"/>
                        </a:rPr>
                        <a:t>Studio 1 and 2 combined / 45 seats</a:t>
                      </a:r>
                      <a:endParaRPr lang="zh-CN" sz="1800" b="0" kern="100" dirty="0">
                        <a:effectLst/>
                        <a:latin typeface="+mn-lt"/>
                        <a:ea typeface="宋体" panose="02010600030101010101" pitchFamily="2" charset="-122"/>
                        <a:cs typeface="Times New Roman" panose="02020603050405020304"/>
                      </a:endParaRPr>
                    </a:p>
                  </a:txBody>
                  <a:tcPr marL="22802" marR="22802" marT="0" marB="0" anchor="ctr"/>
                </a:tc>
              </a:tr>
            </a:tbl>
          </a:graphicData>
        </a:graphic>
      </p:graphicFrame>
      <p:sp>
        <p:nvSpPr>
          <p:cNvPr id="2" name="TextBox 1"/>
          <p:cNvSpPr txBox="1"/>
          <p:nvPr/>
        </p:nvSpPr>
        <p:spPr>
          <a:xfrm>
            <a:off x="381000" y="4258133"/>
            <a:ext cx="10866120" cy="523220"/>
          </a:xfrm>
          <a:prstGeom prst="rect">
            <a:avLst/>
          </a:prstGeom>
          <a:noFill/>
        </p:spPr>
        <p:txBody>
          <a:bodyPr wrap="square" rtlCol="0">
            <a:spAutoFit/>
          </a:bodyPr>
          <a:lstStyle/>
          <a:p>
            <a:r>
              <a:rPr lang="en-US" sz="1400" i="1" dirty="0" smtClean="0"/>
              <a:t>*the capacity of RAN2 Main room is ~380 seats before 10:30 Monday and after Friday lunch time (i.e., combing Great room 1 and 2)</a:t>
            </a:r>
          </a:p>
          <a:p>
            <a:r>
              <a:rPr lang="en-US" sz="1400" i="1" dirty="0" smtClean="0"/>
              <a:t>** </a:t>
            </a:r>
            <a:r>
              <a:rPr lang="en-US" sz="1400" i="1" dirty="0" err="1" smtClean="0"/>
              <a:t>Brk</a:t>
            </a:r>
            <a:r>
              <a:rPr lang="en-US" sz="1400" i="1" dirty="0" smtClean="0"/>
              <a:t> 1 room will be available after Monday morning coffee break due to need for rearrangement </a:t>
            </a:r>
            <a:endParaRPr lang="en-US" sz="1400" i="1" dirty="0"/>
          </a:p>
        </p:txBody>
      </p:sp>
      <p:graphicFrame>
        <p:nvGraphicFramePr>
          <p:cNvPr id="3" name="Table 2"/>
          <p:cNvGraphicFramePr>
            <a:graphicFrameLocks noGrp="1"/>
          </p:cNvGraphicFramePr>
          <p:nvPr>
            <p:extLst>
              <p:ext uri="{D42A27DB-BD31-4B8C-83A1-F6EECF244321}">
                <p14:modId xmlns:p14="http://schemas.microsoft.com/office/powerpoint/2010/main" val="3390122339"/>
              </p:ext>
            </p:extLst>
          </p:nvPr>
        </p:nvGraphicFramePr>
        <p:xfrm>
          <a:off x="432145" y="4933708"/>
          <a:ext cx="10791825" cy="1194012"/>
        </p:xfrm>
        <a:graphic>
          <a:graphicData uri="http://schemas.openxmlformats.org/drawingml/2006/table">
            <a:tbl>
              <a:tblPr firstRow="1" firstCol="1" bandRow="1">
                <a:tableStyleId>{5C22544A-7EE6-4342-B048-85BDC9FD1C3A}</a:tableStyleId>
              </a:tblPr>
              <a:tblGrid>
                <a:gridCol w="2690302"/>
                <a:gridCol w="4686630"/>
                <a:gridCol w="3414893"/>
              </a:tblGrid>
              <a:tr h="627846">
                <a:tc>
                  <a:txBody>
                    <a:bodyPr/>
                    <a:lstStyle/>
                    <a:p>
                      <a:pPr algn="ctr">
                        <a:lnSpc>
                          <a:spcPct val="100000"/>
                        </a:lnSpc>
                        <a:spcAft>
                          <a:spcPts val="0"/>
                        </a:spcAft>
                      </a:pP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2000" kern="0" dirty="0">
                          <a:solidFill>
                            <a:schemeClr val="tx1"/>
                          </a:solidFill>
                          <a:effectLst/>
                          <a:latin typeface="+mn-lt"/>
                        </a:rPr>
                        <a:t>Time</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2000" kern="100" dirty="0" smtClean="0">
                          <a:solidFill>
                            <a:schemeClr val="tx1"/>
                          </a:solidFill>
                          <a:effectLst/>
                          <a:latin typeface="+mn-lt"/>
                          <a:ea typeface="宋体" panose="02010600030101010101" pitchFamily="2" charset="-122"/>
                          <a:cs typeface="Times New Roman" panose="02020603050405020304"/>
                        </a:rPr>
                        <a:t>Location</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r>
              <a:tr h="566166">
                <a:tc>
                  <a:txBody>
                    <a:bodyPr/>
                    <a:lstStyle/>
                    <a:p>
                      <a:pPr algn="ctr">
                        <a:lnSpc>
                          <a:spcPct val="100000"/>
                        </a:lnSpc>
                        <a:spcAft>
                          <a:spcPts val="0"/>
                        </a:spcAft>
                      </a:pPr>
                      <a:r>
                        <a:rPr lang="en-US" altLang="zh-CN" sz="2000" kern="100" dirty="0" smtClean="0">
                          <a:solidFill>
                            <a:schemeClr val="tx1"/>
                          </a:solidFill>
                          <a:effectLst/>
                          <a:latin typeface="+mn-lt"/>
                          <a:ea typeface="宋体" panose="02010600030101010101" pitchFamily="2" charset="-122"/>
                          <a:cs typeface="Times New Roman" panose="02020603050405020304"/>
                        </a:rPr>
                        <a:t>Coffee break</a:t>
                      </a:r>
                      <a:endParaRPr lang="zh-CN" sz="2000" kern="100" dirty="0">
                        <a:solidFill>
                          <a:schemeClr val="tx1"/>
                        </a:solidFill>
                        <a:effectLst/>
                        <a:latin typeface="+mn-lt"/>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b="0" kern="100" dirty="0" smtClean="0">
                          <a:solidFill>
                            <a:schemeClr val="tx1"/>
                          </a:solidFill>
                          <a:effectLst/>
                          <a:latin typeface="+mn-lt"/>
                          <a:ea typeface="宋体" panose="02010600030101010101" pitchFamily="2" charset="-122"/>
                          <a:cs typeface="Times New Roman" panose="02020603050405020304"/>
                        </a:rPr>
                        <a:t>Morning 10:30 – 11:00 (Monday to Friday)</a:t>
                      </a:r>
                    </a:p>
                    <a:p>
                      <a:pPr algn="ctr">
                        <a:lnSpc>
                          <a:spcPct val="100000"/>
                        </a:lnSpc>
                        <a:spcAft>
                          <a:spcPts val="0"/>
                        </a:spcAft>
                      </a:pPr>
                      <a:r>
                        <a:rPr lang="en-US" altLang="zh-CN" sz="1800" b="0" kern="100" dirty="0" smtClean="0">
                          <a:solidFill>
                            <a:schemeClr val="tx1"/>
                          </a:solidFill>
                          <a:effectLst/>
                          <a:latin typeface="+mn-lt"/>
                          <a:ea typeface="宋体" panose="02010600030101010101" pitchFamily="2" charset="-122"/>
                          <a:cs typeface="Times New Roman" panose="02020603050405020304"/>
                        </a:rPr>
                        <a:t>Afternoon 16:30-17:00 (Monday to Thursday)</a:t>
                      </a:r>
                    </a:p>
                  </a:txBody>
                  <a:tcPr marL="22802" marR="22802" marT="0" marB="0" anchor="ctr"/>
                </a:tc>
                <a:tc>
                  <a:txBody>
                    <a:bodyPr/>
                    <a:lstStyle/>
                    <a:p>
                      <a:pPr algn="ctr">
                        <a:lnSpc>
                          <a:spcPct val="100000"/>
                        </a:lnSpc>
                        <a:spcAft>
                          <a:spcPts val="0"/>
                        </a:spcAft>
                      </a:pPr>
                      <a:r>
                        <a:rPr lang="en-US" altLang="zh-CN" sz="1800" b="0" kern="100" dirty="0" smtClean="0">
                          <a:effectLst/>
                          <a:latin typeface="+mn-lt"/>
                          <a:ea typeface="宋体" panose="02010600030101010101" pitchFamily="2" charset="-122"/>
                          <a:cs typeface="Times New Roman" panose="02020603050405020304"/>
                        </a:rPr>
                        <a:t>Foyer (Outside</a:t>
                      </a:r>
                      <a:r>
                        <a:rPr lang="en-US" altLang="zh-CN" sz="1800" b="0" kern="100" baseline="0" dirty="0" smtClean="0">
                          <a:effectLst/>
                          <a:latin typeface="+mn-lt"/>
                          <a:ea typeface="宋体" panose="02010600030101010101" pitchFamily="2" charset="-122"/>
                          <a:cs typeface="Times New Roman" panose="02020603050405020304"/>
                        </a:rPr>
                        <a:t> Great room 1,2)</a:t>
                      </a:r>
                      <a:endParaRPr lang="zh-CN" sz="1800" b="0" kern="100" dirty="0">
                        <a:effectLst/>
                        <a:latin typeface="+mn-lt"/>
                        <a:ea typeface="宋体" panose="02010600030101010101" pitchFamily="2" charset="-122"/>
                        <a:cs typeface="Times New Roman" panose="02020603050405020304"/>
                      </a:endParaRPr>
                    </a:p>
                  </a:txBody>
                  <a:tcPr marL="22802" marR="22802" marT="0" marB="0" anchor="ctr"/>
                </a:tc>
              </a:tr>
            </a:tbl>
          </a:graphicData>
        </a:graphic>
      </p:graphicFrame>
    </p:spTree>
    <p:custDataLst>
      <p:tags r:id="rId1"/>
    </p:custDataLst>
    <p:extLst>
      <p:ext uri="{BB962C8B-B14F-4D97-AF65-F5344CB8AC3E}">
        <p14:creationId xmlns:p14="http://schemas.microsoft.com/office/powerpoint/2010/main" val="3755168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Floor Plan-2F</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4" name="Picture 3"/>
          <p:cNvPicPr>
            <a:picLocks noChangeAspect="1"/>
          </p:cNvPicPr>
          <p:nvPr>
            <p:custDataLst>
              <p:tags r:id="rId2"/>
            </p:custDataLst>
          </p:nvPr>
        </p:nvPicPr>
        <p:blipFill>
          <a:blip r:embed="rId4"/>
          <a:stretch>
            <a:fillRect/>
          </a:stretch>
        </p:blipFill>
        <p:spPr>
          <a:xfrm>
            <a:off x="3010535" y="833120"/>
            <a:ext cx="5941060" cy="573278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Rectangle 1"/>
          <p:cNvSpPr/>
          <p:nvPr/>
        </p:nvSpPr>
        <p:spPr>
          <a:xfrm>
            <a:off x="2804160" y="2865120"/>
            <a:ext cx="2834640" cy="38709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12280" y="2697480"/>
            <a:ext cx="1249680" cy="1143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61960" y="2697480"/>
            <a:ext cx="1082040" cy="1752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 y="1026160"/>
            <a:ext cx="1838960" cy="1200329"/>
          </a:xfrm>
          <a:prstGeom prst="rect">
            <a:avLst/>
          </a:prstGeom>
          <a:noFill/>
        </p:spPr>
        <p:txBody>
          <a:bodyPr wrap="square" rtlCol="0">
            <a:spAutoFit/>
          </a:bodyPr>
          <a:lstStyle/>
          <a:p>
            <a:r>
              <a:rPr lang="en-US" i="1" dirty="0" smtClean="0"/>
              <a:t>All RAN2 meeting rooms are on 2</a:t>
            </a:r>
            <a:r>
              <a:rPr lang="en-US" altLang="zh-CN" i="1" dirty="0" smtClean="0"/>
              <a:t>F of the W hotel</a:t>
            </a:r>
            <a:endParaRPr lang="en-US" i="1" dirty="0"/>
          </a:p>
        </p:txBody>
      </p:sp>
    </p:spTree>
    <p:custDataLst>
      <p:tags r:id="rId1"/>
    </p:custDataLst>
    <p:extLst>
      <p:ext uri="{BB962C8B-B14F-4D97-AF65-F5344CB8AC3E}">
        <p14:creationId xmlns:p14="http://schemas.microsoft.com/office/powerpoint/2010/main" val="1979003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GB" altLang="zh-CN" sz="2400" b="1" dirty="0">
                  <a:solidFill>
                    <a:schemeClr val="tx1"/>
                  </a:solidFill>
                  <a:latin typeface="+mn-ea"/>
                  <a:cs typeface="Times New Roman" panose="02020603050405020304" pitchFamily="18" charset="0"/>
                  <a:sym typeface="+mn-ea"/>
                </a:rPr>
                <a:t>Restaurants</a:t>
              </a:r>
              <a:r>
                <a:rPr lang="en-US" altLang="en-GB" sz="2400" b="1" dirty="0">
                  <a:solidFill>
                    <a:schemeClr val="tx1"/>
                  </a:solidFill>
                  <a:latin typeface="+mn-ea"/>
                  <a:cs typeface="Times New Roman" panose="02020603050405020304" pitchFamily="18" charset="0"/>
                  <a:sym typeface="+mn-ea"/>
                </a:rPr>
                <a:t> in hotel</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11" name="文本框 10"/>
          <p:cNvSpPr txBox="1"/>
          <p:nvPr/>
        </p:nvSpPr>
        <p:spPr>
          <a:xfrm>
            <a:off x="1327785" y="5165725"/>
            <a:ext cx="9077960" cy="1213485"/>
          </a:xfrm>
          <a:prstGeom prst="rect">
            <a:avLst/>
          </a:prstGeom>
          <a:noFill/>
        </p:spPr>
        <p:txBody>
          <a:bodyPr wrap="square" rtlCol="0" anchor="t">
            <a:noAutofit/>
          </a:bodyPr>
          <a:lstStyle/>
          <a:p>
            <a:r>
              <a:rPr lang="en-US" altLang="zh-CN" sz="4000" dirty="0" err="1">
                <a:solidFill>
                  <a:schemeClr val="accent4">
                    <a:lumMod val="50000"/>
                  </a:schemeClr>
                </a:solidFill>
                <a:latin typeface="W Supreme" panose="020B0504010101010103"/>
                <a:ea typeface="M Ying Hei PRC W5" panose="02000503000000020004" pitchFamily="50" charset="-122"/>
                <a:sym typeface="+mn-ea"/>
              </a:rPr>
              <a:t>B&amp;f</a:t>
            </a:r>
            <a:r>
              <a:rPr lang="en-US" altLang="zh-CN" sz="4000" dirty="0">
                <a:solidFill>
                  <a:schemeClr val="accent4">
                    <a:lumMod val="50000"/>
                  </a:schemeClr>
                </a:solidFill>
                <a:latin typeface="W Supreme" panose="020B0504010101010103"/>
                <a:ea typeface="M Ying Hei PRC W5" panose="02000503000000020004" pitchFamily="50" charset="-122"/>
                <a:sym typeface="+mn-ea"/>
              </a:rPr>
              <a:t>  DISCOUNT</a:t>
            </a:r>
            <a:endParaRPr lang="en-US" altLang="zh-CN" sz="4000" dirty="0">
              <a:solidFill>
                <a:schemeClr val="accent4">
                  <a:lumMod val="50000"/>
                </a:schemeClr>
              </a:solidFill>
              <a:latin typeface="W Supreme" panose="020B0504010101010103"/>
              <a:ea typeface="M Ying Hei PRC W5" panose="02000503000000020004" pitchFamily="50" charset="-122"/>
            </a:endParaRPr>
          </a:p>
          <a:p>
            <a:r>
              <a:rPr lang="en-US" altLang="zh-CN" sz="6000" dirty="0">
                <a:solidFill>
                  <a:schemeClr val="accent4">
                    <a:lumMod val="50000"/>
                  </a:schemeClr>
                </a:solidFill>
                <a:latin typeface="W Supreme" panose="020B0504010101010103"/>
                <a:ea typeface="M Ying Hei PRC W5" panose="02000503000000020004" pitchFamily="50" charset="-122"/>
                <a:sym typeface="+mn-ea"/>
              </a:rPr>
              <a:t>      FOR 3GPP Group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20" y="1012190"/>
            <a:ext cx="50958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130" y="1012190"/>
            <a:ext cx="55816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20" y="3193415"/>
            <a:ext cx="509587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6130" y="3174364"/>
            <a:ext cx="55816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198800" y="914400"/>
            <a:ext cx="9799200" cy="1917697"/>
          </a:xfrm>
        </p:spPr>
        <p:txBody>
          <a:bodyPr>
            <a:normAutofit/>
          </a:bodyPr>
          <a:lstStyle/>
          <a:p>
            <a:pPr algn="l"/>
            <a:r>
              <a:rPr lang="en-US" altLang="en-GB" sz="2400" spc="0" dirty="0">
                <a:solidFill>
                  <a:schemeClr val="tx1"/>
                </a:solidFill>
                <a:latin typeface="+mn-ea"/>
                <a:ea typeface="+mn-ea"/>
                <a:cs typeface="Times New Roman" panose="02020603050405020304" pitchFamily="18" charset="0"/>
              </a:rPr>
              <a:t>Time: 19:00-21:00,10, Oct. 2023</a:t>
            </a:r>
            <a:br>
              <a:rPr lang="en-US" altLang="en-GB" sz="2400" spc="0" dirty="0">
                <a:solidFill>
                  <a:schemeClr val="tx1"/>
                </a:solidFill>
                <a:latin typeface="+mn-ea"/>
                <a:ea typeface="+mn-ea"/>
                <a:cs typeface="Times New Roman" panose="02020603050405020304" pitchFamily="18" charset="0"/>
              </a:rPr>
            </a:br>
            <a:r>
              <a:rPr lang="en-US" altLang="en-GB" sz="2400" spc="0" dirty="0">
                <a:solidFill>
                  <a:schemeClr val="tx1"/>
                </a:solidFill>
                <a:latin typeface="+mn-ea"/>
                <a:ea typeface="+mn-ea"/>
                <a:cs typeface="Times New Roman" panose="02020603050405020304" pitchFamily="18" charset="0"/>
              </a:rPr>
              <a:t/>
            </a:r>
            <a:br>
              <a:rPr lang="en-US" altLang="en-GB" sz="2400" spc="0" dirty="0">
                <a:solidFill>
                  <a:schemeClr val="tx1"/>
                </a:solidFill>
                <a:latin typeface="+mn-ea"/>
                <a:ea typeface="+mn-ea"/>
                <a:cs typeface="Times New Roman" panose="02020603050405020304" pitchFamily="18" charset="0"/>
              </a:rPr>
            </a:br>
            <a:r>
              <a:rPr lang="en-US" altLang="en-GB" sz="2400" spc="0" dirty="0">
                <a:solidFill>
                  <a:schemeClr val="tx1"/>
                </a:solidFill>
                <a:latin typeface="+mn-ea"/>
                <a:ea typeface="+mn-ea"/>
                <a:cs typeface="Times New Roman" panose="02020603050405020304" pitchFamily="18" charset="0"/>
              </a:rPr>
              <a:t>Venue： HEAT BAR, </a:t>
            </a:r>
            <a:r>
              <a:rPr lang="en-US" altLang="en-GB" sz="2400" spc="0" dirty="0" smtClean="0">
                <a:solidFill>
                  <a:schemeClr val="tx1"/>
                </a:solidFill>
                <a:latin typeface="+mn-ea"/>
                <a:ea typeface="+mn-ea"/>
                <a:cs typeface="Times New Roman" panose="02020603050405020304" pitchFamily="18" charset="0"/>
              </a:rPr>
              <a:t>35F </a:t>
            </a:r>
            <a:r>
              <a:rPr lang="zh-CN" altLang="en-US" sz="2400" spc="0" dirty="0" smtClean="0">
                <a:solidFill>
                  <a:schemeClr val="tx1"/>
                </a:solidFill>
                <a:latin typeface="+mn-ea"/>
                <a:ea typeface="+mn-ea"/>
                <a:cs typeface="Times New Roman" panose="02020603050405020304" pitchFamily="18" charset="0"/>
              </a:rPr>
              <a:t>（</a:t>
            </a:r>
            <a:r>
              <a:rPr lang="en-US" altLang="zh-CN" sz="2400" spc="0" dirty="0" smtClean="0">
                <a:solidFill>
                  <a:schemeClr val="tx1"/>
                </a:solidFill>
                <a:latin typeface="+mn-ea"/>
                <a:ea typeface="+mn-ea"/>
                <a:cs typeface="Times New Roman" panose="02020603050405020304" pitchFamily="18" charset="0"/>
              </a:rPr>
              <a:t>in the W hotel</a:t>
            </a:r>
            <a:r>
              <a:rPr lang="zh-CN" altLang="en-US" sz="2400" spc="0" dirty="0" smtClean="0">
                <a:solidFill>
                  <a:schemeClr val="tx1"/>
                </a:solidFill>
                <a:latin typeface="+mn-ea"/>
                <a:ea typeface="+mn-ea"/>
                <a:cs typeface="Times New Roman" panose="02020603050405020304" pitchFamily="18" charset="0"/>
              </a:rPr>
              <a:t>）</a:t>
            </a:r>
            <a:r>
              <a:rPr lang="en-US" altLang="en-GB" sz="2400" spc="0" dirty="0" smtClean="0">
                <a:solidFill>
                  <a:schemeClr val="tx1"/>
                </a:solidFill>
                <a:latin typeface="+mn-ea"/>
                <a:ea typeface="+mn-ea"/>
                <a:cs typeface="Times New Roman" panose="02020603050405020304" pitchFamily="18" charset="0"/>
              </a:rPr>
              <a:t> </a:t>
            </a:r>
            <a:r>
              <a:rPr lang="en-US" altLang="en-GB" sz="2400" spc="0" dirty="0">
                <a:solidFill>
                  <a:schemeClr val="tx1"/>
                </a:solidFill>
                <a:latin typeface="+mn-ea"/>
                <a:ea typeface="+mn-ea"/>
                <a:cs typeface="Times New Roman" panose="02020603050405020304" pitchFamily="18" charset="0"/>
              </a:rPr>
              <a:t/>
            </a:r>
            <a:br>
              <a:rPr lang="en-US" altLang="en-GB" sz="2400" spc="0" dirty="0">
                <a:solidFill>
                  <a:schemeClr val="tx1"/>
                </a:solidFill>
                <a:latin typeface="+mn-ea"/>
                <a:ea typeface="+mn-ea"/>
                <a:cs typeface="Times New Roman" panose="02020603050405020304" pitchFamily="18" charset="0"/>
              </a:rPr>
            </a:br>
            <a:endParaRPr lang="en-US" altLang="en-GB" sz="2400" spc="0" dirty="0">
              <a:solidFill>
                <a:schemeClr val="tx1"/>
              </a:solidFill>
              <a:latin typeface="+mn-ea"/>
              <a:ea typeface="+mn-ea"/>
              <a:cs typeface="Times New Roman" panose="02020603050405020304" pitchFamily="18" charset="0"/>
            </a:endParaRPr>
          </a:p>
        </p:txBody>
      </p:sp>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7"/>
            </a:xfrm>
            <a:prstGeom prst="rect">
              <a:avLst/>
            </a:prstGeom>
            <a:noFill/>
          </p:spPr>
          <p:txBody>
            <a:bodyPr wrap="square" rtlCol="0">
              <a:spAutoFit/>
            </a:bodyPr>
            <a:lstStyle/>
            <a:p>
              <a:r>
                <a:rPr lang="en-US" altLang="en-GB" sz="2400" b="1" dirty="0">
                  <a:solidFill>
                    <a:schemeClr val="tx1"/>
                  </a:solidFill>
                  <a:latin typeface="+mn-ea"/>
                  <a:cs typeface="Times New Roman" panose="02020603050405020304" pitchFamily="18" charset="0"/>
                  <a:sym typeface="+mn-ea"/>
                </a:rPr>
                <a:t>Welcome </a:t>
              </a:r>
              <a:r>
                <a:rPr lang="en-US" altLang="zh-CN" sz="2400" b="1" dirty="0">
                  <a:latin typeface="+mn-ea"/>
                  <a:cs typeface="Times New Roman" panose="02020603050405020304" pitchFamily="18" charset="0"/>
                </a:rPr>
                <a:t>Social Event</a:t>
              </a:r>
              <a:endParaRPr lang="en-US" altLang="en-GB" sz="2400" b="1" dirty="0">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8" name="图片 7"/>
          <p:cNvPicPr>
            <a:picLocks noChangeAspect="1"/>
          </p:cNvPicPr>
          <p:nvPr/>
        </p:nvPicPr>
        <p:blipFill>
          <a:blip r:embed="rId3"/>
          <a:stretch>
            <a:fillRect/>
          </a:stretch>
        </p:blipFill>
        <p:spPr>
          <a:xfrm>
            <a:off x="4170680" y="2908300"/>
            <a:ext cx="5724525" cy="3562985"/>
          </a:xfrm>
          <a:prstGeom prst="rect">
            <a:avLst/>
          </a:prstGeo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GB" altLang="zh-CN" sz="2400" b="1" dirty="0">
                  <a:solidFill>
                    <a:schemeClr val="tx1"/>
                  </a:solidFill>
                  <a:latin typeface="+mn-ea"/>
                  <a:cs typeface="Times New Roman" panose="02020603050405020304" pitchFamily="18" charset="0"/>
                  <a:sym typeface="+mn-ea"/>
                </a:rPr>
                <a:t>Restaurants</a:t>
              </a:r>
              <a:r>
                <a:rPr lang="en-US" altLang="en-GB" sz="2400" b="1" dirty="0">
                  <a:solidFill>
                    <a:schemeClr val="tx1"/>
                  </a:solidFill>
                  <a:latin typeface="+mn-ea"/>
                  <a:cs typeface="Times New Roman" panose="02020603050405020304" pitchFamily="18" charset="0"/>
                  <a:sym typeface="+mn-ea"/>
                </a:rPr>
                <a:t> near hotel</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custDataLst>
              <p:tags r:id="rId2"/>
            </p:custDataLst>
          </p:nvPr>
        </p:nvPicPr>
        <p:blipFill>
          <a:blip r:embed="rId4"/>
          <a:stretch>
            <a:fillRect/>
          </a:stretch>
        </p:blipFill>
        <p:spPr>
          <a:xfrm>
            <a:off x="1196340" y="982980"/>
            <a:ext cx="9582150" cy="3971925"/>
          </a:xfrm>
          <a:prstGeom prst="rect">
            <a:avLst/>
          </a:prstGeom>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How to Use Alipay and WeChat Pay</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214631" y="994300"/>
            <a:ext cx="1170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Alipay and WeChat Pay are two important payment methods in China. Learning how to use them will make your travel to China much easier. Click on the PDF link below to learn more.</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4"/>
          <a:stretch>
            <a:fillRect/>
          </a:stretch>
        </p:blipFill>
        <p:spPr>
          <a:xfrm>
            <a:off x="3016468" y="2654423"/>
            <a:ext cx="1821862" cy="825531"/>
          </a:xfrm>
          <a:prstGeom prst="rect">
            <a:avLst/>
          </a:prstGeom>
        </p:spPr>
      </p:pic>
      <p:pic>
        <p:nvPicPr>
          <p:cNvPr id="11" name="图片 10"/>
          <p:cNvPicPr>
            <a:picLocks noChangeAspect="1"/>
          </p:cNvPicPr>
          <p:nvPr/>
        </p:nvPicPr>
        <p:blipFill>
          <a:blip r:embed="rId5"/>
          <a:stretch>
            <a:fillRect/>
          </a:stretch>
        </p:blipFill>
        <p:spPr>
          <a:xfrm>
            <a:off x="6747510" y="2761591"/>
            <a:ext cx="2110740" cy="753835"/>
          </a:xfrm>
          <a:prstGeom prst="rect">
            <a:avLst/>
          </a:prstGeom>
        </p:spPr>
      </p:pic>
      <p:graphicFrame>
        <p:nvGraphicFramePr>
          <p:cNvPr id="12" name="对象 11"/>
          <p:cNvGraphicFramePr>
            <a:graphicFrameLocks noChangeAspect="1"/>
          </p:cNvGraphicFramePr>
          <p:nvPr/>
        </p:nvGraphicFramePr>
        <p:xfrm>
          <a:off x="2318844" y="4041376"/>
          <a:ext cx="3236447" cy="904740"/>
        </p:xfrm>
        <a:graphic>
          <a:graphicData uri="http://schemas.openxmlformats.org/presentationml/2006/ole">
            <mc:AlternateContent xmlns:mc="http://schemas.openxmlformats.org/markup-compatibility/2006">
              <mc:Choice xmlns:v="urn:schemas-microsoft-com:vml" Requires="v">
                <p:oleObj spid="_x0000_s1040" name="包装程序外壳对象" showAsIcon="1" r:id="rId6" imgW="1895475" imgH="523875" progId="Package">
                  <p:embed/>
                </p:oleObj>
              </mc:Choice>
              <mc:Fallback>
                <p:oleObj name="包装程序外壳对象" showAsIcon="1" r:id="rId6" imgW="1895475" imgH="523875" progId="Package">
                  <p:embed/>
                  <p:pic>
                    <p:nvPicPr>
                      <p:cNvPr id="0" name="对象 11"/>
                      <p:cNvPicPr/>
                      <p:nvPr/>
                    </p:nvPicPr>
                    <p:blipFill>
                      <a:blip r:embed="rId7"/>
                      <a:stretch>
                        <a:fillRect/>
                      </a:stretch>
                    </p:blipFill>
                    <p:spPr>
                      <a:xfrm>
                        <a:off x="2318844" y="4041376"/>
                        <a:ext cx="3236447" cy="904740"/>
                      </a:xfrm>
                      <a:prstGeom prst="rect">
                        <a:avLst/>
                      </a:prstGeom>
                    </p:spPr>
                  </p:pic>
                </p:oleObj>
              </mc:Fallback>
            </mc:AlternateContent>
          </a:graphicData>
        </a:graphic>
      </p:graphicFrame>
      <p:graphicFrame>
        <p:nvGraphicFramePr>
          <p:cNvPr id="4" name="对象 3"/>
          <p:cNvGraphicFramePr>
            <a:graphicFrameLocks noChangeAspect="1"/>
          </p:cNvGraphicFramePr>
          <p:nvPr/>
        </p:nvGraphicFramePr>
        <p:xfrm>
          <a:off x="6211194" y="4041375"/>
          <a:ext cx="3505411" cy="904739"/>
        </p:xfrm>
        <a:graphic>
          <a:graphicData uri="http://schemas.openxmlformats.org/presentationml/2006/ole">
            <mc:AlternateContent xmlns:mc="http://schemas.openxmlformats.org/markup-compatibility/2006">
              <mc:Choice xmlns:v="urn:schemas-microsoft-com:vml" Requires="v">
                <p:oleObj spid="_x0000_s1041" name="包装程序外壳对象" showAsIcon="1" r:id="rId8" imgW="2295525" imgH="523875" progId="Package">
                  <p:embed/>
                </p:oleObj>
              </mc:Choice>
              <mc:Fallback>
                <p:oleObj name="包装程序外壳对象" showAsIcon="1" r:id="rId8" imgW="2295525" imgH="523875" progId="Package">
                  <p:embed/>
                  <p:pic>
                    <p:nvPicPr>
                      <p:cNvPr id="0" name="图片 6"/>
                      <p:cNvPicPr/>
                      <p:nvPr/>
                    </p:nvPicPr>
                    <p:blipFill>
                      <a:blip r:embed="rId9"/>
                      <a:stretch>
                        <a:fillRect/>
                      </a:stretch>
                    </p:blipFill>
                    <p:spPr>
                      <a:xfrm>
                        <a:off x="6211194" y="4041375"/>
                        <a:ext cx="3505411" cy="904739"/>
                      </a:xfrm>
                      <a:prstGeom prst="rect">
                        <a:avLst/>
                      </a:prstGeom>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Staff</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2137410" y="2237740"/>
            <a:ext cx="7473950" cy="2676525"/>
          </a:xfrm>
          <a:prstGeom prst="rect">
            <a:avLst/>
          </a:prstGeom>
          <a:noFill/>
          <a:ln w="19050">
            <a:solidFill>
              <a:schemeClr val="bg1">
                <a:lumMod val="75000"/>
              </a:schemeClr>
            </a:solidFill>
            <a:prstDash val="dash"/>
          </a:ln>
        </p:spPr>
        <p:txBody>
          <a:bodyPr wrap="square" rtlCol="0">
            <a:spAutoFit/>
          </a:bodyPr>
          <a:lstStyle/>
          <a:p>
            <a:pPr marL="0" indent="457200">
              <a:lnSpc>
                <a:spcPct val="150000"/>
              </a:lnSpc>
              <a:buNone/>
            </a:pPr>
            <a:r>
              <a:rPr lang="en-US" altLang="zh-CN" sz="2400" dirty="0">
                <a:latin typeface="Times New Roman" panose="02020603050405020304" pitchFamily="18" charset="0"/>
                <a:cs typeface="Times New Roman" panose="02020603050405020304" pitchFamily="18" charset="0"/>
                <a:sym typeface="+mn-ea"/>
              </a:rPr>
              <a:t>If you need any assistance during your stay, you may go to staff at the Information desk outside the meeting room.For any emergency please contact us at:</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sym typeface="+mn-ea"/>
              </a:rPr>
              <a:t>Mr. Jiang FU (+86-13488771245)</a:t>
            </a:r>
            <a:endParaRPr lang="en-US" altLang="zh-CN" sz="2400" b="1" dirty="0">
              <a:solidFill>
                <a:srgbClr val="C00000"/>
              </a:solidFill>
              <a:latin typeface="Times New Roman" panose="02020603050405020304" pitchFamily="18" charset="0"/>
              <a:cs typeface="Times New Roman" panose="02020603050405020304" pitchFamily="18" charset="0"/>
            </a:endParaRPr>
          </a:p>
          <a:p>
            <a:endParaRPr lang="en-US" altLang="zh-CN" sz="2400" b="1" dirty="0">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22"/>
          <p:cNvSpPr/>
          <p:nvPr/>
        </p:nvSpPr>
        <p:spPr>
          <a:xfrm>
            <a:off x="-1377950" y="3720465"/>
            <a:ext cx="5645150" cy="5057775"/>
          </a:xfrm>
          <a:custGeom>
            <a:avLst/>
            <a:gdLst>
              <a:gd name="connisteX0" fmla="*/ 0 w 10524490"/>
              <a:gd name="connsiteY0" fmla="*/ 0 h 9428480"/>
              <a:gd name="connisteX1" fmla="*/ 2578100 w 10524490"/>
              <a:gd name="connsiteY1" fmla="*/ 635000 h 9428480"/>
              <a:gd name="connisteX2" fmla="*/ 3136265 w 10524490"/>
              <a:gd name="connsiteY2" fmla="*/ 3655695 h 9428480"/>
              <a:gd name="connisteX3" fmla="*/ 5848350 w 10524490"/>
              <a:gd name="connsiteY3" fmla="*/ 4387215 h 9428480"/>
              <a:gd name="connisteX4" fmla="*/ 6406515 w 10524490"/>
              <a:gd name="connsiteY4" fmla="*/ 7080885 h 9428480"/>
              <a:gd name="connisteX5" fmla="*/ 9581515 w 10524490"/>
              <a:gd name="connsiteY5" fmla="*/ 7312025 h 9428480"/>
              <a:gd name="connisteX6" fmla="*/ 10524490 w 10524490"/>
              <a:gd name="connsiteY6" fmla="*/ 9428480 h 9428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0524490" h="9428480">
                <a:moveTo>
                  <a:pt x="0" y="0"/>
                </a:moveTo>
                <a:cubicBezTo>
                  <a:pt x="504190" y="66675"/>
                  <a:pt x="1950720" y="-95885"/>
                  <a:pt x="2578100" y="635000"/>
                </a:cubicBezTo>
                <a:cubicBezTo>
                  <a:pt x="3205480" y="1365885"/>
                  <a:pt x="2482215" y="2905125"/>
                  <a:pt x="3136265" y="3655695"/>
                </a:cubicBezTo>
                <a:cubicBezTo>
                  <a:pt x="3790315" y="4406265"/>
                  <a:pt x="5194300" y="3702050"/>
                  <a:pt x="5848350" y="4387215"/>
                </a:cubicBezTo>
                <a:cubicBezTo>
                  <a:pt x="6502400" y="5072380"/>
                  <a:pt x="5659755" y="6496050"/>
                  <a:pt x="6406515" y="7080885"/>
                </a:cubicBezTo>
                <a:cubicBezTo>
                  <a:pt x="7153275" y="7665720"/>
                  <a:pt x="8757920" y="6842760"/>
                  <a:pt x="9581515" y="7312025"/>
                </a:cubicBezTo>
                <a:cubicBezTo>
                  <a:pt x="10405110" y="7781290"/>
                  <a:pt x="10399395" y="9010015"/>
                  <a:pt x="10524490" y="9428480"/>
                </a:cubicBezTo>
              </a:path>
            </a:pathLst>
          </a:custGeom>
          <a:noFill/>
          <a:ln w="5080">
            <a:solidFill>
              <a:schemeClr val="bg1">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flipH="1" flipV="1">
            <a:off x="8304735" y="-3485515"/>
            <a:ext cx="6750430" cy="9043200"/>
            <a:chOff x="-6871" y="-1500"/>
            <a:chExt cx="15713" cy="21060"/>
          </a:xfrm>
        </p:grpSpPr>
        <p:sp>
          <p:nvSpPr>
            <p:cNvPr id="16" name="任意多边形 1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482850" y="2263775"/>
            <a:ext cx="7077075" cy="1568450"/>
            <a:chOff x="3908" y="3033"/>
            <a:chExt cx="11145" cy="2470"/>
          </a:xfrm>
        </p:grpSpPr>
        <p:sp>
          <p:nvSpPr>
            <p:cNvPr id="251" name="圆角矩形 250"/>
            <p:cNvSpPr/>
            <p:nvPr/>
          </p:nvSpPr>
          <p:spPr>
            <a:xfrm>
              <a:off x="3908" y="4554"/>
              <a:ext cx="9159" cy="949"/>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909" y="3033"/>
              <a:ext cx="11144" cy="2470"/>
            </a:xfrm>
            <a:prstGeom prst="rect">
              <a:avLst/>
            </a:prstGeom>
            <a:noFill/>
          </p:spPr>
          <p:txBody>
            <a:bodyPr wrap="square" rtlCol="0">
              <a:spAutoFit/>
            </a:bodyPr>
            <a:lstStyle/>
            <a:p>
              <a:pPr>
                <a:lnSpc>
                  <a:spcPct val="150000"/>
                </a:lnSpc>
              </a:pPr>
              <a:r>
                <a:rPr lang="en-GB" altLang="zh-CN" sz="3200" b="1" dirty="0">
                  <a:solidFill>
                    <a:schemeClr val="tx1"/>
                  </a:solidFill>
                  <a:latin typeface="微软雅黑" panose="020B0503020204020204" pitchFamily="34" charset="-122"/>
                  <a:ea typeface="微软雅黑" panose="020B0503020204020204" pitchFamily="34" charset="-122"/>
                  <a:sym typeface="+mn-ea"/>
                </a:rPr>
                <a:t>Have a successful meeting and </a:t>
              </a:r>
              <a:r>
                <a:rPr lang="en-GB" altLang="zh-CN" sz="3200" b="1" dirty="0">
                  <a:solidFill>
                    <a:schemeClr val="bg1"/>
                  </a:solidFill>
                  <a:latin typeface="微软雅黑" panose="020B0503020204020204" pitchFamily="34" charset="-122"/>
                  <a:ea typeface="微软雅黑" panose="020B0503020204020204" pitchFamily="34" charset="-122"/>
                  <a:sym typeface="+mn-ea"/>
                </a:rPr>
                <a:t>enjoy your stay in </a:t>
              </a:r>
              <a:r>
                <a:rPr lang="en-US" altLang="en-GB" sz="3200" b="1" dirty="0">
                  <a:solidFill>
                    <a:schemeClr val="bg1"/>
                  </a:solidFill>
                  <a:latin typeface="微软雅黑" panose="020B0503020204020204" pitchFamily="34" charset="-122"/>
                  <a:ea typeface="微软雅黑" panose="020B0503020204020204" pitchFamily="34" charset="-122"/>
                  <a:sym typeface="+mn-ea"/>
                </a:rPr>
                <a:t>Xiamen</a:t>
              </a:r>
              <a:r>
                <a:rPr lang="en-GB" altLang="zh-CN" sz="3200" b="1" dirty="0">
                  <a:solidFill>
                    <a:schemeClr val="bg1"/>
                  </a:solidFill>
                  <a:latin typeface="微软雅黑" panose="020B0503020204020204" pitchFamily="34" charset="-122"/>
                  <a:ea typeface="微软雅黑" panose="020B0503020204020204" pitchFamily="34" charset="-122"/>
                  <a:sym typeface="+mn-ea"/>
                </a:rPr>
                <a:t>!</a:t>
              </a:r>
            </a:p>
          </p:txBody>
        </p:sp>
      </p:gr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Location in China Map</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1249045" y="956945"/>
            <a:ext cx="9204960" cy="5698490"/>
            <a:chOff x="1967" y="1507"/>
            <a:chExt cx="14496" cy="8974"/>
          </a:xfrm>
        </p:grpSpPr>
        <p:pic>
          <p:nvPicPr>
            <p:cNvPr id="10" name="图片 9"/>
            <p:cNvPicPr>
              <a:picLocks noChangeAspect="1"/>
            </p:cNvPicPr>
            <p:nvPr>
              <p:custDataLst>
                <p:tags r:id="rId2"/>
              </p:custDataLst>
            </p:nvPr>
          </p:nvPicPr>
          <p:blipFill>
            <a:blip r:embed="rId5"/>
            <a:stretch>
              <a:fillRect/>
            </a:stretch>
          </p:blipFill>
          <p:spPr>
            <a:xfrm>
              <a:off x="11311" y="4782"/>
              <a:ext cx="5153" cy="51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图片 2"/>
            <p:cNvPicPr>
              <a:picLocks noChangeAspect="1"/>
            </p:cNvPicPr>
            <p:nvPr>
              <p:custDataLst>
                <p:tags r:id="rId3"/>
              </p:custDataLst>
            </p:nvPr>
          </p:nvPicPr>
          <p:blipFill>
            <a:blip r:embed="rId6"/>
            <a:stretch>
              <a:fillRect/>
            </a:stretch>
          </p:blipFill>
          <p:spPr>
            <a:xfrm>
              <a:off x="1967" y="1507"/>
              <a:ext cx="7156" cy="897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11" name="直接箭头连接符 10"/>
            <p:cNvCxnSpPr/>
            <p:nvPr/>
          </p:nvCxnSpPr>
          <p:spPr>
            <a:xfrm>
              <a:off x="7810" y="6705"/>
              <a:ext cx="3501" cy="101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7" name="图片 6" descr="3b333634323633323bd7f8b1ea"/>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2152" y="7054"/>
              <a:ext cx="661" cy="661"/>
            </a:xfrm>
            <a:prstGeom prst="rect">
              <a:avLst/>
            </a:prstGeom>
          </p:spPr>
        </p:pic>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“Heron Island”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4648835" y="1655445"/>
            <a:ext cx="4152900" cy="1014730"/>
          </a:xfrm>
          <a:prstGeom prst="rect">
            <a:avLst/>
          </a:prstGeom>
          <a:noFill/>
          <a:ln w="19050">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In ancient times, Xiamen Island was the habitat of egrets, so it was also called '</a:t>
            </a:r>
            <a:r>
              <a:rPr lang="en-US" altLang="zh-CN" sz="2000" b="1">
                <a:latin typeface="Times New Roman" panose="02020603050405020304" pitchFamily="18" charset="0"/>
                <a:cs typeface="Times New Roman" panose="02020603050405020304" pitchFamily="18" charset="0"/>
              </a:rPr>
              <a:t>Heron</a:t>
            </a:r>
            <a:r>
              <a:rPr lang="zh-CN" altLang="en-US" sz="2000" b="1">
                <a:latin typeface="Times New Roman" panose="02020603050405020304" pitchFamily="18" charset="0"/>
                <a:cs typeface="Times New Roman" panose="02020603050405020304" pitchFamily="18" charset="0"/>
              </a:rPr>
              <a:t> Island '.</a:t>
            </a:r>
          </a:p>
        </p:txBody>
      </p:sp>
      <p:pic>
        <p:nvPicPr>
          <p:cNvPr id="100" name="图片 99"/>
          <p:cNvPicPr/>
          <p:nvPr>
            <p:custDataLst>
              <p:tags r:id="rId2"/>
            </p:custDataLst>
          </p:nvPr>
        </p:nvPicPr>
        <p:blipFill>
          <a:blip r:embed="rId5"/>
          <a:stretch>
            <a:fillRect/>
          </a:stretch>
        </p:blipFill>
        <p:spPr>
          <a:xfrm>
            <a:off x="1455420" y="1452880"/>
            <a:ext cx="2970530" cy="4280535"/>
          </a:xfrm>
          <a:prstGeom prst="rect">
            <a:avLst/>
          </a:prstGeom>
          <a:noFill/>
          <a:ln w="9525">
            <a:noFill/>
          </a:ln>
        </p:spPr>
      </p:pic>
      <p:sp>
        <p:nvSpPr>
          <p:cNvPr id="4" name="TextBox 1"/>
          <p:cNvSpPr txBox="1">
            <a:spLocks noChangeArrowheads="1"/>
          </p:cNvSpPr>
          <p:nvPr>
            <p:custDataLst>
              <p:tags r:id="rId3"/>
            </p:custDataLst>
          </p:nvPr>
        </p:nvSpPr>
        <p:spPr bwMode="auto">
          <a:xfrm>
            <a:off x="4648835" y="3220720"/>
            <a:ext cx="543179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zh-CN" dirty="0"/>
          </a:p>
          <a:p>
            <a:pPr>
              <a:buFont typeface="Arial" panose="020B0604020202020204" pitchFamily="34" charset="0"/>
              <a:buChar char="•"/>
            </a:pPr>
            <a:r>
              <a:rPr lang="en-US" altLang="zh-CN" dirty="0"/>
              <a:t>Established in 1394 a.d.</a:t>
            </a:r>
          </a:p>
          <a:p>
            <a:pPr>
              <a:buFont typeface="Arial" panose="020B0604020202020204" pitchFamily="34" charset="0"/>
              <a:buChar char="•"/>
            </a:pPr>
            <a:r>
              <a:rPr lang="en-US" altLang="zh-CN" dirty="0"/>
              <a:t>has won the UN Habitat Award.</a:t>
            </a:r>
          </a:p>
          <a:p>
            <a:pPr>
              <a:buFont typeface="Arial" panose="020B0604020202020204" pitchFamily="34" charset="0"/>
              <a:buChar char="•"/>
            </a:pPr>
            <a:r>
              <a:rPr lang="en-US" altLang="zh-CN" dirty="0"/>
              <a:t>Important central cities, ports and scenic tourist cities along the southeast coast of China.</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214630" y="1024890"/>
            <a:ext cx="10301605" cy="2404110"/>
            <a:chOff x="338" y="1614"/>
            <a:chExt cx="16223" cy="3786"/>
          </a:xfrm>
        </p:grpSpPr>
        <p:sp>
          <p:nvSpPr>
            <p:cNvPr id="2" name="文本框 1"/>
            <p:cNvSpPr txBox="1"/>
            <p:nvPr/>
          </p:nvSpPr>
          <p:spPr>
            <a:xfrm>
              <a:off x="5669" y="1614"/>
              <a:ext cx="2835" cy="628"/>
            </a:xfrm>
            <a:prstGeom prst="rect">
              <a:avLst/>
            </a:prstGeom>
            <a:noFill/>
            <a:ln w="19050">
              <a:solidFill>
                <a:schemeClr val="bg1">
                  <a:lumMod val="75000"/>
                </a:schemeClr>
              </a:solidFill>
              <a:prstDash val="dash"/>
            </a:ln>
          </p:spPr>
          <p:txBody>
            <a:bodyPr wrap="square" rtlCol="0">
              <a:spAutoFit/>
            </a:bodyPr>
            <a:lstStyle/>
            <a:p>
              <a:r>
                <a:rPr lang="en-US" altLang="zh-CN" sz="2000" b="1">
                  <a:latin typeface="Times New Roman" panose="02020603050405020304" pitchFamily="18" charset="0"/>
                  <a:cs typeface="Times New Roman" panose="02020603050405020304" pitchFamily="18" charset="0"/>
                </a:rPr>
                <a:t>G</a:t>
              </a:r>
              <a:r>
                <a:rPr lang="zh-CN" altLang="en-US" sz="2000" b="1">
                  <a:latin typeface="Times New Roman" panose="02020603050405020304" pitchFamily="18" charset="0"/>
                  <a:cs typeface="Times New Roman" panose="02020603050405020304" pitchFamily="18" charset="0"/>
                </a:rPr>
                <a:t>ulang island</a:t>
              </a:r>
            </a:p>
          </p:txBody>
        </p:sp>
        <p:pic>
          <p:nvPicPr>
            <p:cNvPr id="101" name="图片 100"/>
            <p:cNvPicPr/>
            <p:nvPr>
              <p:custDataLst>
                <p:tags r:id="rId3"/>
              </p:custDataLst>
            </p:nvPr>
          </p:nvPicPr>
          <p:blipFill>
            <a:blip r:embed="rId5"/>
            <a:stretch>
              <a:fillRect/>
            </a:stretch>
          </p:blipFill>
          <p:spPr>
            <a:xfrm>
              <a:off x="338" y="1614"/>
              <a:ext cx="5050" cy="3786"/>
            </a:xfrm>
            <a:prstGeom prst="rect">
              <a:avLst/>
            </a:prstGeom>
            <a:noFill/>
            <a:ln w="9525">
              <a:noFill/>
            </a:ln>
          </p:spPr>
        </p:pic>
        <p:sp>
          <p:nvSpPr>
            <p:cNvPr id="7" name="文本框 6"/>
            <p:cNvSpPr txBox="1"/>
            <p:nvPr/>
          </p:nvSpPr>
          <p:spPr>
            <a:xfrm>
              <a:off x="5669" y="2242"/>
              <a:ext cx="10893"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was selected as ' the head of the five most beautiful urban areas in China ' by the National Geographic Magazine, known as the ' sea garden '. Many buildings with Chinese and foreign architectural styles are well preserved on the island, which is known as the ' World Architecture Expo '. The residents of the island love music, and the piano has a high density and is praised as the island of Qin.</a:t>
              </a:r>
            </a:p>
          </p:txBody>
        </p:sp>
      </p:grpSp>
      <p:grpSp>
        <p:nvGrpSpPr>
          <p:cNvPr id="11" name="组合 10"/>
          <p:cNvGrpSpPr/>
          <p:nvPr/>
        </p:nvGrpSpPr>
        <p:grpSpPr>
          <a:xfrm>
            <a:off x="3825875" y="3266440"/>
            <a:ext cx="6831965" cy="3390900"/>
            <a:chOff x="7609" y="5003"/>
            <a:chExt cx="10759" cy="5340"/>
          </a:xfrm>
        </p:grpSpPr>
        <p:sp>
          <p:nvSpPr>
            <p:cNvPr id="8" name="文本框 7"/>
            <p:cNvSpPr txBox="1"/>
            <p:nvPr/>
          </p:nvSpPr>
          <p:spPr>
            <a:xfrm>
              <a:off x="9926" y="5825"/>
              <a:ext cx="3882" cy="580"/>
            </a:xfrm>
            <a:prstGeom prst="rect">
              <a:avLst/>
            </a:prstGeom>
            <a:noFill/>
            <a:ln w="19050">
              <a:solidFill>
                <a:schemeClr val="bg1">
                  <a:lumMod val="75000"/>
                </a:schemeClr>
              </a:solidFill>
              <a:prstDash val="dash"/>
            </a:ln>
          </p:spPr>
          <p:txBody>
            <a:bodyPr wrap="square" rtlCol="0">
              <a:spAutoFit/>
            </a:bodyPr>
            <a:lstStyle/>
            <a:p>
              <a:r>
                <a:rPr lang="en-US" altLang="zh-CN" b="1">
                  <a:latin typeface="Times New Roman" panose="02020603050405020304" pitchFamily="18" charset="0"/>
                  <a:cs typeface="Times New Roman" panose="02020603050405020304" pitchFamily="18" charset="0"/>
                </a:rPr>
                <a:t>S</a:t>
              </a:r>
              <a:r>
                <a:rPr lang="zh-CN" altLang="en-US" b="1">
                  <a:latin typeface="Times New Roman" panose="02020603050405020304" pitchFamily="18" charset="0"/>
                  <a:cs typeface="Times New Roman" panose="02020603050405020304" pitchFamily="18" charset="0"/>
                </a:rPr>
                <a:t>outhern </a:t>
              </a:r>
              <a:r>
                <a:rPr lang="en-US" altLang="zh-CN" b="1">
                  <a:latin typeface="Times New Roman" panose="02020603050405020304" pitchFamily="18" charset="0"/>
                  <a:cs typeface="Times New Roman" panose="02020603050405020304" pitchFamily="18" charset="0"/>
                </a:rPr>
                <a:t>P</a:t>
              </a:r>
              <a:r>
                <a:rPr lang="zh-CN" altLang="en-US" b="1">
                  <a:latin typeface="Times New Roman" panose="02020603050405020304" pitchFamily="18" charset="0"/>
                  <a:cs typeface="Times New Roman" panose="02020603050405020304" pitchFamily="18" charset="0"/>
                </a:rPr>
                <a:t>utuo temple</a:t>
              </a:r>
            </a:p>
          </p:txBody>
        </p:sp>
        <p:pic>
          <p:nvPicPr>
            <p:cNvPr id="102" name="图片 101"/>
            <p:cNvPicPr/>
            <p:nvPr>
              <p:custDataLst>
                <p:tags r:id="rId2"/>
              </p:custDataLst>
            </p:nvPr>
          </p:nvPicPr>
          <p:blipFill>
            <a:blip r:embed="rId6"/>
            <a:stretch>
              <a:fillRect/>
            </a:stretch>
          </p:blipFill>
          <p:spPr>
            <a:xfrm>
              <a:off x="14190" y="5003"/>
              <a:ext cx="4178" cy="5341"/>
            </a:xfrm>
            <a:prstGeom prst="rect">
              <a:avLst/>
            </a:prstGeom>
            <a:noFill/>
            <a:ln w="9525">
              <a:noFill/>
            </a:ln>
          </p:spPr>
        </p:pic>
        <p:sp>
          <p:nvSpPr>
            <p:cNvPr id="10" name="文本框 9"/>
            <p:cNvSpPr txBox="1"/>
            <p:nvPr/>
          </p:nvSpPr>
          <p:spPr>
            <a:xfrm>
              <a:off x="7609" y="6730"/>
              <a:ext cx="6400"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has a history of more than 1300 years. It is one of the Buddhist resorts in southern Fujian with beautiful scenery and magnificent momentum.</a:t>
              </a:r>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2265" y="913765"/>
            <a:ext cx="9394190" cy="2545715"/>
            <a:chOff x="539" y="1312"/>
            <a:chExt cx="14794" cy="4009"/>
          </a:xfrm>
        </p:grpSpPr>
        <p:sp>
          <p:nvSpPr>
            <p:cNvPr id="2" name="文本框 1"/>
            <p:cNvSpPr txBox="1"/>
            <p:nvPr/>
          </p:nvSpPr>
          <p:spPr>
            <a:xfrm>
              <a:off x="5931" y="1614"/>
              <a:ext cx="5640"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Tianzhu Mountain Forest Park</a:t>
              </a:r>
            </a:p>
          </p:txBody>
        </p:sp>
        <p:sp>
          <p:nvSpPr>
            <p:cNvPr id="7" name="文本框 6"/>
            <p:cNvSpPr txBox="1"/>
            <p:nvPr/>
          </p:nvSpPr>
          <p:spPr>
            <a:xfrm>
              <a:off x="5669" y="2242"/>
              <a:ext cx="9664"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There are more than 200 kinds of forest plants and more than 40 kinds of wild animals in the garden. Precious wild animals include leopards, forest musk deer, fruit foxes, foxes, leopard cats, brocade chickens, sheep, cuckoos and so on.</a:t>
              </a:r>
            </a:p>
          </p:txBody>
        </p:sp>
        <p:pic>
          <p:nvPicPr>
            <p:cNvPr id="103" name="图片 102"/>
            <p:cNvPicPr/>
            <p:nvPr>
              <p:custDataLst>
                <p:tags r:id="rId3"/>
              </p:custDataLst>
            </p:nvPr>
          </p:nvPicPr>
          <p:blipFill>
            <a:blip r:embed="rId5"/>
            <a:stretch>
              <a:fillRect/>
            </a:stretch>
          </p:blipFill>
          <p:spPr>
            <a:xfrm>
              <a:off x="539" y="1312"/>
              <a:ext cx="4968" cy="4009"/>
            </a:xfrm>
            <a:prstGeom prst="rect">
              <a:avLst/>
            </a:prstGeom>
            <a:noFill/>
            <a:ln w="9525">
              <a:noFill/>
            </a:ln>
          </p:spPr>
        </p:pic>
      </p:grpSp>
      <p:grpSp>
        <p:nvGrpSpPr>
          <p:cNvPr id="3" name="组合 2"/>
          <p:cNvGrpSpPr/>
          <p:nvPr/>
        </p:nvGrpSpPr>
        <p:grpSpPr>
          <a:xfrm>
            <a:off x="2115185" y="3853815"/>
            <a:ext cx="5563870" cy="2539365"/>
            <a:chOff x="4194" y="5825"/>
            <a:chExt cx="8762" cy="3999"/>
          </a:xfrm>
        </p:grpSpPr>
        <p:sp>
          <p:nvSpPr>
            <p:cNvPr id="8" name="文本框 7"/>
            <p:cNvSpPr txBox="1"/>
            <p:nvPr/>
          </p:nvSpPr>
          <p:spPr>
            <a:xfrm>
              <a:off x="9644" y="5825"/>
              <a:ext cx="2634" cy="580"/>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Piano</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M</a:t>
              </a:r>
              <a:r>
                <a:rPr lang="zh-CN" altLang="en-US" b="1">
                  <a:latin typeface="Times New Roman" panose="02020603050405020304" pitchFamily="18" charset="0"/>
                  <a:cs typeface="Times New Roman" panose="02020603050405020304" pitchFamily="18" charset="0"/>
                </a:rPr>
                <a:t>useum</a:t>
              </a:r>
            </a:p>
          </p:txBody>
        </p:sp>
        <p:sp>
          <p:nvSpPr>
            <p:cNvPr id="10" name="文本框 9"/>
            <p:cNvSpPr txBox="1"/>
            <p:nvPr/>
          </p:nvSpPr>
          <p:spPr>
            <a:xfrm>
              <a:off x="4194" y="6627"/>
              <a:ext cx="8762" cy="3197"/>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museum displays more than 40 ancient pianos collected by Hu Youyi, a patriotic overseas Chinese, including rare and precious gold-plated pianos, the world 's earliest four-corner pianos and the earliest and largest vertical pianos. There are ancient hand-shaking pianos, pedal automatic pianos from a hundred years ago, and eight-footed ancient pianos.</a:t>
              </a:r>
            </a:p>
          </p:txBody>
        </p:sp>
      </p:grpSp>
      <p:pic>
        <p:nvPicPr>
          <p:cNvPr id="110" name="图片 109"/>
          <p:cNvPicPr/>
          <p:nvPr>
            <p:custDataLst>
              <p:tags r:id="rId2"/>
            </p:custDataLst>
          </p:nvPr>
        </p:nvPicPr>
        <p:blipFill>
          <a:blip r:embed="rId6"/>
          <a:stretch>
            <a:fillRect/>
          </a:stretch>
        </p:blipFill>
        <p:spPr>
          <a:xfrm>
            <a:off x="7778750" y="3672205"/>
            <a:ext cx="3458845" cy="2641600"/>
          </a:xfrm>
          <a:prstGeom prst="rect">
            <a:avLst/>
          </a:prstGeom>
          <a:noFill/>
          <a:ln w="9525">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Entertainment</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51860" y="1024890"/>
            <a:ext cx="7565390" cy="2152015"/>
            <a:chOff x="5669" y="1614"/>
            <a:chExt cx="11914" cy="3389"/>
          </a:xfrm>
        </p:grpSpPr>
        <p:sp>
          <p:nvSpPr>
            <p:cNvPr id="2" name="文本框 1"/>
            <p:cNvSpPr txBox="1"/>
            <p:nvPr/>
          </p:nvSpPr>
          <p:spPr>
            <a:xfrm>
              <a:off x="5931" y="1614"/>
              <a:ext cx="4465"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Gaojia Opera</a:t>
              </a:r>
              <a:r>
                <a:rPr lang="zh-CN" sz="2000" b="1">
                  <a:latin typeface="Times New Roman" panose="02020603050405020304" pitchFamily="18" charset="0"/>
                  <a:cs typeface="Times New Roman" panose="02020603050405020304" pitchFamily="18" charset="0"/>
                </a:rPr>
                <a:t>（高甲戏）</a:t>
              </a:r>
            </a:p>
          </p:txBody>
        </p:sp>
        <p:sp>
          <p:nvSpPr>
            <p:cNvPr id="7" name="文本框 6"/>
            <p:cNvSpPr txBox="1"/>
            <p:nvPr/>
          </p:nvSpPr>
          <p:spPr>
            <a:xfrm>
              <a:off x="5669" y="2242"/>
              <a:ext cx="11914"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originated in Quanzhou, Fujian Province, also known as ' Gejia Opera ', ' Jiujiao Opera ', ' Daban ' and ' Tuban '.It is a local opera with the widest spread area and the largest audience among various operas in southern Fujian.It originated from a costume parade popular in rural areas of southern Fujian in the late Ming and early Qing Dynasties to dress up Liangshan heroes and perform martial arts techniques.</a:t>
              </a:r>
            </a:p>
          </p:txBody>
        </p:sp>
      </p:grpSp>
      <p:grpSp>
        <p:nvGrpSpPr>
          <p:cNvPr id="3" name="组合 2"/>
          <p:cNvGrpSpPr/>
          <p:nvPr/>
        </p:nvGrpSpPr>
        <p:grpSpPr>
          <a:xfrm>
            <a:off x="3128010" y="3529965"/>
            <a:ext cx="5473700" cy="2470785"/>
            <a:chOff x="5789" y="5315"/>
            <a:chExt cx="8620" cy="3891"/>
          </a:xfrm>
        </p:grpSpPr>
        <p:sp>
          <p:nvSpPr>
            <p:cNvPr id="8" name="文本框 7"/>
            <p:cNvSpPr txBox="1"/>
            <p:nvPr/>
          </p:nvSpPr>
          <p:spPr>
            <a:xfrm>
              <a:off x="8136" y="5315"/>
              <a:ext cx="6041" cy="1016"/>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The Xiamen Mountains-to-Sea Trail</a:t>
              </a:r>
              <a:r>
                <a:rPr lang="zh-CN" b="1">
                  <a:latin typeface="Times New Roman" panose="02020603050405020304" pitchFamily="18" charset="0"/>
                  <a:cs typeface="Times New Roman" panose="02020603050405020304" pitchFamily="18" charset="0"/>
                </a:rPr>
                <a:t>（厦门山海健康步道）</a:t>
              </a:r>
            </a:p>
          </p:txBody>
        </p:sp>
        <p:sp>
          <p:nvSpPr>
            <p:cNvPr id="10" name="文本框 9"/>
            <p:cNvSpPr txBox="1"/>
            <p:nvPr/>
          </p:nvSpPr>
          <p:spPr>
            <a:xfrm>
              <a:off x="5789" y="6445"/>
              <a:ext cx="8620"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23-kilometer pedestrian walkway runs between the cruise port at Dongdu and the beach near Guanyin Mountain, linking eight local hilltops (Huwei, Xianyue, Yuan, Xueling, Hutou, Jin, Huzai and Guanyin), as well as three waterways (Yundang Lake, Wuyuan Bay and Hubian Reservoir).</a:t>
              </a:r>
            </a:p>
          </p:txBody>
        </p:sp>
      </p:grpSp>
      <p:pic>
        <p:nvPicPr>
          <p:cNvPr id="106" name="图片 105"/>
          <p:cNvPicPr/>
          <p:nvPr>
            <p:custDataLst>
              <p:tags r:id="rId2"/>
            </p:custDataLst>
          </p:nvPr>
        </p:nvPicPr>
        <p:blipFill>
          <a:blip r:embed="rId4"/>
          <a:stretch>
            <a:fillRect/>
          </a:stretch>
        </p:blipFill>
        <p:spPr>
          <a:xfrm>
            <a:off x="329565" y="887095"/>
            <a:ext cx="2889250" cy="2478405"/>
          </a:xfrm>
          <a:prstGeom prst="rect">
            <a:avLst/>
          </a:prstGeom>
          <a:noFill/>
          <a:ln w="9525">
            <a:noFill/>
          </a:ln>
        </p:spPr>
      </p:pic>
      <p:pic>
        <p:nvPicPr>
          <p:cNvPr id="100" name="图片 99"/>
          <p:cNvPicPr/>
          <p:nvPr/>
        </p:nvPicPr>
        <p:blipFill>
          <a:blip r:embed="rId5"/>
          <a:stretch>
            <a:fillRect/>
          </a:stretch>
        </p:blipFill>
        <p:spPr>
          <a:xfrm>
            <a:off x="8601710" y="3020695"/>
            <a:ext cx="2171700" cy="3359150"/>
          </a:xfrm>
          <a:prstGeom prst="rect">
            <a:avLst/>
          </a:prstGeom>
          <a:noFill/>
          <a:ln w="9525">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Local Food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5" name="组合 14"/>
          <p:cNvGrpSpPr/>
          <p:nvPr/>
        </p:nvGrpSpPr>
        <p:grpSpPr>
          <a:xfrm>
            <a:off x="2190750" y="1095375"/>
            <a:ext cx="7585075" cy="5300345"/>
            <a:chOff x="2139" y="1483"/>
            <a:chExt cx="11945" cy="8347"/>
          </a:xfrm>
        </p:grpSpPr>
        <p:sp>
          <p:nvSpPr>
            <p:cNvPr id="11" name="文本框 10"/>
            <p:cNvSpPr txBox="1"/>
            <p:nvPr/>
          </p:nvSpPr>
          <p:spPr>
            <a:xfrm>
              <a:off x="2139" y="5019"/>
              <a:ext cx="4569"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Sand tea noodles（沙茶面）</a:t>
              </a:r>
            </a:p>
          </p:txBody>
        </p:sp>
        <p:sp>
          <p:nvSpPr>
            <p:cNvPr id="12" name="文本框 11"/>
            <p:cNvSpPr txBox="1"/>
            <p:nvPr/>
          </p:nvSpPr>
          <p:spPr>
            <a:xfrm>
              <a:off x="8695" y="5019"/>
              <a:ext cx="4182"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Oyster frying（海蛎煎）</a:t>
              </a:r>
            </a:p>
          </p:txBody>
        </p:sp>
        <p:sp>
          <p:nvSpPr>
            <p:cNvPr id="13" name="文本框 12"/>
            <p:cNvSpPr txBox="1"/>
            <p:nvPr/>
          </p:nvSpPr>
          <p:spPr>
            <a:xfrm>
              <a:off x="2139" y="9250"/>
              <a:ext cx="4748"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bamboo shoot jelly（土笋冻）</a:t>
              </a:r>
            </a:p>
          </p:txBody>
        </p:sp>
        <p:sp>
          <p:nvSpPr>
            <p:cNvPr id="14" name="文本框 13"/>
            <p:cNvSpPr txBox="1"/>
            <p:nvPr/>
          </p:nvSpPr>
          <p:spPr>
            <a:xfrm>
              <a:off x="8731" y="9223"/>
              <a:ext cx="5353"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Burned meat dumplings（烧肉粽）</a:t>
              </a:r>
            </a:p>
          </p:txBody>
        </p:sp>
        <p:pic>
          <p:nvPicPr>
            <p:cNvPr id="111" name="图片 110"/>
            <p:cNvPicPr/>
            <p:nvPr>
              <p:custDataLst>
                <p:tags r:id="rId2"/>
              </p:custDataLst>
            </p:nvPr>
          </p:nvPicPr>
          <p:blipFill>
            <a:blip r:embed="rId7"/>
            <a:stretch>
              <a:fillRect/>
            </a:stretch>
          </p:blipFill>
          <p:spPr>
            <a:xfrm>
              <a:off x="2139" y="1483"/>
              <a:ext cx="4528" cy="3396"/>
            </a:xfrm>
            <a:prstGeom prst="rect">
              <a:avLst/>
            </a:prstGeom>
            <a:noFill/>
            <a:ln w="9525">
              <a:noFill/>
            </a:ln>
            <a:effectLst>
              <a:outerShdw blurRad="50800" dist="38100" dir="2700000" algn="tl" rotWithShape="0">
                <a:prstClr val="black">
                  <a:alpha val="40000"/>
                </a:prstClr>
              </a:outerShdw>
            </a:effectLst>
          </p:spPr>
        </p:pic>
        <p:pic>
          <p:nvPicPr>
            <p:cNvPr id="112" name="图片 111"/>
            <p:cNvPicPr/>
            <p:nvPr>
              <p:custDataLst>
                <p:tags r:id="rId3"/>
              </p:custDataLst>
            </p:nvPr>
          </p:nvPicPr>
          <p:blipFill>
            <a:blip r:embed="rId8"/>
            <a:stretch>
              <a:fillRect/>
            </a:stretch>
          </p:blipFill>
          <p:spPr>
            <a:xfrm>
              <a:off x="8731" y="1483"/>
              <a:ext cx="4056" cy="3424"/>
            </a:xfrm>
            <a:prstGeom prst="rect">
              <a:avLst/>
            </a:prstGeom>
            <a:noFill/>
            <a:ln w="9525">
              <a:noFill/>
            </a:ln>
            <a:effectLst>
              <a:outerShdw blurRad="50800" dist="38100" dir="2700000" algn="tl" rotWithShape="0">
                <a:prstClr val="black">
                  <a:alpha val="40000"/>
                </a:prstClr>
              </a:outerShdw>
            </a:effectLst>
          </p:spPr>
        </p:pic>
        <p:pic>
          <p:nvPicPr>
            <p:cNvPr id="113" name="图片 112"/>
            <p:cNvPicPr/>
            <p:nvPr>
              <p:custDataLst>
                <p:tags r:id="rId4"/>
              </p:custDataLst>
            </p:nvPr>
          </p:nvPicPr>
          <p:blipFill>
            <a:blip r:embed="rId9"/>
            <a:stretch>
              <a:fillRect/>
            </a:stretch>
          </p:blipFill>
          <p:spPr>
            <a:xfrm>
              <a:off x="2139" y="5739"/>
              <a:ext cx="4494" cy="3371"/>
            </a:xfrm>
            <a:prstGeom prst="rect">
              <a:avLst/>
            </a:prstGeom>
            <a:noFill/>
            <a:ln w="9525">
              <a:noFill/>
            </a:ln>
            <a:effectLst>
              <a:outerShdw blurRad="50800" dist="38100" dir="2700000" algn="tl" rotWithShape="0">
                <a:prstClr val="black">
                  <a:alpha val="40000"/>
                </a:prstClr>
              </a:outerShdw>
            </a:effectLst>
          </p:spPr>
        </p:pic>
        <p:pic>
          <p:nvPicPr>
            <p:cNvPr id="114" name="图片 113"/>
            <p:cNvPicPr/>
            <p:nvPr>
              <p:custDataLst>
                <p:tags r:id="rId5"/>
              </p:custDataLst>
            </p:nvPr>
          </p:nvPicPr>
          <p:blipFill>
            <a:blip r:embed="rId10"/>
            <a:stretch>
              <a:fillRect/>
            </a:stretch>
          </p:blipFill>
          <p:spPr>
            <a:xfrm>
              <a:off x="8695" y="5741"/>
              <a:ext cx="5265" cy="3260"/>
            </a:xfrm>
            <a:prstGeom prst="rect">
              <a:avLst/>
            </a:prstGeom>
            <a:noFill/>
            <a:ln w="9525">
              <a:noFill/>
            </a:ln>
            <a:effectLst>
              <a:outerShdw blurRad="50800" dist="38100" dir="2700000" algn="tl" rotWithShape="0">
                <a:prstClr val="black">
                  <a:alpha val="40000"/>
                </a:prstClr>
              </a:outerShdw>
            </a:effectLst>
          </p:spPr>
        </p:pic>
      </p:gr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4905375" y="1092835"/>
            <a:ext cx="5400675" cy="398780"/>
          </a:xfrm>
          <a:prstGeom prst="rect">
            <a:avLst/>
          </a:prstGeom>
          <a:noFill/>
          <a:ln w="28575">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W Xiamen</a:t>
            </a:r>
          </a:p>
        </p:txBody>
      </p:sp>
      <p:sp>
        <p:nvSpPr>
          <p:cNvPr id="4" name="文本框 3"/>
          <p:cNvSpPr txBox="1"/>
          <p:nvPr/>
        </p:nvSpPr>
        <p:spPr>
          <a:xfrm>
            <a:off x="4728210" y="1593215"/>
            <a:ext cx="6179185" cy="2306955"/>
          </a:xfrm>
          <a:prstGeom prst="rect">
            <a:avLst/>
          </a:prstGeom>
          <a:noFill/>
        </p:spPr>
        <p:txBody>
          <a:bodyPr wrap="square" rtlCol="0">
            <a:spAutoFit/>
          </a:bodyPr>
          <a:lstStyle/>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it </a:t>
            </a:r>
            <a:r>
              <a:rPr lang="zh-CN" altLang="en-US">
                <a:latin typeface="Times New Roman" panose="02020603050405020304" pitchFamily="18" charset="0"/>
                <a:cs typeface="Times New Roman" panose="02020603050405020304" pitchFamily="18" charset="0"/>
              </a:rPr>
              <a:t>is about 9 km and 25 mins by car from Xiamen Gaoqi International Airport..</a:t>
            </a: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fare for taxi from the Airport to the hotel is around CNY 30 per way. (Please take the taxi which can provide the invoice for your trip)</a:t>
            </a: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In case of taking a taxi, please print the following note which shows taxi driver the address of W Xiamen in both English and Chinese.</a:t>
            </a:r>
          </a:p>
        </p:txBody>
      </p:sp>
      <p:pic>
        <p:nvPicPr>
          <p:cNvPr id="3" name="图片 -2147482602"/>
          <p:cNvPicPr>
            <a:picLocks noChangeAspect="1"/>
          </p:cNvPicPr>
          <p:nvPr>
            <p:custDataLst>
              <p:tags r:id="rId2"/>
            </p:custDataLst>
          </p:nvPr>
        </p:nvPicPr>
        <p:blipFill>
          <a:blip r:embed="rId5"/>
          <a:stretch>
            <a:fillRect/>
          </a:stretch>
        </p:blipFill>
        <p:spPr>
          <a:xfrm>
            <a:off x="5001260" y="4236403"/>
            <a:ext cx="5791200" cy="1962785"/>
          </a:xfrm>
          <a:prstGeom prst="rect">
            <a:avLst/>
          </a:prstGeom>
          <a:noFill/>
          <a:ln w="9525">
            <a:noFill/>
          </a:ln>
          <a:effectLst>
            <a:outerShdw blurRad="50800" dist="38100" dir="2700000" algn="tl" rotWithShape="0">
              <a:prstClr val="black">
                <a:alpha val="40000"/>
              </a:prstClr>
            </a:outerShdw>
          </a:effectLst>
        </p:spPr>
      </p:pic>
      <p:pic>
        <p:nvPicPr>
          <p:cNvPr id="7" name="图片 -2147482614" descr="WHO_XMNWH_Exterior_Twilight"/>
          <p:cNvPicPr>
            <a:picLocks noChangeAspect="1"/>
          </p:cNvPicPr>
          <p:nvPr>
            <p:custDataLst>
              <p:tags r:id="rId3"/>
            </p:custDataLst>
          </p:nvPr>
        </p:nvPicPr>
        <p:blipFill>
          <a:blip r:embed="rId6"/>
          <a:stretch>
            <a:fillRect/>
          </a:stretch>
        </p:blipFill>
        <p:spPr>
          <a:xfrm>
            <a:off x="306070" y="1092835"/>
            <a:ext cx="4176395" cy="3230880"/>
          </a:xfrm>
          <a:prstGeom prst="rect">
            <a:avLst/>
          </a:prstGeom>
          <a:noFill/>
          <a:ln w="9525">
            <a:no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 Location</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custDataLst>
              <p:tags r:id="rId2"/>
            </p:custDataLst>
          </p:nvPr>
        </p:nvPicPr>
        <p:blipFill>
          <a:blip r:embed="rId4"/>
          <a:stretch>
            <a:fillRect/>
          </a:stretch>
        </p:blipFill>
        <p:spPr>
          <a:xfrm>
            <a:off x="1214120" y="1019175"/>
            <a:ext cx="8519795" cy="5010785"/>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BjYmViMGI3NWM5ZTE4ZGNmNTIwY2QzOTFkZDI1N2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844</Words>
  <Application>Microsoft Office PowerPoint</Application>
  <PresentationFormat>Custom</PresentationFormat>
  <Paragraphs>74</Paragraphs>
  <Slides>17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主题​​</vt:lpstr>
      <vt:lpstr>包装程序外壳对象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19:00-21:00,10, Oct. 2023  Venue： HEAT BAR, 35F （in the W hotel）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Erlin</cp:lastModifiedBy>
  <cp:revision>208</cp:revision>
  <dcterms:created xsi:type="dcterms:W3CDTF">2019-06-19T02:08:00Z</dcterms:created>
  <dcterms:modified xsi:type="dcterms:W3CDTF">2023-10-08T07:14:24Z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DADB38158A924EF9B9EDA58CE97A9360_11</vt:lpwstr>
  </property>
</Properties>
</file>