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73" r:id="rId3"/>
    <p:sldId id="262" r:id="rId4"/>
    <p:sldId id="271" r:id="rId5"/>
    <p:sldId id="258" r:id="rId6"/>
    <p:sldId id="264" r:id="rId7"/>
    <p:sldId id="257" r:id="rId8"/>
    <p:sldId id="263" r:id="rId9"/>
    <p:sldId id="265" r:id="rId10"/>
    <p:sldId id="268" r:id="rId11"/>
    <p:sldId id="269" r:id="rId12"/>
    <p:sldId id="270" r:id="rId13"/>
    <p:sldId id="259" r:id="rId14"/>
    <p:sldId id="272" r:id="rId15"/>
    <p:sldId id="260" r:id="rId16"/>
    <p:sldId id="261" r:id="rId17"/>
    <p:sldId id="267"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p:cViewPr varScale="1">
        <p:scale>
          <a:sx n="121" d="100"/>
          <a:sy n="121" d="100"/>
        </p:scale>
        <p:origin x="744"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FB713C-5E63-78C3-A1B7-E7B8C85F6C8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9BDE1C8-3BCF-7B91-6865-35768C9A50C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3E8AE1F-4CD0-DEA2-F76A-34E88BD4AA99}"/>
              </a:ext>
            </a:extLst>
          </p:cNvPr>
          <p:cNvSpPr>
            <a:spLocks noGrp="1"/>
          </p:cNvSpPr>
          <p:nvPr>
            <p:ph type="dt" sz="half" idx="10"/>
          </p:nvPr>
        </p:nvSpPr>
        <p:spPr/>
        <p:txBody>
          <a:bodyPr/>
          <a:lstStyle/>
          <a:p>
            <a:fld id="{A9963ED6-6955-2345-A218-AC03E25B4602}" type="datetimeFigureOut">
              <a:rPr lang="en-US" smtClean="0"/>
              <a:t>10/12/23</a:t>
            </a:fld>
            <a:endParaRPr lang="en-US"/>
          </a:p>
        </p:txBody>
      </p:sp>
      <p:sp>
        <p:nvSpPr>
          <p:cNvPr id="5" name="Footer Placeholder 4">
            <a:extLst>
              <a:ext uri="{FF2B5EF4-FFF2-40B4-BE49-F238E27FC236}">
                <a16:creationId xmlns:a16="http://schemas.microsoft.com/office/drawing/2014/main" id="{DEE4F090-79D2-1EF6-F1D7-6784AB0CB6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8F8254-B211-8B03-8A2E-6644EE6CC632}"/>
              </a:ext>
            </a:extLst>
          </p:cNvPr>
          <p:cNvSpPr>
            <a:spLocks noGrp="1"/>
          </p:cNvSpPr>
          <p:nvPr>
            <p:ph type="sldNum" sz="quarter" idx="12"/>
          </p:nvPr>
        </p:nvSpPr>
        <p:spPr/>
        <p:txBody>
          <a:bodyPr/>
          <a:lstStyle/>
          <a:p>
            <a:fld id="{F92EC66C-5CDA-3D48-8352-C58500196288}" type="slidenum">
              <a:rPr lang="en-US" smtClean="0"/>
              <a:t>‹#›</a:t>
            </a:fld>
            <a:endParaRPr lang="en-US"/>
          </a:p>
        </p:txBody>
      </p:sp>
    </p:spTree>
    <p:extLst>
      <p:ext uri="{BB962C8B-B14F-4D97-AF65-F5344CB8AC3E}">
        <p14:creationId xmlns:p14="http://schemas.microsoft.com/office/powerpoint/2010/main" val="1556982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2A6008-2E4C-7031-0D80-6EB8EDACF5E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B8BA59C-DCB6-15F3-BCE0-576FC140B10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95BF4E-3205-F4A5-70D1-927786B0EEEB}"/>
              </a:ext>
            </a:extLst>
          </p:cNvPr>
          <p:cNvSpPr>
            <a:spLocks noGrp="1"/>
          </p:cNvSpPr>
          <p:nvPr>
            <p:ph type="dt" sz="half" idx="10"/>
          </p:nvPr>
        </p:nvSpPr>
        <p:spPr/>
        <p:txBody>
          <a:bodyPr/>
          <a:lstStyle/>
          <a:p>
            <a:fld id="{A9963ED6-6955-2345-A218-AC03E25B4602}" type="datetimeFigureOut">
              <a:rPr lang="en-US" smtClean="0"/>
              <a:t>10/12/23</a:t>
            </a:fld>
            <a:endParaRPr lang="en-US"/>
          </a:p>
        </p:txBody>
      </p:sp>
      <p:sp>
        <p:nvSpPr>
          <p:cNvPr id="5" name="Footer Placeholder 4">
            <a:extLst>
              <a:ext uri="{FF2B5EF4-FFF2-40B4-BE49-F238E27FC236}">
                <a16:creationId xmlns:a16="http://schemas.microsoft.com/office/drawing/2014/main" id="{4072051D-FE18-CEEA-E5ED-9C641A6B7A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A9F3CCE-4891-D8CB-ED76-8A4271EBF10A}"/>
              </a:ext>
            </a:extLst>
          </p:cNvPr>
          <p:cNvSpPr>
            <a:spLocks noGrp="1"/>
          </p:cNvSpPr>
          <p:nvPr>
            <p:ph type="sldNum" sz="quarter" idx="12"/>
          </p:nvPr>
        </p:nvSpPr>
        <p:spPr/>
        <p:txBody>
          <a:bodyPr/>
          <a:lstStyle/>
          <a:p>
            <a:fld id="{F92EC66C-5CDA-3D48-8352-C58500196288}" type="slidenum">
              <a:rPr lang="en-US" smtClean="0"/>
              <a:t>‹#›</a:t>
            </a:fld>
            <a:endParaRPr lang="en-US"/>
          </a:p>
        </p:txBody>
      </p:sp>
    </p:spTree>
    <p:extLst>
      <p:ext uri="{BB962C8B-B14F-4D97-AF65-F5344CB8AC3E}">
        <p14:creationId xmlns:p14="http://schemas.microsoft.com/office/powerpoint/2010/main" val="9522022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2552E1A-A327-EA06-5B54-3295D201883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891CA05-3B9B-CEE0-89A0-E35F6651896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413B58A-E95A-386B-DD3D-667E43C8366A}"/>
              </a:ext>
            </a:extLst>
          </p:cNvPr>
          <p:cNvSpPr>
            <a:spLocks noGrp="1"/>
          </p:cNvSpPr>
          <p:nvPr>
            <p:ph type="dt" sz="half" idx="10"/>
          </p:nvPr>
        </p:nvSpPr>
        <p:spPr/>
        <p:txBody>
          <a:bodyPr/>
          <a:lstStyle/>
          <a:p>
            <a:fld id="{A9963ED6-6955-2345-A218-AC03E25B4602}" type="datetimeFigureOut">
              <a:rPr lang="en-US" smtClean="0"/>
              <a:t>10/12/23</a:t>
            </a:fld>
            <a:endParaRPr lang="en-US"/>
          </a:p>
        </p:txBody>
      </p:sp>
      <p:sp>
        <p:nvSpPr>
          <p:cNvPr id="5" name="Footer Placeholder 4">
            <a:extLst>
              <a:ext uri="{FF2B5EF4-FFF2-40B4-BE49-F238E27FC236}">
                <a16:creationId xmlns:a16="http://schemas.microsoft.com/office/drawing/2014/main" id="{5651DA94-9850-686C-377B-86432B74D83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3F6F5A8-CEAC-9103-1C40-01DDD7D429E1}"/>
              </a:ext>
            </a:extLst>
          </p:cNvPr>
          <p:cNvSpPr>
            <a:spLocks noGrp="1"/>
          </p:cNvSpPr>
          <p:nvPr>
            <p:ph type="sldNum" sz="quarter" idx="12"/>
          </p:nvPr>
        </p:nvSpPr>
        <p:spPr/>
        <p:txBody>
          <a:bodyPr/>
          <a:lstStyle/>
          <a:p>
            <a:fld id="{F92EC66C-5CDA-3D48-8352-C58500196288}" type="slidenum">
              <a:rPr lang="en-US" smtClean="0"/>
              <a:t>‹#›</a:t>
            </a:fld>
            <a:endParaRPr lang="en-US"/>
          </a:p>
        </p:txBody>
      </p:sp>
    </p:spTree>
    <p:extLst>
      <p:ext uri="{BB962C8B-B14F-4D97-AF65-F5344CB8AC3E}">
        <p14:creationId xmlns:p14="http://schemas.microsoft.com/office/powerpoint/2010/main" val="6763422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03BBE7-0AB8-EA74-C576-4FB46401E6C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766ABF1-6B32-E05C-D9F2-BB83AD601D8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7D6569-B8F7-C92C-6578-406183B6EA36}"/>
              </a:ext>
            </a:extLst>
          </p:cNvPr>
          <p:cNvSpPr>
            <a:spLocks noGrp="1"/>
          </p:cNvSpPr>
          <p:nvPr>
            <p:ph type="dt" sz="half" idx="10"/>
          </p:nvPr>
        </p:nvSpPr>
        <p:spPr/>
        <p:txBody>
          <a:bodyPr/>
          <a:lstStyle/>
          <a:p>
            <a:fld id="{A9963ED6-6955-2345-A218-AC03E25B4602}" type="datetimeFigureOut">
              <a:rPr lang="en-US" smtClean="0"/>
              <a:t>10/12/23</a:t>
            </a:fld>
            <a:endParaRPr lang="en-US"/>
          </a:p>
        </p:txBody>
      </p:sp>
      <p:sp>
        <p:nvSpPr>
          <p:cNvPr id="5" name="Footer Placeholder 4">
            <a:extLst>
              <a:ext uri="{FF2B5EF4-FFF2-40B4-BE49-F238E27FC236}">
                <a16:creationId xmlns:a16="http://schemas.microsoft.com/office/drawing/2014/main" id="{112A8ECC-DC7A-4A14-A21A-C120CE79FBB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C90F1E-06E8-F358-F1B7-C2D662B380B8}"/>
              </a:ext>
            </a:extLst>
          </p:cNvPr>
          <p:cNvSpPr>
            <a:spLocks noGrp="1"/>
          </p:cNvSpPr>
          <p:nvPr>
            <p:ph type="sldNum" sz="quarter" idx="12"/>
          </p:nvPr>
        </p:nvSpPr>
        <p:spPr/>
        <p:txBody>
          <a:bodyPr/>
          <a:lstStyle/>
          <a:p>
            <a:fld id="{F92EC66C-5CDA-3D48-8352-C58500196288}" type="slidenum">
              <a:rPr lang="en-US" smtClean="0"/>
              <a:t>‹#›</a:t>
            </a:fld>
            <a:endParaRPr lang="en-US"/>
          </a:p>
        </p:txBody>
      </p:sp>
    </p:spTree>
    <p:extLst>
      <p:ext uri="{BB962C8B-B14F-4D97-AF65-F5344CB8AC3E}">
        <p14:creationId xmlns:p14="http://schemas.microsoft.com/office/powerpoint/2010/main" val="6311258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F7A78-954E-81BB-DBDD-6D30369C5EA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6936572-3875-8882-C6BD-D1EFAA0877F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7FB51AE-9DFC-C8C3-3043-E1714BFD35A5}"/>
              </a:ext>
            </a:extLst>
          </p:cNvPr>
          <p:cNvSpPr>
            <a:spLocks noGrp="1"/>
          </p:cNvSpPr>
          <p:nvPr>
            <p:ph type="dt" sz="half" idx="10"/>
          </p:nvPr>
        </p:nvSpPr>
        <p:spPr/>
        <p:txBody>
          <a:bodyPr/>
          <a:lstStyle/>
          <a:p>
            <a:fld id="{A9963ED6-6955-2345-A218-AC03E25B4602}" type="datetimeFigureOut">
              <a:rPr lang="en-US" smtClean="0"/>
              <a:t>10/12/23</a:t>
            </a:fld>
            <a:endParaRPr lang="en-US"/>
          </a:p>
        </p:txBody>
      </p:sp>
      <p:sp>
        <p:nvSpPr>
          <p:cNvPr id="5" name="Footer Placeholder 4">
            <a:extLst>
              <a:ext uri="{FF2B5EF4-FFF2-40B4-BE49-F238E27FC236}">
                <a16:creationId xmlns:a16="http://schemas.microsoft.com/office/drawing/2014/main" id="{1FF671AB-1387-AA3D-7DB7-FE9C4B08A56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D836B7-EF35-E2D6-FFD7-C421D53C39C4}"/>
              </a:ext>
            </a:extLst>
          </p:cNvPr>
          <p:cNvSpPr>
            <a:spLocks noGrp="1"/>
          </p:cNvSpPr>
          <p:nvPr>
            <p:ph type="sldNum" sz="quarter" idx="12"/>
          </p:nvPr>
        </p:nvSpPr>
        <p:spPr/>
        <p:txBody>
          <a:bodyPr/>
          <a:lstStyle/>
          <a:p>
            <a:fld id="{F92EC66C-5CDA-3D48-8352-C58500196288}" type="slidenum">
              <a:rPr lang="en-US" smtClean="0"/>
              <a:t>‹#›</a:t>
            </a:fld>
            <a:endParaRPr lang="en-US"/>
          </a:p>
        </p:txBody>
      </p:sp>
    </p:spTree>
    <p:extLst>
      <p:ext uri="{BB962C8B-B14F-4D97-AF65-F5344CB8AC3E}">
        <p14:creationId xmlns:p14="http://schemas.microsoft.com/office/powerpoint/2010/main" val="41901920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085E3B-0C28-BE3D-16AE-B14220208AC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5D86966-657E-F581-A436-91B3F72F15D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E07DD8B-98D5-FB56-2FD5-34D44167FE7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FC3A1A1-1300-06E2-5927-5C9ADC309B8E}"/>
              </a:ext>
            </a:extLst>
          </p:cNvPr>
          <p:cNvSpPr>
            <a:spLocks noGrp="1"/>
          </p:cNvSpPr>
          <p:nvPr>
            <p:ph type="dt" sz="half" idx="10"/>
          </p:nvPr>
        </p:nvSpPr>
        <p:spPr/>
        <p:txBody>
          <a:bodyPr/>
          <a:lstStyle/>
          <a:p>
            <a:fld id="{A9963ED6-6955-2345-A218-AC03E25B4602}" type="datetimeFigureOut">
              <a:rPr lang="en-US" smtClean="0"/>
              <a:t>10/12/23</a:t>
            </a:fld>
            <a:endParaRPr lang="en-US"/>
          </a:p>
        </p:txBody>
      </p:sp>
      <p:sp>
        <p:nvSpPr>
          <p:cNvPr id="6" name="Footer Placeholder 5">
            <a:extLst>
              <a:ext uri="{FF2B5EF4-FFF2-40B4-BE49-F238E27FC236}">
                <a16:creationId xmlns:a16="http://schemas.microsoft.com/office/drawing/2014/main" id="{1371AE20-4B64-6374-60F6-088843B8313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793855C-2D15-4512-FA72-E1EB79DECFBA}"/>
              </a:ext>
            </a:extLst>
          </p:cNvPr>
          <p:cNvSpPr>
            <a:spLocks noGrp="1"/>
          </p:cNvSpPr>
          <p:nvPr>
            <p:ph type="sldNum" sz="quarter" idx="12"/>
          </p:nvPr>
        </p:nvSpPr>
        <p:spPr/>
        <p:txBody>
          <a:bodyPr/>
          <a:lstStyle/>
          <a:p>
            <a:fld id="{F92EC66C-5CDA-3D48-8352-C58500196288}" type="slidenum">
              <a:rPr lang="en-US" smtClean="0"/>
              <a:t>‹#›</a:t>
            </a:fld>
            <a:endParaRPr lang="en-US"/>
          </a:p>
        </p:txBody>
      </p:sp>
    </p:spTree>
    <p:extLst>
      <p:ext uri="{BB962C8B-B14F-4D97-AF65-F5344CB8AC3E}">
        <p14:creationId xmlns:p14="http://schemas.microsoft.com/office/powerpoint/2010/main" val="30184092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99D0C1-2C79-25E7-E8C2-CE72E6C6D78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DB99D2E-BF79-BAFE-345C-84E5C1ABF44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9DD7878-1CCB-7B54-6A19-71044B42302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10C31A7-3614-F5DB-0273-8571C52DB1A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5261BE9-9508-3710-5F58-109DE1CBEF9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EDDD8CE-906F-D44F-FD27-4A36348AC01D}"/>
              </a:ext>
            </a:extLst>
          </p:cNvPr>
          <p:cNvSpPr>
            <a:spLocks noGrp="1"/>
          </p:cNvSpPr>
          <p:nvPr>
            <p:ph type="dt" sz="half" idx="10"/>
          </p:nvPr>
        </p:nvSpPr>
        <p:spPr/>
        <p:txBody>
          <a:bodyPr/>
          <a:lstStyle/>
          <a:p>
            <a:fld id="{A9963ED6-6955-2345-A218-AC03E25B4602}" type="datetimeFigureOut">
              <a:rPr lang="en-US" smtClean="0"/>
              <a:t>10/12/23</a:t>
            </a:fld>
            <a:endParaRPr lang="en-US"/>
          </a:p>
        </p:txBody>
      </p:sp>
      <p:sp>
        <p:nvSpPr>
          <p:cNvPr id="8" name="Footer Placeholder 7">
            <a:extLst>
              <a:ext uri="{FF2B5EF4-FFF2-40B4-BE49-F238E27FC236}">
                <a16:creationId xmlns:a16="http://schemas.microsoft.com/office/drawing/2014/main" id="{65B9A961-9B37-7E86-BFFA-7B26F20FDB0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7B5A14A-B3CE-C05C-B8DF-0BA1A5F92D49}"/>
              </a:ext>
            </a:extLst>
          </p:cNvPr>
          <p:cNvSpPr>
            <a:spLocks noGrp="1"/>
          </p:cNvSpPr>
          <p:nvPr>
            <p:ph type="sldNum" sz="quarter" idx="12"/>
          </p:nvPr>
        </p:nvSpPr>
        <p:spPr/>
        <p:txBody>
          <a:bodyPr/>
          <a:lstStyle/>
          <a:p>
            <a:fld id="{F92EC66C-5CDA-3D48-8352-C58500196288}" type="slidenum">
              <a:rPr lang="en-US" smtClean="0"/>
              <a:t>‹#›</a:t>
            </a:fld>
            <a:endParaRPr lang="en-US"/>
          </a:p>
        </p:txBody>
      </p:sp>
    </p:spTree>
    <p:extLst>
      <p:ext uri="{BB962C8B-B14F-4D97-AF65-F5344CB8AC3E}">
        <p14:creationId xmlns:p14="http://schemas.microsoft.com/office/powerpoint/2010/main" val="2925494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0BF4E0-72E6-D8CC-386E-24533697DD5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2F33450-B7A6-D815-C7D5-729BB5F66133}"/>
              </a:ext>
            </a:extLst>
          </p:cNvPr>
          <p:cNvSpPr>
            <a:spLocks noGrp="1"/>
          </p:cNvSpPr>
          <p:nvPr>
            <p:ph type="dt" sz="half" idx="10"/>
          </p:nvPr>
        </p:nvSpPr>
        <p:spPr/>
        <p:txBody>
          <a:bodyPr/>
          <a:lstStyle/>
          <a:p>
            <a:fld id="{A9963ED6-6955-2345-A218-AC03E25B4602}" type="datetimeFigureOut">
              <a:rPr lang="en-US" smtClean="0"/>
              <a:t>10/12/23</a:t>
            </a:fld>
            <a:endParaRPr lang="en-US"/>
          </a:p>
        </p:txBody>
      </p:sp>
      <p:sp>
        <p:nvSpPr>
          <p:cNvPr id="4" name="Footer Placeholder 3">
            <a:extLst>
              <a:ext uri="{FF2B5EF4-FFF2-40B4-BE49-F238E27FC236}">
                <a16:creationId xmlns:a16="http://schemas.microsoft.com/office/drawing/2014/main" id="{7D7366F9-006C-9F1C-B75D-EFAF44A14D6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38C5FFF-5F2E-FE16-DBBE-FBD9AE09A8F7}"/>
              </a:ext>
            </a:extLst>
          </p:cNvPr>
          <p:cNvSpPr>
            <a:spLocks noGrp="1"/>
          </p:cNvSpPr>
          <p:nvPr>
            <p:ph type="sldNum" sz="quarter" idx="12"/>
          </p:nvPr>
        </p:nvSpPr>
        <p:spPr/>
        <p:txBody>
          <a:bodyPr/>
          <a:lstStyle/>
          <a:p>
            <a:fld id="{F92EC66C-5CDA-3D48-8352-C58500196288}" type="slidenum">
              <a:rPr lang="en-US" smtClean="0"/>
              <a:t>‹#›</a:t>
            </a:fld>
            <a:endParaRPr lang="en-US"/>
          </a:p>
        </p:txBody>
      </p:sp>
    </p:spTree>
    <p:extLst>
      <p:ext uri="{BB962C8B-B14F-4D97-AF65-F5344CB8AC3E}">
        <p14:creationId xmlns:p14="http://schemas.microsoft.com/office/powerpoint/2010/main" val="11124665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4C6F2E8-5F1F-A270-0C57-397AE351ED14}"/>
              </a:ext>
            </a:extLst>
          </p:cNvPr>
          <p:cNvSpPr>
            <a:spLocks noGrp="1"/>
          </p:cNvSpPr>
          <p:nvPr>
            <p:ph type="dt" sz="half" idx="10"/>
          </p:nvPr>
        </p:nvSpPr>
        <p:spPr/>
        <p:txBody>
          <a:bodyPr/>
          <a:lstStyle/>
          <a:p>
            <a:fld id="{A9963ED6-6955-2345-A218-AC03E25B4602}" type="datetimeFigureOut">
              <a:rPr lang="en-US" smtClean="0"/>
              <a:t>10/12/23</a:t>
            </a:fld>
            <a:endParaRPr lang="en-US"/>
          </a:p>
        </p:txBody>
      </p:sp>
      <p:sp>
        <p:nvSpPr>
          <p:cNvPr id="3" name="Footer Placeholder 2">
            <a:extLst>
              <a:ext uri="{FF2B5EF4-FFF2-40B4-BE49-F238E27FC236}">
                <a16:creationId xmlns:a16="http://schemas.microsoft.com/office/drawing/2014/main" id="{C84087A2-05D3-96E1-2863-58A5F6AD4D8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399C569-D320-07F2-D804-A8867F2CBEEE}"/>
              </a:ext>
            </a:extLst>
          </p:cNvPr>
          <p:cNvSpPr>
            <a:spLocks noGrp="1"/>
          </p:cNvSpPr>
          <p:nvPr>
            <p:ph type="sldNum" sz="quarter" idx="12"/>
          </p:nvPr>
        </p:nvSpPr>
        <p:spPr/>
        <p:txBody>
          <a:bodyPr/>
          <a:lstStyle/>
          <a:p>
            <a:fld id="{F92EC66C-5CDA-3D48-8352-C58500196288}" type="slidenum">
              <a:rPr lang="en-US" smtClean="0"/>
              <a:t>‹#›</a:t>
            </a:fld>
            <a:endParaRPr lang="en-US"/>
          </a:p>
        </p:txBody>
      </p:sp>
    </p:spTree>
    <p:extLst>
      <p:ext uri="{BB962C8B-B14F-4D97-AF65-F5344CB8AC3E}">
        <p14:creationId xmlns:p14="http://schemas.microsoft.com/office/powerpoint/2010/main" val="25328485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154DC8-C2D6-A6B1-9221-484DBACEE88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34E43CB-594D-EA3A-D84C-A43B353A9A1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DFAF3CA-F3F7-CFF6-4420-E79EC67CF2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7D3E83A-ECCF-68F3-87EE-02051D8897A1}"/>
              </a:ext>
            </a:extLst>
          </p:cNvPr>
          <p:cNvSpPr>
            <a:spLocks noGrp="1"/>
          </p:cNvSpPr>
          <p:nvPr>
            <p:ph type="dt" sz="half" idx="10"/>
          </p:nvPr>
        </p:nvSpPr>
        <p:spPr/>
        <p:txBody>
          <a:bodyPr/>
          <a:lstStyle/>
          <a:p>
            <a:fld id="{A9963ED6-6955-2345-A218-AC03E25B4602}" type="datetimeFigureOut">
              <a:rPr lang="en-US" smtClean="0"/>
              <a:t>10/12/23</a:t>
            </a:fld>
            <a:endParaRPr lang="en-US"/>
          </a:p>
        </p:txBody>
      </p:sp>
      <p:sp>
        <p:nvSpPr>
          <p:cNvPr id="6" name="Footer Placeholder 5">
            <a:extLst>
              <a:ext uri="{FF2B5EF4-FFF2-40B4-BE49-F238E27FC236}">
                <a16:creationId xmlns:a16="http://schemas.microsoft.com/office/drawing/2014/main" id="{62DC32AC-6092-C246-5CEC-A1324DC1523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DA9316A-0C3C-A4C0-143E-28401255F24F}"/>
              </a:ext>
            </a:extLst>
          </p:cNvPr>
          <p:cNvSpPr>
            <a:spLocks noGrp="1"/>
          </p:cNvSpPr>
          <p:nvPr>
            <p:ph type="sldNum" sz="quarter" idx="12"/>
          </p:nvPr>
        </p:nvSpPr>
        <p:spPr/>
        <p:txBody>
          <a:bodyPr/>
          <a:lstStyle/>
          <a:p>
            <a:fld id="{F92EC66C-5CDA-3D48-8352-C58500196288}" type="slidenum">
              <a:rPr lang="en-US" smtClean="0"/>
              <a:t>‹#›</a:t>
            </a:fld>
            <a:endParaRPr lang="en-US"/>
          </a:p>
        </p:txBody>
      </p:sp>
    </p:spTree>
    <p:extLst>
      <p:ext uri="{BB962C8B-B14F-4D97-AF65-F5344CB8AC3E}">
        <p14:creationId xmlns:p14="http://schemas.microsoft.com/office/powerpoint/2010/main" val="7813792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2864AD-E4FB-8B44-5A24-7F508BA493F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8BBE3AC-00D6-B124-50E5-BEA40269F51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37DD76E-D9CB-E0A4-93FB-CD182F15FBD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F305CE1-2792-6DA9-EDB6-F2AB1076882D}"/>
              </a:ext>
            </a:extLst>
          </p:cNvPr>
          <p:cNvSpPr>
            <a:spLocks noGrp="1"/>
          </p:cNvSpPr>
          <p:nvPr>
            <p:ph type="dt" sz="half" idx="10"/>
          </p:nvPr>
        </p:nvSpPr>
        <p:spPr/>
        <p:txBody>
          <a:bodyPr/>
          <a:lstStyle/>
          <a:p>
            <a:fld id="{A9963ED6-6955-2345-A218-AC03E25B4602}" type="datetimeFigureOut">
              <a:rPr lang="en-US" smtClean="0"/>
              <a:t>10/12/23</a:t>
            </a:fld>
            <a:endParaRPr lang="en-US"/>
          </a:p>
        </p:txBody>
      </p:sp>
      <p:sp>
        <p:nvSpPr>
          <p:cNvPr id="6" name="Footer Placeholder 5">
            <a:extLst>
              <a:ext uri="{FF2B5EF4-FFF2-40B4-BE49-F238E27FC236}">
                <a16:creationId xmlns:a16="http://schemas.microsoft.com/office/drawing/2014/main" id="{B0A45B7B-384F-23A6-8099-D58BFD856A9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4B9AAB4-2B1F-6D14-DE87-2DB65FC1DAF3}"/>
              </a:ext>
            </a:extLst>
          </p:cNvPr>
          <p:cNvSpPr>
            <a:spLocks noGrp="1"/>
          </p:cNvSpPr>
          <p:nvPr>
            <p:ph type="sldNum" sz="quarter" idx="12"/>
          </p:nvPr>
        </p:nvSpPr>
        <p:spPr/>
        <p:txBody>
          <a:bodyPr/>
          <a:lstStyle/>
          <a:p>
            <a:fld id="{F92EC66C-5CDA-3D48-8352-C58500196288}" type="slidenum">
              <a:rPr lang="en-US" smtClean="0"/>
              <a:t>‹#›</a:t>
            </a:fld>
            <a:endParaRPr lang="en-US"/>
          </a:p>
        </p:txBody>
      </p:sp>
    </p:spTree>
    <p:extLst>
      <p:ext uri="{BB962C8B-B14F-4D97-AF65-F5344CB8AC3E}">
        <p14:creationId xmlns:p14="http://schemas.microsoft.com/office/powerpoint/2010/main" val="22329024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AA3942E-61C2-6F8D-4920-3AF4DC8F754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9D94E21-75D4-6C48-7495-69EBB090C55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FA0D169-A692-990A-9BEF-0982629B8C9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963ED6-6955-2345-A218-AC03E25B4602}" type="datetimeFigureOut">
              <a:rPr lang="en-US" smtClean="0"/>
              <a:t>10/12/23</a:t>
            </a:fld>
            <a:endParaRPr lang="en-US"/>
          </a:p>
        </p:txBody>
      </p:sp>
      <p:sp>
        <p:nvSpPr>
          <p:cNvPr id="5" name="Footer Placeholder 4">
            <a:extLst>
              <a:ext uri="{FF2B5EF4-FFF2-40B4-BE49-F238E27FC236}">
                <a16:creationId xmlns:a16="http://schemas.microsoft.com/office/drawing/2014/main" id="{E0DC12D1-245B-5DD6-D6B9-C1EA62B1EE0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CAB5F8D-B863-1DBD-AFDD-DA8FF8CD8C7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2EC66C-5CDA-3D48-8352-C58500196288}" type="slidenum">
              <a:rPr lang="en-US" smtClean="0"/>
              <a:t>‹#›</a:t>
            </a:fld>
            <a:endParaRPr lang="en-US"/>
          </a:p>
        </p:txBody>
      </p:sp>
    </p:spTree>
    <p:extLst>
      <p:ext uri="{BB962C8B-B14F-4D97-AF65-F5344CB8AC3E}">
        <p14:creationId xmlns:p14="http://schemas.microsoft.com/office/powerpoint/2010/main" val="31330668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E75AC3-3FC1-89A7-D2F9-E908D1820B96}"/>
              </a:ext>
            </a:extLst>
          </p:cNvPr>
          <p:cNvSpPr>
            <a:spLocks noGrp="1"/>
          </p:cNvSpPr>
          <p:nvPr>
            <p:ph type="ctrTitle"/>
          </p:nvPr>
        </p:nvSpPr>
        <p:spPr/>
        <p:txBody>
          <a:bodyPr/>
          <a:lstStyle/>
          <a:p>
            <a:r>
              <a:rPr lang="en-US" dirty="0"/>
              <a:t>Offlien-429 Summary</a:t>
            </a:r>
          </a:p>
        </p:txBody>
      </p:sp>
      <p:sp>
        <p:nvSpPr>
          <p:cNvPr id="3" name="Subtitle 2">
            <a:extLst>
              <a:ext uri="{FF2B5EF4-FFF2-40B4-BE49-F238E27FC236}">
                <a16:creationId xmlns:a16="http://schemas.microsoft.com/office/drawing/2014/main" id="{5579BAE2-B8E4-38E0-5B1E-4E1B745E36BE}"/>
              </a:ext>
            </a:extLst>
          </p:cNvPr>
          <p:cNvSpPr>
            <a:spLocks noGrp="1"/>
          </p:cNvSpPr>
          <p:nvPr>
            <p:ph type="subTitle" idx="1"/>
          </p:nvPr>
        </p:nvSpPr>
        <p:spPr/>
        <p:txBody>
          <a:bodyPr/>
          <a:lstStyle/>
          <a:p>
            <a:r>
              <a:rPr lang="en-US" dirty="0"/>
              <a:t>Apple</a:t>
            </a:r>
          </a:p>
        </p:txBody>
      </p:sp>
      <p:sp>
        <p:nvSpPr>
          <p:cNvPr id="4" name="TextBox 3">
            <a:extLst>
              <a:ext uri="{FF2B5EF4-FFF2-40B4-BE49-F238E27FC236}">
                <a16:creationId xmlns:a16="http://schemas.microsoft.com/office/drawing/2014/main" id="{CDE3AE49-172A-6D1B-A57E-EA3BF5C4119F}"/>
              </a:ext>
            </a:extLst>
          </p:cNvPr>
          <p:cNvSpPr txBox="1"/>
          <p:nvPr/>
        </p:nvSpPr>
        <p:spPr>
          <a:xfrm>
            <a:off x="8628993" y="977462"/>
            <a:ext cx="2700268" cy="646331"/>
          </a:xfrm>
          <a:prstGeom prst="rect">
            <a:avLst/>
          </a:prstGeom>
          <a:noFill/>
        </p:spPr>
        <p:txBody>
          <a:bodyPr wrap="square" rtlCol="0">
            <a:spAutoFit/>
          </a:bodyPr>
          <a:lstStyle/>
          <a:p>
            <a:r>
              <a:rPr lang="en-US" sz="3600" dirty="0"/>
              <a:t>R2-2311392</a:t>
            </a:r>
            <a:endParaRPr lang="en-US" dirty="0"/>
          </a:p>
        </p:txBody>
      </p:sp>
    </p:spTree>
    <p:extLst>
      <p:ext uri="{BB962C8B-B14F-4D97-AF65-F5344CB8AC3E}">
        <p14:creationId xmlns:p14="http://schemas.microsoft.com/office/powerpoint/2010/main" val="29953804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E45DE7-C9B0-E7C6-6029-10238AE6F559}"/>
              </a:ext>
            </a:extLst>
          </p:cNvPr>
          <p:cNvSpPr>
            <a:spLocks noGrp="1"/>
          </p:cNvSpPr>
          <p:nvPr>
            <p:ph type="title"/>
          </p:nvPr>
        </p:nvSpPr>
        <p:spPr/>
        <p:txBody>
          <a:bodyPr/>
          <a:lstStyle/>
          <a:p>
            <a:r>
              <a:rPr lang="en-US" dirty="0"/>
              <a:t>Discussion</a:t>
            </a:r>
          </a:p>
        </p:txBody>
      </p:sp>
      <p:sp>
        <p:nvSpPr>
          <p:cNvPr id="3" name="Content Placeholder 2">
            <a:extLst>
              <a:ext uri="{FF2B5EF4-FFF2-40B4-BE49-F238E27FC236}">
                <a16:creationId xmlns:a16="http://schemas.microsoft.com/office/drawing/2014/main" id="{4A59C60B-5354-D55C-478C-386C83C254FF}"/>
              </a:ext>
            </a:extLst>
          </p:cNvPr>
          <p:cNvSpPr>
            <a:spLocks noGrp="1"/>
          </p:cNvSpPr>
          <p:nvPr>
            <p:ph idx="1"/>
          </p:nvPr>
        </p:nvSpPr>
        <p:spPr/>
        <p:txBody>
          <a:bodyPr/>
          <a:lstStyle/>
          <a:p>
            <a:r>
              <a:rPr lang="en-US" dirty="0"/>
              <a:t>Try for a minimum behavior:</a:t>
            </a:r>
          </a:p>
          <a:p>
            <a:pPr lvl="1"/>
            <a:r>
              <a:rPr lang="en-US" sz="3200" dirty="0"/>
              <a:t>On top of  Rel 17 solution. </a:t>
            </a:r>
          </a:p>
          <a:p>
            <a:pPr lvl="1"/>
            <a:r>
              <a:rPr lang="en-US" altLang="zh-CN" sz="3200" dirty="0"/>
              <a:t>FFS how remote UE handle this i</a:t>
            </a:r>
            <a:r>
              <a:rPr lang="en-US" sz="3200" dirty="0"/>
              <a:t>nstead of initiating </a:t>
            </a:r>
            <a:r>
              <a:rPr lang="en-US" sz="3200" dirty="0" err="1"/>
              <a:t>RRCreestablisment</a:t>
            </a:r>
            <a:r>
              <a:rPr lang="en-US" sz="3200" dirty="0"/>
              <a:t>?</a:t>
            </a:r>
          </a:p>
          <a:p>
            <a:pPr lvl="1"/>
            <a:endParaRPr lang="en-US" sz="3200" dirty="0"/>
          </a:p>
          <a:p>
            <a:pPr lvl="1"/>
            <a:r>
              <a:rPr lang="en-US" sz="3200" dirty="0"/>
              <a:t>No conclusion. </a:t>
            </a:r>
            <a:r>
              <a:rPr lang="en-US" sz="3200" dirty="0">
                <a:solidFill>
                  <a:srgbClr val="FF0000"/>
                </a:solidFill>
              </a:rPr>
              <a:t>Remaining open Issue</a:t>
            </a:r>
          </a:p>
          <a:p>
            <a:pPr lvl="8"/>
            <a:endParaRPr lang="en-US" sz="2600" dirty="0"/>
          </a:p>
        </p:txBody>
      </p:sp>
    </p:spTree>
    <p:extLst>
      <p:ext uri="{BB962C8B-B14F-4D97-AF65-F5344CB8AC3E}">
        <p14:creationId xmlns:p14="http://schemas.microsoft.com/office/powerpoint/2010/main" val="16780750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E45DE7-C9B0-E7C6-6029-10238AE6F559}"/>
              </a:ext>
            </a:extLst>
          </p:cNvPr>
          <p:cNvSpPr>
            <a:spLocks noGrp="1"/>
          </p:cNvSpPr>
          <p:nvPr>
            <p:ph type="title"/>
          </p:nvPr>
        </p:nvSpPr>
        <p:spPr/>
        <p:txBody>
          <a:bodyPr/>
          <a:lstStyle/>
          <a:p>
            <a:r>
              <a:rPr lang="en-US" dirty="0"/>
              <a:t>Key Issue: Rel-17 Relay</a:t>
            </a:r>
          </a:p>
        </p:txBody>
      </p:sp>
      <p:sp>
        <p:nvSpPr>
          <p:cNvPr id="3" name="Content Placeholder 2">
            <a:extLst>
              <a:ext uri="{FF2B5EF4-FFF2-40B4-BE49-F238E27FC236}">
                <a16:creationId xmlns:a16="http://schemas.microsoft.com/office/drawing/2014/main" id="{4A59C60B-5354-D55C-478C-386C83C254FF}"/>
              </a:ext>
            </a:extLst>
          </p:cNvPr>
          <p:cNvSpPr>
            <a:spLocks noGrp="1"/>
          </p:cNvSpPr>
          <p:nvPr>
            <p:ph idx="1"/>
          </p:nvPr>
        </p:nvSpPr>
        <p:spPr>
          <a:xfrm>
            <a:off x="838200" y="1825625"/>
            <a:ext cx="10852052" cy="4351338"/>
          </a:xfrm>
        </p:spPr>
        <p:txBody>
          <a:bodyPr>
            <a:normAutofit/>
          </a:bodyPr>
          <a:lstStyle/>
          <a:p>
            <a:pPr marL="0" marR="0">
              <a:spcBef>
                <a:spcPts val="600"/>
              </a:spcBef>
              <a:spcAft>
                <a:spcPts val="0"/>
              </a:spcAft>
            </a:pPr>
            <a:r>
              <a:rPr lang="en-US" sz="3200" b="1" dirty="0">
                <a:effectLst/>
                <a:latin typeface="Arial" panose="020B0604020202020204" pitchFamily="34" charset="0"/>
                <a:ea typeface="Times New Roman" panose="02020603050405020304" pitchFamily="18" charset="0"/>
                <a:cs typeface="Times New Roman" panose="02020603050405020304" pitchFamily="18" charset="0"/>
              </a:rPr>
              <a:t>Proposal 3: RAN2 discusses whether Rel-17 Relay UEs can be considered as candidate target Relay UEs.</a:t>
            </a:r>
            <a:endParaRPr lang="en-US" sz="32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US" sz="3200" dirty="0"/>
          </a:p>
        </p:txBody>
      </p:sp>
    </p:spTree>
    <p:extLst>
      <p:ext uri="{BB962C8B-B14F-4D97-AF65-F5344CB8AC3E}">
        <p14:creationId xmlns:p14="http://schemas.microsoft.com/office/powerpoint/2010/main" val="1256218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E7F9A-8BEC-EB93-E077-49BDECFA9D23}"/>
              </a:ext>
            </a:extLst>
          </p:cNvPr>
          <p:cNvSpPr>
            <a:spLocks noGrp="1"/>
          </p:cNvSpPr>
          <p:nvPr>
            <p:ph type="title"/>
          </p:nvPr>
        </p:nvSpPr>
        <p:spPr/>
        <p:txBody>
          <a:bodyPr/>
          <a:lstStyle/>
          <a:p>
            <a:r>
              <a:rPr lang="en-US" dirty="0"/>
              <a:t>Discussion</a:t>
            </a:r>
          </a:p>
        </p:txBody>
      </p:sp>
      <p:sp>
        <p:nvSpPr>
          <p:cNvPr id="3" name="Content Placeholder 2">
            <a:extLst>
              <a:ext uri="{FF2B5EF4-FFF2-40B4-BE49-F238E27FC236}">
                <a16:creationId xmlns:a16="http://schemas.microsoft.com/office/drawing/2014/main" id="{A9AAB2CB-2FFB-233C-5ABA-8A340BB8D830}"/>
              </a:ext>
            </a:extLst>
          </p:cNvPr>
          <p:cNvSpPr>
            <a:spLocks noGrp="1"/>
          </p:cNvSpPr>
          <p:nvPr>
            <p:ph idx="1"/>
          </p:nvPr>
        </p:nvSpPr>
        <p:spPr/>
        <p:txBody>
          <a:bodyPr/>
          <a:lstStyle/>
          <a:p>
            <a:endParaRPr lang="en-US" dirty="0"/>
          </a:p>
          <a:p>
            <a:r>
              <a:rPr lang="en-US" dirty="0"/>
              <a:t>Consider following options if we want to support R17 Relay:</a:t>
            </a:r>
          </a:p>
          <a:p>
            <a:pPr lvl="1"/>
            <a:r>
              <a:rPr lang="en-US" dirty="0"/>
              <a:t>Option 1: R18 relay UE indicates “R18/Pc5-rrc</a:t>
            </a:r>
            <a:r>
              <a:rPr lang="zh-CN" altLang="en-US" dirty="0"/>
              <a:t> </a:t>
            </a:r>
            <a:r>
              <a:rPr lang="en-US" altLang="zh-CN" dirty="0"/>
              <a:t>trigger support</a:t>
            </a:r>
            <a:r>
              <a:rPr lang="en-US" dirty="0"/>
              <a:t>” in PC5 discovery message for the purpose of MP support. (QC,HW,CMCC,CATT)</a:t>
            </a:r>
          </a:p>
          <a:p>
            <a:pPr lvl="2"/>
            <a:r>
              <a:rPr lang="en-US" dirty="0"/>
              <a:t>Concern</a:t>
            </a:r>
            <a:r>
              <a:rPr lang="zh-CN" altLang="en-US" dirty="0"/>
              <a:t>： </a:t>
            </a:r>
            <a:r>
              <a:rPr lang="en-US" altLang="zh-CN" dirty="0"/>
              <a:t>UE capability exposed in PC5 before unicast link established</a:t>
            </a:r>
            <a:endParaRPr lang="en-US" dirty="0"/>
          </a:p>
          <a:p>
            <a:pPr lvl="1"/>
            <a:r>
              <a:rPr lang="en-US" dirty="0"/>
              <a:t>Option 2</a:t>
            </a:r>
            <a:r>
              <a:rPr lang="zh-CN" altLang="en-US" dirty="0"/>
              <a:t>：</a:t>
            </a:r>
            <a:r>
              <a:rPr lang="en-US" altLang="zh-CN" dirty="0"/>
              <a:t>leave it to NW implementation (OPPO,IDC,ZTE,</a:t>
            </a:r>
          </a:p>
          <a:p>
            <a:r>
              <a:rPr lang="en-US" altLang="zh-CN"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Open </a:t>
            </a:r>
            <a:r>
              <a:rPr lang="en-US" altLang="zh-CN"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Issue</a:t>
            </a:r>
            <a:endParaRPr lang="en-US" altLang="zh-CN"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p>
            <a:pPr lvl="1"/>
            <a:endParaRPr lang="en-US" dirty="0"/>
          </a:p>
        </p:txBody>
      </p:sp>
    </p:spTree>
    <p:extLst>
      <p:ext uri="{BB962C8B-B14F-4D97-AF65-F5344CB8AC3E}">
        <p14:creationId xmlns:p14="http://schemas.microsoft.com/office/powerpoint/2010/main" val="32369503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953E67-10BC-5737-1D45-6235EB9AD2EE}"/>
              </a:ext>
            </a:extLst>
          </p:cNvPr>
          <p:cNvSpPr>
            <a:spLocks noGrp="1"/>
          </p:cNvSpPr>
          <p:nvPr>
            <p:ph type="title"/>
          </p:nvPr>
        </p:nvSpPr>
        <p:spPr/>
        <p:txBody>
          <a:bodyPr/>
          <a:lstStyle/>
          <a:p>
            <a:r>
              <a:rPr lang="en-US" dirty="0"/>
              <a:t>Conclusions (1): to be agreed</a:t>
            </a:r>
          </a:p>
        </p:txBody>
      </p:sp>
      <p:sp>
        <p:nvSpPr>
          <p:cNvPr id="3" name="Content Placeholder 2">
            <a:extLst>
              <a:ext uri="{FF2B5EF4-FFF2-40B4-BE49-F238E27FC236}">
                <a16:creationId xmlns:a16="http://schemas.microsoft.com/office/drawing/2014/main" id="{0C4309E9-0B1C-C3C1-8223-A92CCD4A4F9D}"/>
              </a:ext>
            </a:extLst>
          </p:cNvPr>
          <p:cNvSpPr>
            <a:spLocks noGrp="1"/>
          </p:cNvSpPr>
          <p:nvPr>
            <p:ph idx="1"/>
          </p:nvPr>
        </p:nvSpPr>
        <p:spPr>
          <a:xfrm>
            <a:off x="838200" y="1418897"/>
            <a:ext cx="10515600" cy="4758066"/>
          </a:xfrm>
        </p:spPr>
        <p:txBody>
          <a:bodyPr>
            <a:normAutofit fontScale="70000" lnSpcReduction="20000"/>
          </a:bodyPr>
          <a:lstStyle/>
          <a:p>
            <a:r>
              <a:rPr lang="en-US" b="1" dirty="0">
                <a:solidFill>
                  <a:srgbClr val="00B050"/>
                </a:solidFill>
              </a:rPr>
              <a:t>Proposal 1</a:t>
            </a:r>
            <a:r>
              <a:rPr lang="en-US" dirty="0">
                <a:solidFill>
                  <a:srgbClr val="00B050"/>
                </a:solidFill>
              </a:rPr>
              <a:t>: PC5-RRC trigger is NOT to be used when (the duplicated) </a:t>
            </a:r>
            <a:r>
              <a:rPr lang="en-US" dirty="0" err="1">
                <a:solidFill>
                  <a:srgbClr val="00B050"/>
                </a:solidFill>
              </a:rPr>
              <a:t>RRCReconfigurationComplete</a:t>
            </a:r>
            <a:r>
              <a:rPr lang="en-US" dirty="0">
                <a:solidFill>
                  <a:srgbClr val="00B050"/>
                </a:solidFill>
              </a:rPr>
              <a:t> is sent via indirect path.</a:t>
            </a:r>
          </a:p>
          <a:p>
            <a:r>
              <a:rPr lang="en-US" b="1" dirty="0">
                <a:solidFill>
                  <a:srgbClr val="00B050"/>
                </a:solidFill>
              </a:rPr>
              <a:t>Proposal 2</a:t>
            </a:r>
            <a:r>
              <a:rPr lang="en-US" dirty="0">
                <a:solidFill>
                  <a:srgbClr val="00B050"/>
                </a:solidFill>
              </a:rPr>
              <a:t>: The start condition of new T420-like timer is “Upon reception of the </a:t>
            </a:r>
            <a:r>
              <a:rPr lang="en-US" dirty="0" err="1">
                <a:solidFill>
                  <a:srgbClr val="00B050"/>
                </a:solidFill>
              </a:rPr>
              <a:t>RRCReconfiguration</a:t>
            </a:r>
            <a:r>
              <a:rPr lang="en-US" dirty="0">
                <a:solidFill>
                  <a:srgbClr val="00B050"/>
                </a:solidFill>
              </a:rPr>
              <a:t> message including </a:t>
            </a:r>
            <a:r>
              <a:rPr lang="en-US" i="1" dirty="0" err="1">
                <a:solidFill>
                  <a:srgbClr val="00B050"/>
                </a:solidFill>
              </a:rPr>
              <a:t>sl-IndirectPathAddChange</a:t>
            </a:r>
            <a:r>
              <a:rPr lang="en-US" dirty="0">
                <a:solidFill>
                  <a:srgbClr val="00B050"/>
                </a:solidFill>
              </a:rPr>
              <a:t>”.</a:t>
            </a:r>
          </a:p>
          <a:p>
            <a:r>
              <a:rPr lang="en-US" b="1" dirty="0">
                <a:solidFill>
                  <a:srgbClr val="00B050"/>
                </a:solidFill>
              </a:rPr>
              <a:t>Proposal 3</a:t>
            </a:r>
            <a:r>
              <a:rPr lang="en-US" dirty="0">
                <a:solidFill>
                  <a:srgbClr val="00B050"/>
                </a:solidFill>
              </a:rPr>
              <a:t>: For path addition/change cases in MP Scenario 1, </a:t>
            </a:r>
            <a:r>
              <a:rPr lang="en-US" dirty="0" err="1">
                <a:solidFill>
                  <a:srgbClr val="00B050"/>
                </a:solidFill>
              </a:rPr>
              <a:t>RRCReconfgurationComplete</a:t>
            </a:r>
            <a:r>
              <a:rPr lang="en-US" dirty="0">
                <a:solidFill>
                  <a:srgbClr val="00B050"/>
                </a:solidFill>
              </a:rPr>
              <a:t> is always transmitted in direct path. Only if NW configures split SRB1 with PDCP duplication, </a:t>
            </a:r>
            <a:r>
              <a:rPr lang="en-US" dirty="0" err="1">
                <a:solidFill>
                  <a:srgbClr val="00B050"/>
                </a:solidFill>
              </a:rPr>
              <a:t>RRCReconfigurationComplete</a:t>
            </a:r>
            <a:r>
              <a:rPr lang="en-US" dirty="0">
                <a:solidFill>
                  <a:srgbClr val="00B050"/>
                </a:solidFill>
              </a:rPr>
              <a:t> message is sent to </a:t>
            </a:r>
            <a:r>
              <a:rPr lang="en-US" dirty="0" err="1">
                <a:solidFill>
                  <a:srgbClr val="00B050"/>
                </a:solidFill>
              </a:rPr>
              <a:t>gNB</a:t>
            </a:r>
            <a:r>
              <a:rPr lang="en-US" dirty="0">
                <a:solidFill>
                  <a:srgbClr val="00B050"/>
                </a:solidFill>
              </a:rPr>
              <a:t> via both paths.</a:t>
            </a:r>
          </a:p>
          <a:p>
            <a:r>
              <a:rPr lang="en-GB" sz="2800" dirty="0">
                <a:effectLst/>
                <a:ea typeface="MS Mincho" panose="02020609040205080304" pitchFamily="49" charset="-128"/>
                <a:cs typeface="Times New Roman" panose="02020603050405020304" pitchFamily="18" charset="0"/>
              </a:rPr>
              <a:t>[Working assumption] </a:t>
            </a:r>
            <a:r>
              <a:rPr lang="en-GB" sz="2800" b="1" dirty="0">
                <a:solidFill>
                  <a:srgbClr val="00B050"/>
                </a:solidFill>
                <a:effectLst/>
                <a:ea typeface="MS Mincho" panose="02020609040205080304" pitchFamily="49" charset="-128"/>
                <a:cs typeface="Times New Roman" panose="02020603050405020304" pitchFamily="18" charset="0"/>
              </a:rPr>
              <a:t>Proposal 4</a:t>
            </a:r>
            <a:r>
              <a:rPr lang="en-GB" sz="2800" dirty="0">
                <a:effectLst/>
                <a:ea typeface="MS Mincho" panose="02020609040205080304" pitchFamily="49" charset="-128"/>
                <a:cs typeface="Times New Roman" panose="02020603050405020304" pitchFamily="18" charset="0"/>
              </a:rPr>
              <a:t>:</a:t>
            </a:r>
            <a:r>
              <a:rPr lang="en-GB" sz="2800" dirty="0">
                <a:solidFill>
                  <a:srgbClr val="00B050"/>
                </a:solidFill>
                <a:effectLst/>
                <a:ea typeface="MS Mincho" panose="02020609040205080304" pitchFamily="49" charset="-128"/>
                <a:cs typeface="Times New Roman" panose="02020603050405020304" pitchFamily="18" charset="0"/>
              </a:rPr>
              <a:t>Upon</a:t>
            </a:r>
            <a:r>
              <a:rPr lang="en-GB" sz="2800" dirty="0">
                <a:effectLst/>
                <a:ea typeface="MS Mincho" panose="02020609040205080304" pitchFamily="49" charset="-128"/>
                <a:cs typeface="Times New Roman" panose="02020603050405020304" pitchFamily="18" charset="0"/>
              </a:rPr>
              <a:t> </a:t>
            </a:r>
            <a:r>
              <a:rPr lang="en-GB" sz="2800" dirty="0">
                <a:solidFill>
                  <a:srgbClr val="00B050"/>
                </a:solidFill>
                <a:effectLst/>
                <a:ea typeface="MS Mincho" panose="02020609040205080304" pitchFamily="49" charset="-128"/>
                <a:cs typeface="Times New Roman" panose="02020603050405020304" pitchFamily="18" charset="0"/>
              </a:rPr>
              <a:t>T304 expiry for direct path addition/change, RRC reestablishment is always triggered w/o any condition</a:t>
            </a:r>
          </a:p>
          <a:p>
            <a:r>
              <a:rPr lang="en-US" b="1" dirty="0">
                <a:solidFill>
                  <a:srgbClr val="00B050"/>
                </a:solidFill>
              </a:rPr>
              <a:t>Proposal 5</a:t>
            </a:r>
            <a:r>
              <a:rPr lang="en-US" dirty="0">
                <a:solidFill>
                  <a:srgbClr val="00B050"/>
                </a:solidFill>
              </a:rPr>
              <a:t>: </a:t>
            </a:r>
            <a:r>
              <a:rPr lang="en-GB" dirty="0">
                <a:solidFill>
                  <a:srgbClr val="00B050"/>
                </a:solidFill>
                <a:ea typeface="MS Mincho" panose="02020609040205080304" pitchFamily="49" charset="-128"/>
                <a:cs typeface="Times New Roman" panose="02020603050405020304" pitchFamily="18" charset="0"/>
              </a:rPr>
              <a:t>I</a:t>
            </a:r>
            <a:r>
              <a:rPr lang="en-GB" sz="2800" dirty="0">
                <a:solidFill>
                  <a:srgbClr val="00B050"/>
                </a:solidFill>
                <a:effectLst/>
                <a:ea typeface="MS Mincho" panose="02020609040205080304" pitchFamily="49" charset="-128"/>
                <a:cs typeface="Times New Roman" panose="02020603050405020304" pitchFamily="18" charset="0"/>
              </a:rPr>
              <a:t>f </a:t>
            </a:r>
            <a:r>
              <a:rPr lang="en-GB" sz="2800" dirty="0" err="1">
                <a:solidFill>
                  <a:srgbClr val="00B050"/>
                </a:solidFill>
                <a:effectLst/>
                <a:ea typeface="MS Mincho" panose="02020609040205080304" pitchFamily="49" charset="-128"/>
                <a:cs typeface="Times New Roman" panose="02020603050405020304" pitchFamily="18" charset="0"/>
              </a:rPr>
              <a:t>RRCReconfigurationComplete</a:t>
            </a:r>
            <a:r>
              <a:rPr lang="en-GB" sz="2800" dirty="0">
                <a:solidFill>
                  <a:srgbClr val="00B050"/>
                </a:solidFill>
                <a:effectLst/>
                <a:ea typeface="MS Mincho" panose="02020609040205080304" pitchFamily="49" charset="-128"/>
                <a:cs typeface="Times New Roman" panose="02020603050405020304" pitchFamily="18" charset="0"/>
              </a:rPr>
              <a:t> is transmitted in indirect path, reuse R17 Legacy T420 stop condition (i.e., PC5 RLC ACK of </a:t>
            </a:r>
            <a:r>
              <a:rPr lang="en-GB" sz="2800" dirty="0" err="1">
                <a:solidFill>
                  <a:srgbClr val="00B050"/>
                </a:solidFill>
                <a:effectLst/>
                <a:ea typeface="MS Mincho" panose="02020609040205080304" pitchFamily="49" charset="-128"/>
                <a:cs typeface="Times New Roman" panose="02020603050405020304" pitchFamily="18" charset="0"/>
              </a:rPr>
              <a:t>RRCReconfigurationComplete</a:t>
            </a:r>
            <a:r>
              <a:rPr lang="en-GB" sz="2800" dirty="0">
                <a:solidFill>
                  <a:srgbClr val="00B050"/>
                </a:solidFill>
                <a:effectLst/>
                <a:ea typeface="MS Mincho" panose="02020609040205080304" pitchFamily="49" charset="-128"/>
                <a:cs typeface="Times New Roman" panose="02020603050405020304" pitchFamily="18" charset="0"/>
              </a:rPr>
              <a:t> in indirect path) for new T420-like timer. Else, down-select from the following options for the stop condition:</a:t>
            </a:r>
          </a:p>
          <a:p>
            <a:pPr lvl="1"/>
            <a:r>
              <a:rPr lang="en-GB" dirty="0">
                <a:solidFill>
                  <a:srgbClr val="00B050"/>
                </a:solidFill>
                <a:effectLst/>
                <a:ea typeface="MS Mincho" panose="02020609040205080304" pitchFamily="49" charset="-128"/>
                <a:cs typeface="Times New Roman" panose="02020603050405020304" pitchFamily="18" charset="0"/>
              </a:rPr>
              <a:t>Option </a:t>
            </a:r>
            <a:r>
              <a:rPr lang="en-GB" dirty="0">
                <a:solidFill>
                  <a:srgbClr val="00B050"/>
                </a:solidFill>
                <a:ea typeface="MS Mincho" panose="02020609040205080304" pitchFamily="49" charset="-128"/>
                <a:cs typeface="Times New Roman" panose="02020603050405020304" pitchFamily="18" charset="0"/>
              </a:rPr>
              <a:t>1</a:t>
            </a:r>
            <a:r>
              <a:rPr lang="en-GB" dirty="0">
                <a:solidFill>
                  <a:srgbClr val="00B050"/>
                </a:solidFill>
                <a:effectLst/>
                <a:ea typeface="MS Mincho" panose="02020609040205080304" pitchFamily="49" charset="-128"/>
                <a:cs typeface="Times New Roman" panose="02020603050405020304" pitchFamily="18" charset="0"/>
              </a:rPr>
              <a:t>: PC5 connection is established (i.e., PC5-S unicast link establishment procedure is complete) .</a:t>
            </a:r>
          </a:p>
          <a:p>
            <a:pPr lvl="1"/>
            <a:r>
              <a:rPr lang="en-GB" dirty="0">
                <a:solidFill>
                  <a:srgbClr val="00B050"/>
                </a:solidFill>
                <a:effectLst/>
                <a:ea typeface="MS Mincho" panose="02020609040205080304" pitchFamily="49" charset="-128"/>
                <a:cs typeface="Times New Roman" panose="02020603050405020304" pitchFamily="18" charset="0"/>
              </a:rPr>
              <a:t>Option 2: upon reception of </a:t>
            </a:r>
            <a:r>
              <a:rPr lang="en-GB" dirty="0" err="1">
                <a:solidFill>
                  <a:srgbClr val="00B050"/>
                </a:solidFill>
                <a:effectLst/>
                <a:ea typeface="MS Mincho" panose="02020609040205080304" pitchFamily="49" charset="-128"/>
                <a:cs typeface="Times New Roman" panose="02020603050405020304" pitchFamily="18" charset="0"/>
              </a:rPr>
              <a:t>RRCReconfigurationCompleteSidelink</a:t>
            </a:r>
            <a:r>
              <a:rPr lang="en-GB" dirty="0">
                <a:solidFill>
                  <a:srgbClr val="00B050"/>
                </a:solidFill>
                <a:effectLst/>
                <a:ea typeface="MS Mincho" panose="02020609040205080304" pitchFamily="49" charset="-128"/>
                <a:cs typeface="Times New Roman" panose="02020603050405020304" pitchFamily="18" charset="0"/>
              </a:rPr>
              <a:t> </a:t>
            </a:r>
            <a:endParaRPr lang="en-GB" sz="2800" dirty="0">
              <a:solidFill>
                <a:srgbClr val="00B050"/>
              </a:solidFill>
              <a:effectLst/>
              <a:ea typeface="MS Mincho" panose="02020609040205080304" pitchFamily="49" charset="-128"/>
              <a:cs typeface="Times New Roman" panose="02020603050405020304" pitchFamily="18" charset="0"/>
            </a:endParaRPr>
          </a:p>
          <a:p>
            <a:r>
              <a:rPr lang="en-US" b="1" dirty="0">
                <a:solidFill>
                  <a:srgbClr val="00B050"/>
                </a:solidFill>
              </a:rPr>
              <a:t>Proposal 6:</a:t>
            </a:r>
            <a:r>
              <a:rPr lang="en-US" dirty="0">
                <a:solidFill>
                  <a:srgbClr val="00B050"/>
                </a:solidFill>
              </a:rPr>
              <a:t> The remote UE reports the failure of indirect path addition/change to </a:t>
            </a:r>
            <a:r>
              <a:rPr lang="en-US" dirty="0" err="1">
                <a:solidFill>
                  <a:srgbClr val="00B050"/>
                </a:solidFill>
              </a:rPr>
              <a:t>gNB</a:t>
            </a:r>
            <a:r>
              <a:rPr lang="en-US" dirty="0">
                <a:solidFill>
                  <a:srgbClr val="00B050"/>
                </a:solidFill>
              </a:rPr>
              <a:t> at the expiry of new T420-like timer. </a:t>
            </a:r>
          </a:p>
          <a:p>
            <a:r>
              <a:rPr lang="en-US" b="1" dirty="0">
                <a:solidFill>
                  <a:srgbClr val="00B050"/>
                </a:solidFill>
              </a:rPr>
              <a:t>Proposal 7</a:t>
            </a:r>
            <a:r>
              <a:rPr lang="en-US" dirty="0">
                <a:solidFill>
                  <a:srgbClr val="00B050"/>
                </a:solidFill>
              </a:rPr>
              <a:t>: If indirect path add/change failure is to be reported, at least include the indication of failure. FFS which message is used.</a:t>
            </a:r>
          </a:p>
          <a:p>
            <a:endParaRPr lang="en-US" dirty="0">
              <a:solidFill>
                <a:schemeClr val="accent6"/>
              </a:solidFill>
            </a:endParaRPr>
          </a:p>
          <a:p>
            <a:endParaRPr lang="en-US" dirty="0">
              <a:solidFill>
                <a:schemeClr val="accent6"/>
              </a:solidFill>
            </a:endParaRPr>
          </a:p>
          <a:p>
            <a:endParaRPr lang="en-GB" sz="2800" dirty="0">
              <a:solidFill>
                <a:schemeClr val="accent6"/>
              </a:solidFill>
              <a:effectLst/>
              <a:ea typeface="MS Mincho" panose="02020609040205080304" pitchFamily="49" charset="-128"/>
              <a:cs typeface="Times New Roman" panose="02020603050405020304" pitchFamily="18" charset="0"/>
            </a:endParaRPr>
          </a:p>
          <a:p>
            <a:endParaRPr lang="en-GB" sz="2800" dirty="0">
              <a:solidFill>
                <a:schemeClr val="accent6"/>
              </a:solidFill>
              <a:effectLst/>
              <a:ea typeface="MS Mincho" panose="02020609040205080304" pitchFamily="49" charset="-128"/>
              <a:cs typeface="Times New Roman" panose="02020603050405020304" pitchFamily="18" charset="0"/>
            </a:endParaRPr>
          </a:p>
          <a:p>
            <a:endParaRPr lang="en-US" b="1" dirty="0"/>
          </a:p>
        </p:txBody>
      </p:sp>
    </p:spTree>
    <p:extLst>
      <p:ext uri="{BB962C8B-B14F-4D97-AF65-F5344CB8AC3E}">
        <p14:creationId xmlns:p14="http://schemas.microsoft.com/office/powerpoint/2010/main" val="11556282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953E67-10BC-5737-1D45-6235EB9AD2EE}"/>
              </a:ext>
            </a:extLst>
          </p:cNvPr>
          <p:cNvSpPr>
            <a:spLocks noGrp="1"/>
          </p:cNvSpPr>
          <p:nvPr>
            <p:ph type="title"/>
          </p:nvPr>
        </p:nvSpPr>
        <p:spPr/>
        <p:txBody>
          <a:bodyPr/>
          <a:lstStyle/>
          <a:p>
            <a:r>
              <a:rPr lang="en-US" dirty="0"/>
              <a:t>Conclusion (2)</a:t>
            </a:r>
          </a:p>
        </p:txBody>
      </p:sp>
      <p:sp>
        <p:nvSpPr>
          <p:cNvPr id="3" name="Content Placeholder 2">
            <a:extLst>
              <a:ext uri="{FF2B5EF4-FFF2-40B4-BE49-F238E27FC236}">
                <a16:creationId xmlns:a16="http://schemas.microsoft.com/office/drawing/2014/main" id="{0C4309E9-0B1C-C3C1-8223-A92CCD4A4F9D}"/>
              </a:ext>
            </a:extLst>
          </p:cNvPr>
          <p:cNvSpPr>
            <a:spLocks noGrp="1"/>
          </p:cNvSpPr>
          <p:nvPr>
            <p:ph idx="1"/>
          </p:nvPr>
        </p:nvSpPr>
        <p:spPr/>
        <p:txBody>
          <a:bodyPr>
            <a:normAutofit/>
          </a:bodyPr>
          <a:lstStyle/>
          <a:p>
            <a:r>
              <a:rPr lang="en-US" dirty="0"/>
              <a:t>To be discussed (</a:t>
            </a:r>
            <a:r>
              <a:rPr lang="en-US" dirty="0">
                <a:solidFill>
                  <a:srgbClr val="FF0000"/>
                </a:solidFill>
              </a:rPr>
              <a:t>Remaining Open issue</a:t>
            </a:r>
            <a:r>
              <a:rPr lang="en-US" dirty="0"/>
              <a:t>):</a:t>
            </a:r>
          </a:p>
          <a:p>
            <a:pPr lvl="1"/>
            <a:r>
              <a:rPr lang="en-US" b="1" dirty="0"/>
              <a:t>Proposal 8</a:t>
            </a:r>
            <a:r>
              <a:rPr lang="en-US" dirty="0"/>
              <a:t>: RAN2 to discuss whether/how to avoid/handle the case when the target L2 MP Relay UE establishes a RRC connection with a different </a:t>
            </a:r>
            <a:r>
              <a:rPr lang="en-US" dirty="0" err="1"/>
              <a:t>gNB</a:t>
            </a:r>
            <a:r>
              <a:rPr lang="en-US" dirty="0"/>
              <a:t> than the </a:t>
            </a:r>
            <a:r>
              <a:rPr lang="en-US" dirty="0" err="1"/>
              <a:t>gNB</a:t>
            </a:r>
            <a:r>
              <a:rPr lang="en-US" dirty="0"/>
              <a:t> serving the target cell.</a:t>
            </a:r>
          </a:p>
          <a:p>
            <a:pPr lvl="1"/>
            <a:r>
              <a:rPr lang="en-US" b="1" dirty="0"/>
              <a:t>Proposal 9</a:t>
            </a:r>
            <a:r>
              <a:rPr lang="en-US" dirty="0"/>
              <a:t>: If the error case in P8 is to be addressed, remote UE reports the “wrong </a:t>
            </a:r>
            <a:r>
              <a:rPr lang="en-US" dirty="0" err="1"/>
              <a:t>gNB</a:t>
            </a:r>
            <a:r>
              <a:rPr lang="en-US" dirty="0"/>
              <a:t>” failure to </a:t>
            </a:r>
            <a:r>
              <a:rPr lang="en-US" dirty="0" err="1"/>
              <a:t>PCell</a:t>
            </a:r>
            <a:r>
              <a:rPr lang="en-US" dirty="0"/>
              <a:t> after the failure is detected. FFS how remote UE detects this failure (e.g., differentiate this case with the case that relay UE reselects another cell under the same </a:t>
            </a:r>
            <a:r>
              <a:rPr lang="en-US" dirty="0" err="1"/>
              <a:t>gNB</a:t>
            </a:r>
            <a:r>
              <a:rPr lang="en-US" dirty="0"/>
              <a:t>). </a:t>
            </a:r>
          </a:p>
          <a:p>
            <a:pPr lvl="1"/>
            <a:r>
              <a:rPr lang="en-US" b="1" dirty="0"/>
              <a:t>Proposal 10</a:t>
            </a:r>
            <a:r>
              <a:rPr lang="en-US" dirty="0"/>
              <a:t>: RAN2 discusses whether Rel-17 Relay UEs can be considered as candidate target Relay UEs.</a:t>
            </a:r>
          </a:p>
          <a:p>
            <a:pPr lvl="1"/>
            <a:endParaRPr lang="en-US" dirty="0">
              <a:solidFill>
                <a:schemeClr val="accent6"/>
              </a:solidFill>
            </a:endParaRPr>
          </a:p>
          <a:p>
            <a:pPr lvl="1"/>
            <a:endParaRPr lang="en-US" dirty="0">
              <a:solidFill>
                <a:schemeClr val="accent6"/>
              </a:solidFill>
            </a:endParaRPr>
          </a:p>
          <a:p>
            <a:endParaRPr lang="en-US" dirty="0">
              <a:solidFill>
                <a:schemeClr val="accent6"/>
              </a:solidFill>
            </a:endParaRPr>
          </a:p>
          <a:p>
            <a:endParaRPr lang="en-US" dirty="0">
              <a:solidFill>
                <a:schemeClr val="accent6"/>
              </a:solidFill>
            </a:endParaRPr>
          </a:p>
          <a:p>
            <a:endParaRPr lang="en-GB" sz="2800" dirty="0">
              <a:solidFill>
                <a:schemeClr val="accent6"/>
              </a:solidFill>
              <a:effectLst/>
              <a:ea typeface="MS Mincho" panose="02020609040205080304" pitchFamily="49" charset="-128"/>
              <a:cs typeface="Times New Roman" panose="02020603050405020304" pitchFamily="18" charset="0"/>
            </a:endParaRPr>
          </a:p>
          <a:p>
            <a:endParaRPr lang="en-GB" sz="2800" dirty="0">
              <a:solidFill>
                <a:schemeClr val="accent6"/>
              </a:solidFill>
              <a:effectLst/>
              <a:ea typeface="MS Mincho" panose="02020609040205080304" pitchFamily="49" charset="-128"/>
              <a:cs typeface="Times New Roman" panose="02020603050405020304" pitchFamily="18" charset="0"/>
            </a:endParaRPr>
          </a:p>
          <a:p>
            <a:endParaRPr lang="en-US" b="1" dirty="0"/>
          </a:p>
        </p:txBody>
      </p:sp>
    </p:spTree>
    <p:extLst>
      <p:ext uri="{BB962C8B-B14F-4D97-AF65-F5344CB8AC3E}">
        <p14:creationId xmlns:p14="http://schemas.microsoft.com/office/powerpoint/2010/main" val="14281668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FCEC71-70C4-2772-F518-3744B430AED1}"/>
              </a:ext>
            </a:extLst>
          </p:cNvPr>
          <p:cNvSpPr>
            <a:spLocks noGrp="1"/>
          </p:cNvSpPr>
          <p:nvPr>
            <p:ph type="title"/>
          </p:nvPr>
        </p:nvSpPr>
        <p:spPr/>
        <p:txBody>
          <a:bodyPr/>
          <a:lstStyle/>
          <a:p>
            <a:r>
              <a:rPr lang="en-US" dirty="0"/>
              <a:t>Annex: Remaining Proposals in R2-2310350</a:t>
            </a:r>
          </a:p>
        </p:txBody>
      </p:sp>
      <p:sp>
        <p:nvSpPr>
          <p:cNvPr id="3" name="Content Placeholder 2">
            <a:extLst>
              <a:ext uri="{FF2B5EF4-FFF2-40B4-BE49-F238E27FC236}">
                <a16:creationId xmlns:a16="http://schemas.microsoft.com/office/drawing/2014/main" id="{456C20EE-6ACC-E471-BDD2-271EC3D27712}"/>
              </a:ext>
            </a:extLst>
          </p:cNvPr>
          <p:cNvSpPr>
            <a:spLocks noGrp="1"/>
          </p:cNvSpPr>
          <p:nvPr>
            <p:ph idx="1"/>
          </p:nvPr>
        </p:nvSpPr>
        <p:spPr/>
        <p:txBody>
          <a:bodyPr>
            <a:normAutofit/>
          </a:bodyPr>
          <a:lstStyle/>
          <a:p>
            <a:pPr marL="1029970" marR="0" indent="-230505">
              <a:spcBef>
                <a:spcPts val="0"/>
              </a:spcBef>
              <a:spcAft>
                <a:spcPts val="0"/>
              </a:spcAft>
              <a:tabLst>
                <a:tab pos="1029970" algn="l"/>
              </a:tabLst>
            </a:pPr>
            <a:r>
              <a:rPr lang="en-GB" sz="1800" dirty="0">
                <a:effectLst/>
                <a:latin typeface="Arial" panose="020B0604020202020204" pitchFamily="34" charset="0"/>
                <a:ea typeface="MS Mincho" panose="02020609040205080304" pitchFamily="49" charset="-128"/>
                <a:cs typeface="Times New Roman" panose="02020603050405020304" pitchFamily="18" charset="0"/>
              </a:rPr>
              <a:t>[Easy]Proposal 14: [20/20] PC5-RRC trigger is NOT to be used when (the duplicated) </a:t>
            </a:r>
            <a:r>
              <a:rPr lang="en-GB" sz="1800" dirty="0" err="1">
                <a:effectLst/>
                <a:latin typeface="Arial" panose="020B0604020202020204" pitchFamily="34" charset="0"/>
                <a:ea typeface="MS Mincho" panose="02020609040205080304" pitchFamily="49" charset="-128"/>
                <a:cs typeface="Times New Roman" panose="02020603050405020304" pitchFamily="18" charset="0"/>
              </a:rPr>
              <a:t>RRCReconfiguraitonComplete</a:t>
            </a:r>
            <a:r>
              <a:rPr lang="en-GB" sz="1800" dirty="0">
                <a:effectLst/>
                <a:latin typeface="Arial" panose="020B0604020202020204" pitchFamily="34" charset="0"/>
                <a:ea typeface="MS Mincho" panose="02020609040205080304" pitchFamily="49" charset="-128"/>
                <a:cs typeface="Times New Roman" panose="02020603050405020304" pitchFamily="18" charset="0"/>
              </a:rPr>
              <a:t> is sent via indirect path.</a:t>
            </a:r>
            <a:endParaRPr lang="en-US" sz="1800" dirty="0">
              <a:effectLst/>
              <a:latin typeface="Arial" panose="020B0604020202020204" pitchFamily="34" charset="0"/>
              <a:ea typeface="MS Mincho" panose="02020609040205080304" pitchFamily="49" charset="-128"/>
              <a:cs typeface="Times New Roman" panose="02020603050405020304" pitchFamily="18" charset="0"/>
            </a:endParaRPr>
          </a:p>
          <a:p>
            <a:pPr marL="1029970" marR="0" indent="-230505">
              <a:spcBef>
                <a:spcPts val="0"/>
              </a:spcBef>
              <a:spcAft>
                <a:spcPts val="0"/>
              </a:spcAft>
              <a:tabLst>
                <a:tab pos="1029970" algn="l"/>
              </a:tabLst>
            </a:pPr>
            <a:r>
              <a:rPr lang="en-GB" sz="1800" dirty="0">
                <a:effectLst/>
                <a:latin typeface="Arial" panose="020B0604020202020204" pitchFamily="34" charset="0"/>
                <a:ea typeface="MS Mincho" panose="02020609040205080304" pitchFamily="49" charset="-128"/>
                <a:cs typeface="Times New Roman" panose="02020603050405020304" pitchFamily="18" charset="0"/>
              </a:rPr>
              <a:t>[Easy]Proposal 15: [19/20] The start condition of new T420-like timer is “Upon reception of the </a:t>
            </a:r>
            <a:r>
              <a:rPr lang="en-GB" sz="1800" dirty="0" err="1">
                <a:effectLst/>
                <a:latin typeface="Arial" panose="020B0604020202020204" pitchFamily="34" charset="0"/>
                <a:ea typeface="MS Mincho" panose="02020609040205080304" pitchFamily="49" charset="-128"/>
                <a:cs typeface="Times New Roman" panose="02020603050405020304" pitchFamily="18" charset="0"/>
              </a:rPr>
              <a:t>RRCReconfiguration</a:t>
            </a:r>
            <a:r>
              <a:rPr lang="en-GB" sz="1800" dirty="0">
                <a:effectLst/>
                <a:latin typeface="Arial" panose="020B0604020202020204" pitchFamily="34" charset="0"/>
                <a:ea typeface="MS Mincho" panose="02020609040205080304" pitchFamily="49" charset="-128"/>
                <a:cs typeface="Times New Roman" panose="02020603050405020304" pitchFamily="18" charset="0"/>
              </a:rPr>
              <a:t> message including </a:t>
            </a:r>
            <a:r>
              <a:rPr lang="en-GB" sz="1800" dirty="0" err="1">
                <a:effectLst/>
                <a:latin typeface="Arial" panose="020B0604020202020204" pitchFamily="34" charset="0"/>
                <a:ea typeface="MS Mincho" panose="02020609040205080304" pitchFamily="49" charset="-128"/>
                <a:cs typeface="Times New Roman" panose="02020603050405020304" pitchFamily="18" charset="0"/>
              </a:rPr>
              <a:t>sl-IndirectPathAddChange</a:t>
            </a:r>
            <a:r>
              <a:rPr lang="en-GB" sz="1800" dirty="0">
                <a:effectLst/>
                <a:latin typeface="Arial" panose="020B0604020202020204" pitchFamily="34" charset="0"/>
                <a:ea typeface="MS Mincho" panose="02020609040205080304" pitchFamily="49" charset="-128"/>
                <a:cs typeface="Times New Roman" panose="02020603050405020304" pitchFamily="18" charset="0"/>
              </a:rPr>
              <a:t>”. </a:t>
            </a:r>
            <a:endParaRPr lang="en-US" sz="1800" dirty="0">
              <a:effectLst/>
              <a:latin typeface="Arial" panose="020B0604020202020204" pitchFamily="34" charset="0"/>
              <a:ea typeface="MS Mincho" panose="02020609040205080304" pitchFamily="49" charset="-128"/>
              <a:cs typeface="Times New Roman" panose="02020603050405020304" pitchFamily="18" charset="0"/>
            </a:endParaRPr>
          </a:p>
          <a:p>
            <a:pPr marL="1029970" marR="0" indent="-230505">
              <a:spcBef>
                <a:spcPts val="0"/>
              </a:spcBef>
              <a:spcAft>
                <a:spcPts val="0"/>
              </a:spcAft>
              <a:tabLst>
                <a:tab pos="1029970" algn="l"/>
              </a:tabLst>
            </a:pPr>
            <a:r>
              <a:rPr lang="en-GB" sz="1800" dirty="0">
                <a:effectLst/>
                <a:latin typeface="Arial" panose="020B0604020202020204" pitchFamily="34" charset="0"/>
                <a:ea typeface="MS Mincho" panose="02020609040205080304" pitchFamily="49" charset="-128"/>
                <a:cs typeface="Times New Roman" panose="02020603050405020304" pitchFamily="18" charset="0"/>
              </a:rPr>
              <a:t>[Easy]Proposal 19: [15/19] The remote UE falls back to the configuration/operation prior to indirect path addition/change at the expiry of new T420-like timer. FFS whether/how to handle the path change case that the prior indirect path is released before the T420 expiry.</a:t>
            </a:r>
            <a:endParaRPr lang="en-US" sz="1800" dirty="0">
              <a:effectLst/>
              <a:latin typeface="Arial" panose="020B0604020202020204" pitchFamily="34" charset="0"/>
              <a:ea typeface="MS Mincho" panose="02020609040205080304" pitchFamily="49" charset="-128"/>
              <a:cs typeface="Times New Roman" panose="02020603050405020304" pitchFamily="18" charset="0"/>
            </a:endParaRPr>
          </a:p>
          <a:p>
            <a:pPr marL="1029970" marR="0" indent="-230505">
              <a:spcBef>
                <a:spcPts val="0"/>
              </a:spcBef>
              <a:spcAft>
                <a:spcPts val="0"/>
              </a:spcAft>
              <a:tabLst>
                <a:tab pos="1029970" algn="l"/>
              </a:tabLst>
            </a:pPr>
            <a:r>
              <a:rPr lang="en-GB" sz="1800" dirty="0">
                <a:effectLst/>
                <a:latin typeface="Arial" panose="020B0604020202020204" pitchFamily="34" charset="0"/>
                <a:ea typeface="MS Mincho" panose="02020609040205080304" pitchFamily="49" charset="-128"/>
                <a:cs typeface="Times New Roman" panose="02020603050405020304" pitchFamily="18" charset="0"/>
              </a:rPr>
              <a:t>[Easy]Proposal 20: [15/19] The remote UE reports the failure of indirect path addition/change to </a:t>
            </a:r>
            <a:r>
              <a:rPr lang="en-GB" sz="1800" dirty="0" err="1">
                <a:effectLst/>
                <a:latin typeface="Arial" panose="020B0604020202020204" pitchFamily="34" charset="0"/>
                <a:ea typeface="MS Mincho" panose="02020609040205080304" pitchFamily="49" charset="-128"/>
                <a:cs typeface="Times New Roman" panose="02020603050405020304" pitchFamily="18" charset="0"/>
              </a:rPr>
              <a:t>gNB</a:t>
            </a:r>
            <a:r>
              <a:rPr lang="en-GB" sz="1800" dirty="0">
                <a:effectLst/>
                <a:latin typeface="Arial" panose="020B0604020202020204" pitchFamily="34" charset="0"/>
                <a:ea typeface="MS Mincho" panose="02020609040205080304" pitchFamily="49" charset="-128"/>
                <a:cs typeface="Times New Roman" panose="02020603050405020304" pitchFamily="18" charset="0"/>
              </a:rPr>
              <a:t> at the expiry of T420-new like timer. FFS whether this is conditional on the available of SRB1 in direct path.</a:t>
            </a:r>
            <a:endParaRPr lang="en-US" sz="1800" dirty="0">
              <a:effectLst/>
              <a:latin typeface="Arial" panose="020B0604020202020204" pitchFamily="34" charset="0"/>
              <a:ea typeface="MS Mincho" panose="02020609040205080304" pitchFamily="49" charset="-128"/>
              <a:cs typeface="Times New Roman" panose="02020603050405020304" pitchFamily="18" charset="0"/>
            </a:endParaRPr>
          </a:p>
          <a:p>
            <a:pPr marL="1029970" marR="0" indent="-230505">
              <a:spcBef>
                <a:spcPts val="0"/>
              </a:spcBef>
              <a:spcAft>
                <a:spcPts val="0"/>
              </a:spcAft>
              <a:tabLst>
                <a:tab pos="1029970" algn="l"/>
              </a:tabLst>
            </a:pPr>
            <a:r>
              <a:rPr lang="en-GB" sz="1800" dirty="0">
                <a:effectLst/>
                <a:latin typeface="Arial" panose="020B0604020202020204" pitchFamily="34" charset="0"/>
                <a:ea typeface="MS Mincho" panose="02020609040205080304" pitchFamily="49" charset="-128"/>
                <a:cs typeface="Times New Roman" panose="02020603050405020304" pitchFamily="18" charset="0"/>
              </a:rPr>
              <a:t>[Easy]Proposal 22: [14/19] The remote UE may not initiate RRC reestablishment procedure upon the expiry of new T420-like timer. FFS whether this is conditional on the availability of SRB1 in direct path.</a:t>
            </a:r>
            <a:endParaRPr lang="en-US" sz="1800" dirty="0">
              <a:effectLst/>
              <a:latin typeface="Arial" panose="020B0604020202020204" pitchFamily="34" charset="0"/>
              <a:ea typeface="MS Mincho" panose="02020609040205080304" pitchFamily="49" charset="-128"/>
              <a:cs typeface="Times New Roman" panose="02020603050405020304" pitchFamily="18" charset="0"/>
            </a:endParaRPr>
          </a:p>
          <a:p>
            <a:pPr marL="1029970" marR="0" indent="-230505">
              <a:spcBef>
                <a:spcPts val="0"/>
              </a:spcBef>
              <a:spcAft>
                <a:spcPts val="0"/>
              </a:spcAft>
              <a:tabLst>
                <a:tab pos="1029970" algn="l"/>
              </a:tabLst>
            </a:pPr>
            <a:r>
              <a:rPr lang="en-GB" sz="1800" dirty="0">
                <a:effectLst/>
                <a:latin typeface="Arial" panose="020B0604020202020204" pitchFamily="34" charset="0"/>
                <a:ea typeface="MS Mincho" panose="02020609040205080304" pitchFamily="49" charset="-128"/>
                <a:cs typeface="Times New Roman" panose="02020603050405020304" pitchFamily="18" charset="0"/>
              </a:rPr>
              <a:t>[Easy]Proposal 23: [19/19] For path addition/change cases in MP Scenario 1, </a:t>
            </a:r>
            <a:r>
              <a:rPr lang="en-GB" sz="1800" dirty="0" err="1">
                <a:effectLst/>
                <a:latin typeface="Arial" panose="020B0604020202020204" pitchFamily="34" charset="0"/>
                <a:ea typeface="MS Mincho" panose="02020609040205080304" pitchFamily="49" charset="-128"/>
                <a:cs typeface="Times New Roman" panose="02020603050405020304" pitchFamily="18" charset="0"/>
              </a:rPr>
              <a:t>RRCReconfgurationComplete</a:t>
            </a:r>
            <a:r>
              <a:rPr lang="en-GB" sz="1800" dirty="0">
                <a:effectLst/>
                <a:latin typeface="Arial" panose="020B0604020202020204" pitchFamily="34" charset="0"/>
                <a:ea typeface="MS Mincho" panose="02020609040205080304" pitchFamily="49" charset="-128"/>
                <a:cs typeface="Times New Roman" panose="02020603050405020304" pitchFamily="18" charset="0"/>
              </a:rPr>
              <a:t> is always transmitted in direct path. Only if NW configures split SRB1 with PDCP duplication, </a:t>
            </a:r>
            <a:r>
              <a:rPr lang="en-GB" sz="1800" dirty="0" err="1">
                <a:effectLst/>
                <a:latin typeface="Arial" panose="020B0604020202020204" pitchFamily="34" charset="0"/>
                <a:ea typeface="MS Mincho" panose="02020609040205080304" pitchFamily="49" charset="-128"/>
                <a:cs typeface="Times New Roman" panose="02020603050405020304" pitchFamily="18" charset="0"/>
              </a:rPr>
              <a:t>RRCReconfigurationComplete</a:t>
            </a:r>
            <a:r>
              <a:rPr lang="en-GB" sz="1800" dirty="0">
                <a:effectLst/>
                <a:latin typeface="Arial" panose="020B0604020202020204" pitchFamily="34" charset="0"/>
                <a:ea typeface="MS Mincho" panose="02020609040205080304" pitchFamily="49" charset="-128"/>
                <a:cs typeface="Times New Roman" panose="02020603050405020304" pitchFamily="18" charset="0"/>
              </a:rPr>
              <a:t> message is sent to </a:t>
            </a:r>
            <a:r>
              <a:rPr lang="en-GB" sz="1800" dirty="0" err="1">
                <a:effectLst/>
                <a:latin typeface="Arial" panose="020B0604020202020204" pitchFamily="34" charset="0"/>
                <a:ea typeface="MS Mincho" panose="02020609040205080304" pitchFamily="49" charset="-128"/>
                <a:cs typeface="Times New Roman" panose="02020603050405020304" pitchFamily="18" charset="0"/>
              </a:rPr>
              <a:t>gNB</a:t>
            </a:r>
            <a:r>
              <a:rPr lang="en-GB" sz="1800" dirty="0">
                <a:effectLst/>
                <a:latin typeface="Arial" panose="020B0604020202020204" pitchFamily="34" charset="0"/>
                <a:ea typeface="MS Mincho" panose="02020609040205080304" pitchFamily="49" charset="-128"/>
                <a:cs typeface="Times New Roman" panose="02020603050405020304" pitchFamily="18" charset="0"/>
              </a:rPr>
              <a:t> via both paths.</a:t>
            </a:r>
            <a:endParaRPr lang="en-US" sz="1800" dirty="0">
              <a:effectLst/>
              <a:latin typeface="Arial" panose="020B0604020202020204" pitchFamily="34" charset="0"/>
              <a:ea typeface="MS Mincho" panose="02020609040205080304" pitchFamily="49" charset="-128"/>
              <a:cs typeface="Times New Roman" panose="02020603050405020304" pitchFamily="18" charset="0"/>
            </a:endParaRPr>
          </a:p>
          <a:p>
            <a:endParaRPr lang="en-US" dirty="0"/>
          </a:p>
        </p:txBody>
      </p:sp>
    </p:spTree>
    <p:extLst>
      <p:ext uri="{BB962C8B-B14F-4D97-AF65-F5344CB8AC3E}">
        <p14:creationId xmlns:p14="http://schemas.microsoft.com/office/powerpoint/2010/main" val="25390315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3C9F16-3F9D-5BA7-E650-27F4BFD18466}"/>
              </a:ext>
            </a:extLst>
          </p:cNvPr>
          <p:cNvSpPr>
            <a:spLocks noGrp="1"/>
          </p:cNvSpPr>
          <p:nvPr>
            <p:ph type="title"/>
          </p:nvPr>
        </p:nvSpPr>
        <p:spPr/>
        <p:txBody>
          <a:bodyPr/>
          <a:lstStyle/>
          <a:p>
            <a:r>
              <a:rPr lang="en-US" dirty="0"/>
              <a:t>Annex: Remaining Proposals in R2-2310350</a:t>
            </a:r>
          </a:p>
        </p:txBody>
      </p:sp>
      <p:sp>
        <p:nvSpPr>
          <p:cNvPr id="3" name="Content Placeholder 2">
            <a:extLst>
              <a:ext uri="{FF2B5EF4-FFF2-40B4-BE49-F238E27FC236}">
                <a16:creationId xmlns:a16="http://schemas.microsoft.com/office/drawing/2014/main" id="{C82B4829-0552-9C7B-1718-A4F5BA6A1938}"/>
              </a:ext>
            </a:extLst>
          </p:cNvPr>
          <p:cNvSpPr>
            <a:spLocks noGrp="1"/>
          </p:cNvSpPr>
          <p:nvPr>
            <p:ph idx="1"/>
          </p:nvPr>
        </p:nvSpPr>
        <p:spPr>
          <a:xfrm>
            <a:off x="473026" y="1473932"/>
            <a:ext cx="11245948" cy="5517710"/>
          </a:xfrm>
        </p:spPr>
        <p:txBody>
          <a:bodyPr>
            <a:normAutofit fontScale="92500" lnSpcReduction="20000"/>
          </a:bodyPr>
          <a:lstStyle/>
          <a:p>
            <a:pPr marL="1029970" marR="0" indent="-230505">
              <a:spcBef>
                <a:spcPts val="0"/>
              </a:spcBef>
              <a:spcAft>
                <a:spcPts val="0"/>
              </a:spcAft>
              <a:tabLst>
                <a:tab pos="1029970" algn="l"/>
              </a:tabLst>
            </a:pPr>
            <a:r>
              <a:rPr lang="en-GB" sz="1800" dirty="0">
                <a:effectLst/>
                <a:latin typeface="Arial" panose="020B0604020202020204" pitchFamily="34" charset="0"/>
                <a:ea typeface="MS Mincho" panose="02020609040205080304" pitchFamily="49" charset="-128"/>
                <a:cs typeface="Times New Roman" panose="02020603050405020304" pitchFamily="18" charset="0"/>
              </a:rPr>
              <a:t>[To discuss]Proposal 4: [13/20] Not support the remote UE reporting the failure of direct path addition/change to the </a:t>
            </a:r>
            <a:r>
              <a:rPr lang="en-GB" sz="1800" dirty="0" err="1">
                <a:effectLst/>
                <a:latin typeface="Arial" panose="020B0604020202020204" pitchFamily="34" charset="0"/>
                <a:ea typeface="MS Mincho" panose="02020609040205080304" pitchFamily="49" charset="-128"/>
                <a:cs typeface="Times New Roman" panose="02020603050405020304" pitchFamily="18" charset="0"/>
              </a:rPr>
              <a:t>gNB</a:t>
            </a:r>
            <a:r>
              <a:rPr lang="en-GB" sz="1800" dirty="0">
                <a:effectLst/>
                <a:latin typeface="Arial" panose="020B0604020202020204" pitchFamily="34" charset="0"/>
                <a:ea typeface="MS Mincho" panose="02020609040205080304" pitchFamily="49" charset="-128"/>
                <a:cs typeface="Times New Roman" panose="02020603050405020304" pitchFamily="18" charset="0"/>
              </a:rPr>
              <a:t> at the expiry of T304 timer.</a:t>
            </a:r>
            <a:endParaRPr lang="en-US" sz="1800" dirty="0">
              <a:effectLst/>
              <a:latin typeface="Arial" panose="020B0604020202020204" pitchFamily="34" charset="0"/>
              <a:ea typeface="MS Mincho" panose="02020609040205080304" pitchFamily="49" charset="-128"/>
              <a:cs typeface="Times New Roman" panose="02020603050405020304" pitchFamily="18" charset="0"/>
            </a:endParaRPr>
          </a:p>
          <a:p>
            <a:pPr marL="1029970" marR="0" indent="-230505">
              <a:spcBef>
                <a:spcPts val="0"/>
              </a:spcBef>
              <a:spcAft>
                <a:spcPts val="0"/>
              </a:spcAft>
              <a:tabLst>
                <a:tab pos="1029970" algn="l"/>
              </a:tabLst>
            </a:pPr>
            <a:r>
              <a:rPr lang="en-GB" sz="1800" dirty="0">
                <a:effectLst/>
                <a:latin typeface="Arial" panose="020B0604020202020204" pitchFamily="34" charset="0"/>
                <a:ea typeface="MS Mincho" panose="02020609040205080304" pitchFamily="49" charset="-128"/>
                <a:cs typeface="Times New Roman" panose="02020603050405020304" pitchFamily="18" charset="0"/>
              </a:rPr>
              <a:t>[To discuss]Proposal 6: Upon T304 expiry, RAN2 to discuss whether RRC establishment is always triggered w/o any condition (11/18) or only when SRB1 in indirect path not configured/suspended (7/18). </a:t>
            </a:r>
            <a:endParaRPr lang="en-US" sz="1800" dirty="0">
              <a:effectLst/>
              <a:latin typeface="Arial" panose="020B0604020202020204" pitchFamily="34" charset="0"/>
              <a:ea typeface="MS Mincho" panose="02020609040205080304" pitchFamily="49" charset="-128"/>
              <a:cs typeface="Times New Roman" panose="02020603050405020304" pitchFamily="18" charset="0"/>
            </a:endParaRPr>
          </a:p>
          <a:p>
            <a:pPr marL="1029970" marR="0" indent="-230505">
              <a:spcBef>
                <a:spcPts val="0"/>
              </a:spcBef>
              <a:spcAft>
                <a:spcPts val="0"/>
              </a:spcAft>
              <a:tabLst>
                <a:tab pos="1029970" algn="l"/>
              </a:tabLst>
            </a:pPr>
            <a:r>
              <a:rPr lang="en-GB" sz="1800" dirty="0">
                <a:effectLst/>
                <a:latin typeface="Arial" panose="020B0604020202020204" pitchFamily="34" charset="0"/>
                <a:ea typeface="MS Mincho" panose="02020609040205080304" pitchFamily="49" charset="-128"/>
                <a:cs typeface="Times New Roman" panose="02020603050405020304" pitchFamily="18" charset="0"/>
              </a:rPr>
              <a:t>[To discuss]Proposal 8: [10/20] RAN2 to discuss whether/how to avoid/handle the case when the target L2 MP Relay UE establishes a RRC connection with a different </a:t>
            </a:r>
            <a:r>
              <a:rPr lang="en-GB" sz="1800" dirty="0" err="1">
                <a:effectLst/>
                <a:latin typeface="Arial" panose="020B0604020202020204" pitchFamily="34" charset="0"/>
                <a:ea typeface="MS Mincho" panose="02020609040205080304" pitchFamily="49" charset="-128"/>
                <a:cs typeface="Times New Roman" panose="02020603050405020304" pitchFamily="18" charset="0"/>
              </a:rPr>
              <a:t>gNB</a:t>
            </a:r>
            <a:r>
              <a:rPr lang="en-GB" sz="1800" dirty="0">
                <a:effectLst/>
                <a:latin typeface="Arial" panose="020B0604020202020204" pitchFamily="34" charset="0"/>
                <a:ea typeface="MS Mincho" panose="02020609040205080304" pitchFamily="49" charset="-128"/>
                <a:cs typeface="Times New Roman" panose="02020603050405020304" pitchFamily="18" charset="0"/>
              </a:rPr>
              <a:t> than the </a:t>
            </a:r>
            <a:r>
              <a:rPr lang="en-GB" sz="1800" dirty="0" err="1">
                <a:effectLst/>
                <a:latin typeface="Arial" panose="020B0604020202020204" pitchFamily="34" charset="0"/>
                <a:ea typeface="MS Mincho" panose="02020609040205080304" pitchFamily="49" charset="-128"/>
                <a:cs typeface="Times New Roman" panose="02020603050405020304" pitchFamily="18" charset="0"/>
              </a:rPr>
              <a:t>gNB</a:t>
            </a:r>
            <a:r>
              <a:rPr lang="en-GB" sz="1800" dirty="0">
                <a:effectLst/>
                <a:latin typeface="Arial" panose="020B0604020202020204" pitchFamily="34" charset="0"/>
                <a:ea typeface="MS Mincho" panose="02020609040205080304" pitchFamily="49" charset="-128"/>
                <a:cs typeface="Times New Roman" panose="02020603050405020304" pitchFamily="18" charset="0"/>
              </a:rPr>
              <a:t> serving the target cell.</a:t>
            </a:r>
            <a:endParaRPr lang="en-US" sz="1800" dirty="0">
              <a:effectLst/>
              <a:latin typeface="Arial" panose="020B0604020202020204" pitchFamily="34" charset="0"/>
              <a:ea typeface="MS Mincho" panose="02020609040205080304" pitchFamily="49" charset="-128"/>
              <a:cs typeface="Times New Roman" panose="02020603050405020304" pitchFamily="18" charset="0"/>
            </a:endParaRPr>
          </a:p>
          <a:p>
            <a:pPr marL="1029970" marR="0" indent="-230505">
              <a:spcBef>
                <a:spcPts val="0"/>
              </a:spcBef>
              <a:spcAft>
                <a:spcPts val="0"/>
              </a:spcAft>
              <a:tabLst>
                <a:tab pos="1029970" algn="l"/>
              </a:tabLst>
            </a:pPr>
            <a:r>
              <a:rPr lang="en-GB" sz="1800" dirty="0">
                <a:effectLst/>
                <a:latin typeface="Arial" panose="020B0604020202020204" pitchFamily="34" charset="0"/>
                <a:ea typeface="MS Mincho" panose="02020609040205080304" pitchFamily="49" charset="-128"/>
                <a:cs typeface="Times New Roman" panose="02020603050405020304" pitchFamily="18" charset="0"/>
              </a:rPr>
              <a:t>[To discuss]Proposal 9: [10/10] If the error case in P8 is to be addressed, remote UE reports the “wrong </a:t>
            </a:r>
            <a:r>
              <a:rPr lang="en-GB" sz="1800" dirty="0" err="1">
                <a:effectLst/>
                <a:latin typeface="Arial" panose="020B0604020202020204" pitchFamily="34" charset="0"/>
                <a:ea typeface="MS Mincho" panose="02020609040205080304" pitchFamily="49" charset="-128"/>
                <a:cs typeface="Times New Roman" panose="02020603050405020304" pitchFamily="18" charset="0"/>
              </a:rPr>
              <a:t>gNB</a:t>
            </a:r>
            <a:r>
              <a:rPr lang="en-GB" sz="1800" dirty="0">
                <a:effectLst/>
                <a:latin typeface="Arial" panose="020B0604020202020204" pitchFamily="34" charset="0"/>
                <a:ea typeface="MS Mincho" panose="02020609040205080304" pitchFamily="49" charset="-128"/>
                <a:cs typeface="Times New Roman" panose="02020603050405020304" pitchFamily="18" charset="0"/>
              </a:rPr>
              <a:t>” failure to </a:t>
            </a:r>
            <a:r>
              <a:rPr lang="en-GB" sz="1800" dirty="0" err="1">
                <a:effectLst/>
                <a:latin typeface="Arial" panose="020B0604020202020204" pitchFamily="34" charset="0"/>
                <a:ea typeface="MS Mincho" panose="02020609040205080304" pitchFamily="49" charset="-128"/>
                <a:cs typeface="Times New Roman" panose="02020603050405020304" pitchFamily="18" charset="0"/>
              </a:rPr>
              <a:t>PCell</a:t>
            </a:r>
            <a:r>
              <a:rPr lang="en-GB" sz="1800" dirty="0">
                <a:effectLst/>
                <a:latin typeface="Arial" panose="020B0604020202020204" pitchFamily="34" charset="0"/>
                <a:ea typeface="MS Mincho" panose="02020609040205080304" pitchFamily="49" charset="-128"/>
                <a:cs typeface="Times New Roman" panose="02020603050405020304" pitchFamily="18" charset="0"/>
              </a:rPr>
              <a:t> after the failure is detected. FFS how remote UE detects this failure (e.g., differentiate this case with the case that relay UE reselects another cell under the same </a:t>
            </a:r>
            <a:r>
              <a:rPr lang="en-GB" sz="1800" dirty="0" err="1">
                <a:effectLst/>
                <a:latin typeface="Arial" panose="020B0604020202020204" pitchFamily="34" charset="0"/>
                <a:ea typeface="MS Mincho" panose="02020609040205080304" pitchFamily="49" charset="-128"/>
                <a:cs typeface="Times New Roman" panose="02020603050405020304" pitchFamily="18" charset="0"/>
              </a:rPr>
              <a:t>gNB</a:t>
            </a:r>
            <a:r>
              <a:rPr lang="en-GB" sz="1800" dirty="0">
                <a:effectLst/>
                <a:latin typeface="Arial" panose="020B0604020202020204" pitchFamily="34" charset="0"/>
                <a:ea typeface="MS Mincho" panose="02020609040205080304" pitchFamily="49" charset="-128"/>
                <a:cs typeface="Times New Roman" panose="02020603050405020304" pitchFamily="18" charset="0"/>
              </a:rPr>
              <a:t>). </a:t>
            </a:r>
            <a:endParaRPr lang="en-US" sz="1800" dirty="0">
              <a:effectLst/>
              <a:latin typeface="Arial" panose="020B0604020202020204" pitchFamily="34" charset="0"/>
              <a:ea typeface="MS Mincho" panose="02020609040205080304" pitchFamily="49" charset="-128"/>
              <a:cs typeface="Times New Roman" panose="02020603050405020304" pitchFamily="18" charset="0"/>
            </a:endParaRPr>
          </a:p>
          <a:p>
            <a:pPr marL="1029970" marR="0" indent="-230505">
              <a:spcBef>
                <a:spcPts val="0"/>
              </a:spcBef>
              <a:spcAft>
                <a:spcPts val="0"/>
              </a:spcAft>
              <a:tabLst>
                <a:tab pos="1029970" algn="l"/>
              </a:tabLst>
            </a:pPr>
            <a:r>
              <a:rPr lang="en-GB" sz="1800" dirty="0">
                <a:effectLst/>
                <a:latin typeface="Arial" panose="020B0604020202020204" pitchFamily="34" charset="0"/>
                <a:ea typeface="MS Mincho" panose="02020609040205080304" pitchFamily="49" charset="-128"/>
                <a:cs typeface="Times New Roman" panose="02020603050405020304" pitchFamily="18" charset="0"/>
              </a:rPr>
              <a:t>[To discuss]Proposal 13: [9/13] Rely on NW indication to remote UE whether PC5-RRC trigger is used or not. FFS whether this indication can be relay UE RRC state.</a:t>
            </a:r>
            <a:endParaRPr lang="en-US" sz="1800" dirty="0">
              <a:effectLst/>
              <a:latin typeface="Arial" panose="020B0604020202020204" pitchFamily="34" charset="0"/>
              <a:ea typeface="MS Mincho" panose="02020609040205080304" pitchFamily="49" charset="-128"/>
              <a:cs typeface="Times New Roman" panose="02020603050405020304" pitchFamily="18" charset="0"/>
            </a:endParaRPr>
          </a:p>
          <a:p>
            <a:pPr marL="1029970" marR="0" indent="-230505">
              <a:spcBef>
                <a:spcPts val="0"/>
              </a:spcBef>
              <a:spcAft>
                <a:spcPts val="0"/>
              </a:spcAft>
              <a:tabLst>
                <a:tab pos="1029970" algn="l"/>
              </a:tabLst>
            </a:pPr>
            <a:r>
              <a:rPr lang="en-GB" sz="1800" dirty="0">
                <a:effectLst/>
                <a:latin typeface="Arial" panose="020B0604020202020204" pitchFamily="34" charset="0"/>
                <a:ea typeface="MS Mincho" panose="02020609040205080304" pitchFamily="49" charset="-128"/>
                <a:cs typeface="Times New Roman" panose="02020603050405020304" pitchFamily="18" charset="0"/>
              </a:rPr>
              <a:t>[To discuss]Proposal 16: [10/20] The T420-like timer stop condition of IDLE/INACTIVE relay case depends on whether </a:t>
            </a:r>
            <a:r>
              <a:rPr lang="en-GB" sz="1800" dirty="0" err="1">
                <a:effectLst/>
                <a:latin typeface="Arial" panose="020B0604020202020204" pitchFamily="34" charset="0"/>
                <a:ea typeface="MS Mincho" panose="02020609040205080304" pitchFamily="49" charset="-128"/>
                <a:cs typeface="Times New Roman" panose="02020603050405020304" pitchFamily="18" charset="0"/>
              </a:rPr>
              <a:t>RRCReconfguraitonComplete</a:t>
            </a:r>
            <a:r>
              <a:rPr lang="en-GB" sz="1800" dirty="0">
                <a:effectLst/>
                <a:latin typeface="Arial" panose="020B0604020202020204" pitchFamily="34" charset="0"/>
                <a:ea typeface="MS Mincho" panose="02020609040205080304" pitchFamily="49" charset="-128"/>
                <a:cs typeface="Times New Roman" panose="02020603050405020304" pitchFamily="18" charset="0"/>
              </a:rPr>
              <a:t> is sent via indirect path or not, assuming legacy Rel-17 T420 condition can be reused if yes.</a:t>
            </a:r>
            <a:endParaRPr lang="en-US" sz="1800" dirty="0">
              <a:effectLst/>
              <a:latin typeface="Arial" panose="020B0604020202020204" pitchFamily="34" charset="0"/>
              <a:ea typeface="MS Mincho" panose="02020609040205080304" pitchFamily="49" charset="-128"/>
              <a:cs typeface="Times New Roman" panose="02020603050405020304" pitchFamily="18" charset="0"/>
            </a:endParaRPr>
          </a:p>
          <a:p>
            <a:pPr marL="1029970" marR="0" indent="-230505">
              <a:spcBef>
                <a:spcPts val="0"/>
              </a:spcBef>
              <a:spcAft>
                <a:spcPts val="0"/>
              </a:spcAft>
              <a:tabLst>
                <a:tab pos="1029970" algn="l"/>
              </a:tabLst>
            </a:pPr>
            <a:r>
              <a:rPr lang="en-GB" sz="1800" dirty="0">
                <a:effectLst/>
                <a:latin typeface="Arial" panose="020B0604020202020204" pitchFamily="34" charset="0"/>
                <a:ea typeface="MS Mincho" panose="02020609040205080304" pitchFamily="49" charset="-128"/>
                <a:cs typeface="Times New Roman" panose="02020603050405020304" pitchFamily="18" charset="0"/>
              </a:rPr>
              <a:t>[To discuss]Proposal 17: [13/20] </a:t>
            </a:r>
            <a:r>
              <a:rPr lang="en-GB" sz="1800" dirty="0" err="1">
                <a:effectLst/>
                <a:latin typeface="Arial" panose="020B0604020202020204" pitchFamily="34" charset="0"/>
                <a:ea typeface="MS Mincho" panose="02020609040205080304" pitchFamily="49" charset="-128"/>
                <a:cs typeface="Times New Roman" panose="02020603050405020304" pitchFamily="18" charset="0"/>
              </a:rPr>
              <a:t>Dowon</a:t>
            </a:r>
            <a:r>
              <a:rPr lang="en-GB" sz="1800" dirty="0">
                <a:effectLst/>
                <a:latin typeface="Arial" panose="020B0604020202020204" pitchFamily="34" charset="0"/>
                <a:ea typeface="MS Mincho" panose="02020609040205080304" pitchFamily="49" charset="-128"/>
                <a:cs typeface="Times New Roman" panose="02020603050405020304" pitchFamily="18" charset="0"/>
              </a:rPr>
              <a:t>-select one of the following for the T420-like timer stop condition of IDLE/INACTIVE relay addition/change (at least for the case that </a:t>
            </a:r>
            <a:r>
              <a:rPr lang="en-GB" sz="1800" dirty="0" err="1">
                <a:effectLst/>
                <a:latin typeface="Arial" panose="020B0604020202020204" pitchFamily="34" charset="0"/>
                <a:ea typeface="MS Mincho" panose="02020609040205080304" pitchFamily="49" charset="-128"/>
                <a:cs typeface="Times New Roman" panose="02020603050405020304" pitchFamily="18" charset="0"/>
              </a:rPr>
              <a:t>RRCReconfguraitonComplete</a:t>
            </a:r>
            <a:r>
              <a:rPr lang="en-GB" sz="1800" dirty="0">
                <a:effectLst/>
                <a:latin typeface="Arial" panose="020B0604020202020204" pitchFamily="34" charset="0"/>
                <a:ea typeface="MS Mincho" panose="02020609040205080304" pitchFamily="49" charset="-128"/>
                <a:cs typeface="Times New Roman" panose="02020603050405020304" pitchFamily="18" charset="0"/>
              </a:rPr>
              <a:t> is not sent via indirect path):</a:t>
            </a:r>
            <a:endParaRPr lang="en-US" sz="1800" dirty="0">
              <a:effectLst/>
              <a:latin typeface="Arial" panose="020B0604020202020204" pitchFamily="34" charset="0"/>
              <a:ea typeface="MS Mincho" panose="02020609040205080304" pitchFamily="49" charset="-128"/>
              <a:cs typeface="Times New Roman" panose="02020603050405020304" pitchFamily="18" charset="0"/>
            </a:endParaRPr>
          </a:p>
          <a:p>
            <a:pPr marL="1029970" marR="0" indent="-230505">
              <a:spcBef>
                <a:spcPts val="0"/>
              </a:spcBef>
              <a:spcAft>
                <a:spcPts val="0"/>
              </a:spcAft>
              <a:tabLst>
                <a:tab pos="1029970" algn="l"/>
              </a:tabLst>
            </a:pPr>
            <a:r>
              <a:rPr lang="en-GB" sz="1800" dirty="0">
                <a:effectLst/>
                <a:latin typeface="Arial" panose="020B0604020202020204" pitchFamily="34" charset="0"/>
                <a:ea typeface="MS Mincho" panose="02020609040205080304" pitchFamily="49" charset="-128"/>
                <a:cs typeface="Times New Roman" panose="02020603050405020304" pitchFamily="18" charset="0"/>
              </a:rPr>
              <a:t>-	Option 1: upon PC5-RRC connection establishment </a:t>
            </a:r>
            <a:endParaRPr lang="en-US" sz="1800" dirty="0">
              <a:effectLst/>
              <a:latin typeface="Arial" panose="020B0604020202020204" pitchFamily="34" charset="0"/>
              <a:ea typeface="MS Mincho" panose="02020609040205080304" pitchFamily="49" charset="-128"/>
              <a:cs typeface="Times New Roman" panose="02020603050405020304" pitchFamily="18" charset="0"/>
            </a:endParaRPr>
          </a:p>
          <a:p>
            <a:pPr marL="1029970" marR="0" indent="-230505">
              <a:spcBef>
                <a:spcPts val="0"/>
              </a:spcBef>
              <a:spcAft>
                <a:spcPts val="0"/>
              </a:spcAft>
              <a:tabLst>
                <a:tab pos="1029970" algn="l"/>
              </a:tabLst>
            </a:pPr>
            <a:r>
              <a:rPr lang="en-GB" sz="1800" dirty="0">
                <a:effectLst/>
                <a:latin typeface="Arial" panose="020B0604020202020204" pitchFamily="34" charset="0"/>
                <a:ea typeface="MS Mincho" panose="02020609040205080304" pitchFamily="49" charset="-128"/>
                <a:cs typeface="Times New Roman" panose="02020603050405020304" pitchFamily="18" charset="0"/>
              </a:rPr>
              <a:t>-	Option 2: Upon PC5 RLC acknowledgement of the PC5-RRC message triggering relay UE entering CONNECTED state</a:t>
            </a:r>
            <a:endParaRPr lang="en-US" sz="1800" dirty="0">
              <a:effectLst/>
              <a:latin typeface="Arial" panose="020B0604020202020204" pitchFamily="34" charset="0"/>
              <a:ea typeface="MS Mincho" panose="02020609040205080304" pitchFamily="49" charset="-128"/>
              <a:cs typeface="Times New Roman" panose="02020603050405020304" pitchFamily="18" charset="0"/>
            </a:endParaRPr>
          </a:p>
          <a:p>
            <a:pPr marL="1029970" marR="0" indent="-230505">
              <a:spcBef>
                <a:spcPts val="0"/>
              </a:spcBef>
              <a:spcAft>
                <a:spcPts val="0"/>
              </a:spcAft>
              <a:tabLst>
                <a:tab pos="1029970" algn="l"/>
              </a:tabLst>
            </a:pPr>
            <a:r>
              <a:rPr lang="en-GB" sz="1800" dirty="0">
                <a:effectLst/>
                <a:latin typeface="Arial" panose="020B0604020202020204" pitchFamily="34" charset="0"/>
                <a:ea typeface="MS Mincho" panose="02020609040205080304" pitchFamily="49" charset="-128"/>
                <a:cs typeface="Times New Roman" panose="02020603050405020304" pitchFamily="18" charset="0"/>
              </a:rPr>
              <a:t>-	Option 3: upon reception of </a:t>
            </a:r>
            <a:r>
              <a:rPr lang="en-GB" sz="1800" dirty="0" err="1">
                <a:effectLst/>
                <a:latin typeface="Arial" panose="020B0604020202020204" pitchFamily="34" charset="0"/>
                <a:ea typeface="MS Mincho" panose="02020609040205080304" pitchFamily="49" charset="-128"/>
                <a:cs typeface="Times New Roman" panose="02020603050405020304" pitchFamily="18" charset="0"/>
              </a:rPr>
              <a:t>RRCReconfigurationCompleteSidelink</a:t>
            </a:r>
            <a:r>
              <a:rPr lang="en-GB" sz="1800" dirty="0">
                <a:effectLst/>
                <a:latin typeface="Arial" panose="020B0604020202020204" pitchFamily="34" charset="0"/>
                <a:ea typeface="MS Mincho" panose="02020609040205080304" pitchFamily="49" charset="-128"/>
                <a:cs typeface="Times New Roman" panose="02020603050405020304" pitchFamily="18" charset="0"/>
              </a:rPr>
              <a:t> </a:t>
            </a:r>
            <a:endParaRPr lang="en-US" sz="1800" dirty="0">
              <a:effectLst/>
              <a:latin typeface="Arial" panose="020B0604020202020204" pitchFamily="34" charset="0"/>
              <a:ea typeface="MS Mincho" panose="02020609040205080304" pitchFamily="49" charset="-128"/>
              <a:cs typeface="Times New Roman" panose="02020603050405020304" pitchFamily="18" charset="0"/>
            </a:endParaRPr>
          </a:p>
          <a:p>
            <a:pPr marL="1029970" marR="0" indent="-230505">
              <a:spcBef>
                <a:spcPts val="0"/>
              </a:spcBef>
              <a:spcAft>
                <a:spcPts val="0"/>
              </a:spcAft>
              <a:tabLst>
                <a:tab pos="1029970" algn="l"/>
              </a:tabLst>
            </a:pPr>
            <a:r>
              <a:rPr lang="en-GB" sz="1800" dirty="0">
                <a:effectLst/>
                <a:latin typeface="Arial" panose="020B0604020202020204" pitchFamily="34" charset="0"/>
                <a:ea typeface="MS Mincho" panose="02020609040205080304" pitchFamily="49" charset="-128"/>
                <a:cs typeface="Times New Roman" panose="02020603050405020304" pitchFamily="18" charset="0"/>
              </a:rPr>
              <a:t>[To discuss]Proposal 18: RAN2 to discuss whether the T420-like timer stop condition of CONNECTED relay case is as same as legacy Rel-17 T420 stop condition (11/20) or same as condition(s) in IDLE/INACTIVE case, if applicable. </a:t>
            </a:r>
            <a:endParaRPr lang="en-US" sz="1800" dirty="0">
              <a:effectLst/>
              <a:latin typeface="Arial" panose="020B0604020202020204" pitchFamily="34" charset="0"/>
              <a:ea typeface="MS Mincho" panose="02020609040205080304" pitchFamily="49" charset="-128"/>
              <a:cs typeface="Times New Roman" panose="02020603050405020304" pitchFamily="18" charset="0"/>
            </a:endParaRPr>
          </a:p>
          <a:p>
            <a:pPr marL="1029970" marR="0" indent="-230505">
              <a:spcBef>
                <a:spcPts val="0"/>
              </a:spcBef>
              <a:spcAft>
                <a:spcPts val="0"/>
              </a:spcAft>
              <a:tabLst>
                <a:tab pos="1029970" algn="l"/>
              </a:tabLst>
            </a:pPr>
            <a:r>
              <a:rPr lang="en-GB" sz="1800" dirty="0">
                <a:effectLst/>
                <a:latin typeface="Arial" panose="020B0604020202020204" pitchFamily="34" charset="0"/>
                <a:ea typeface="MS Mincho" panose="02020609040205080304" pitchFamily="49" charset="-128"/>
                <a:cs typeface="Times New Roman" panose="02020603050405020304" pitchFamily="18" charset="0"/>
              </a:rPr>
              <a:t>[To discuss]Proposal 21: [10/15] If indirect path add/change failure is to be reported, include the indication of failure and the reason causing the indirect path failure in the report (assuming indirect path failure is implicitly or explicitly indicated by the report message) .</a:t>
            </a:r>
            <a:endParaRPr lang="en-US" sz="1800" dirty="0">
              <a:effectLst/>
              <a:latin typeface="Arial" panose="020B0604020202020204" pitchFamily="34" charset="0"/>
              <a:ea typeface="MS Mincho" panose="02020609040205080304" pitchFamily="49" charset="-128"/>
              <a:cs typeface="Times New Roman" panose="02020603050405020304" pitchFamily="18" charset="0"/>
            </a:endParaRPr>
          </a:p>
          <a:p>
            <a:endParaRPr lang="en-US" dirty="0"/>
          </a:p>
        </p:txBody>
      </p:sp>
    </p:spTree>
    <p:extLst>
      <p:ext uri="{BB962C8B-B14F-4D97-AF65-F5344CB8AC3E}">
        <p14:creationId xmlns:p14="http://schemas.microsoft.com/office/powerpoint/2010/main" val="34434179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3C9F16-3F9D-5BA7-E650-27F4BFD18466}"/>
              </a:ext>
            </a:extLst>
          </p:cNvPr>
          <p:cNvSpPr>
            <a:spLocks noGrp="1"/>
          </p:cNvSpPr>
          <p:nvPr>
            <p:ph type="title"/>
          </p:nvPr>
        </p:nvSpPr>
        <p:spPr/>
        <p:txBody>
          <a:bodyPr/>
          <a:lstStyle/>
          <a:p>
            <a:r>
              <a:rPr lang="en-US" dirty="0"/>
              <a:t>Proposal 3 in R2-2310781 </a:t>
            </a:r>
          </a:p>
        </p:txBody>
      </p:sp>
      <p:sp>
        <p:nvSpPr>
          <p:cNvPr id="3" name="Content Placeholder 2">
            <a:extLst>
              <a:ext uri="{FF2B5EF4-FFF2-40B4-BE49-F238E27FC236}">
                <a16:creationId xmlns:a16="http://schemas.microsoft.com/office/drawing/2014/main" id="{C82B4829-0552-9C7B-1718-A4F5BA6A1938}"/>
              </a:ext>
            </a:extLst>
          </p:cNvPr>
          <p:cNvSpPr>
            <a:spLocks noGrp="1"/>
          </p:cNvSpPr>
          <p:nvPr>
            <p:ph idx="1"/>
          </p:nvPr>
        </p:nvSpPr>
        <p:spPr>
          <a:xfrm>
            <a:off x="473026" y="1473932"/>
            <a:ext cx="11245948" cy="3913994"/>
          </a:xfrm>
        </p:spPr>
        <p:txBody>
          <a:bodyPr>
            <a:normAutofit/>
          </a:bodyPr>
          <a:lstStyle/>
          <a:p>
            <a:pPr marL="0" marR="0">
              <a:spcBef>
                <a:spcPts val="600"/>
              </a:spcBef>
              <a:spcAft>
                <a:spcPts val="0"/>
              </a:spcAft>
            </a:pPr>
            <a:r>
              <a:rPr lang="en-US" sz="1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Proposal 3: RAN2 discusses whether Rel-17 Relay UEs can be considered as candidate target Relay UEs.</a:t>
            </a:r>
            <a:endParaRPr lang="en-US" sz="18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a:spcBef>
                <a:spcPts val="600"/>
              </a:spcBef>
              <a:spcAft>
                <a:spcPts val="0"/>
              </a:spcAft>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Proposal 4: Relay UE indicates whether to 1) support and 2) need PC5-RRC triggering in discovery message (i.e. AS container).</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Send LS to SA2 and CT1.</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a:spcBef>
                <a:spcPts val="600"/>
              </a:spcBef>
              <a:spcAft>
                <a:spcPts val="0"/>
              </a:spcAft>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Proposal 5: If only Rel-18 Relay UEs are considered as candidate target Relay UEs, then the Remote UE only reports Rel-18 candidate Relay UEs to the </a:t>
            </a:r>
            <a:r>
              <a:rPr lang="en-US" sz="1800" b="1" dirty="0" err="1">
                <a:effectLst/>
                <a:latin typeface="Arial" panose="020B0604020202020204" pitchFamily="34" charset="0"/>
                <a:ea typeface="Times New Roman" panose="02020603050405020304" pitchFamily="18" charset="0"/>
                <a:cs typeface="Times New Roman" panose="02020603050405020304" pitchFamily="18" charset="0"/>
              </a:rPr>
              <a:t>gNB</a:t>
            </a: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a:spcBef>
                <a:spcPts val="600"/>
              </a:spcBef>
              <a:spcAft>
                <a:spcPts val="0"/>
              </a:spcAft>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Proposal 6: If both of Rel-17 and Rel-18 Relay UEs are considered, the Remote UE indicates Relay UE’s release info or whether support PC5-RRC triggering to the </a:t>
            </a:r>
            <a:r>
              <a:rPr lang="en-US" sz="1800" b="1" dirty="0" err="1">
                <a:effectLst/>
                <a:latin typeface="Arial" panose="020B0604020202020204" pitchFamily="34" charset="0"/>
                <a:ea typeface="Times New Roman" panose="02020603050405020304" pitchFamily="18" charset="0"/>
                <a:cs typeface="Times New Roman" panose="02020603050405020304" pitchFamily="18" charset="0"/>
              </a:rPr>
              <a:t>gNB</a:t>
            </a: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40960908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A8A5DB-1954-D4CC-3368-2301AC1DD3AB}"/>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4ABDF16C-7099-403E-9BEA-29CD86CBB990}"/>
              </a:ext>
            </a:extLst>
          </p:cNvPr>
          <p:cNvSpPr>
            <a:spLocks noGrp="1"/>
          </p:cNvSpPr>
          <p:nvPr>
            <p:ph idx="1"/>
          </p:nvPr>
        </p:nvSpPr>
        <p:spPr/>
        <p:txBody>
          <a:bodyPr>
            <a:normAutofit/>
          </a:bodyPr>
          <a:lstStyle/>
          <a:p>
            <a:pPr marL="342900" marR="0" lvl="0" indent="-342900">
              <a:spcBef>
                <a:spcPts val="200"/>
              </a:spcBef>
              <a:spcAft>
                <a:spcPts val="0"/>
              </a:spcAft>
              <a:buFont typeface="Wingdings" pitchFamily="2" charset="2"/>
              <a:buChar char=""/>
              <a:tabLst>
                <a:tab pos="1028065" algn="l"/>
              </a:tabLst>
            </a:pPr>
            <a:r>
              <a:rPr lang="en-GB" b="1" dirty="0">
                <a:effectLst/>
                <a:latin typeface="Arial" panose="020B0604020202020204" pitchFamily="34" charset="0"/>
                <a:ea typeface="MS Mincho" panose="02020609040205080304" pitchFamily="49" charset="-128"/>
                <a:cs typeface="Times New Roman" panose="02020603050405020304" pitchFamily="18" charset="0"/>
              </a:rPr>
              <a:t>[AT123bis][429][Relay] Remaining proposals from path addition/change discussion (Apple)</a:t>
            </a:r>
            <a:endParaRPr lang="en-US" b="1" dirty="0">
              <a:effectLst/>
              <a:latin typeface="Arial" panose="020B0604020202020204" pitchFamily="34" charset="0"/>
              <a:ea typeface="MS Mincho" panose="02020609040205080304" pitchFamily="49" charset="-128"/>
              <a:cs typeface="Times New Roman" panose="02020603050405020304" pitchFamily="18" charset="0"/>
            </a:endParaRPr>
          </a:p>
          <a:p>
            <a:pPr marL="1029970" marR="0" indent="-230505">
              <a:spcBef>
                <a:spcPts val="0"/>
              </a:spcBef>
              <a:spcAft>
                <a:spcPts val="0"/>
              </a:spcAft>
              <a:tabLst>
                <a:tab pos="1029970" algn="l"/>
              </a:tabLst>
            </a:pPr>
            <a:r>
              <a:rPr lang="en-GB" dirty="0">
                <a:effectLst/>
                <a:latin typeface="Arial" panose="020B0604020202020204" pitchFamily="34" charset="0"/>
                <a:ea typeface="MS Mincho" panose="02020609040205080304" pitchFamily="49" charset="-128"/>
                <a:cs typeface="Times New Roman" panose="02020603050405020304" pitchFamily="18" charset="0"/>
              </a:rPr>
              <a:t>	Scope: Discuss the remaining proposals from R2-2310350, and P3 of R2-2310781, and attempt to converge.</a:t>
            </a:r>
            <a:endParaRPr lang="en-US" dirty="0">
              <a:effectLst/>
              <a:latin typeface="Arial" panose="020B0604020202020204" pitchFamily="34" charset="0"/>
              <a:ea typeface="MS Mincho" panose="02020609040205080304" pitchFamily="49" charset="-128"/>
              <a:cs typeface="Times New Roman" panose="02020603050405020304" pitchFamily="18" charset="0"/>
            </a:endParaRPr>
          </a:p>
          <a:p>
            <a:pPr marL="1029970" marR="0" indent="-230505">
              <a:spcBef>
                <a:spcPts val="0"/>
              </a:spcBef>
              <a:spcAft>
                <a:spcPts val="0"/>
              </a:spcAft>
              <a:tabLst>
                <a:tab pos="1029970" algn="l"/>
              </a:tabLst>
            </a:pPr>
            <a:r>
              <a:rPr lang="en-GB" dirty="0">
                <a:effectLst/>
                <a:latin typeface="Arial" panose="020B0604020202020204" pitchFamily="34" charset="0"/>
                <a:ea typeface="MS Mincho" panose="02020609040205080304" pitchFamily="49" charset="-128"/>
                <a:cs typeface="Times New Roman" panose="02020603050405020304" pitchFamily="18" charset="0"/>
              </a:rPr>
              <a:t>	Intended outcome: Report to Thursday CB session in R2-2311392</a:t>
            </a:r>
            <a:endParaRPr lang="en-US" dirty="0">
              <a:effectLst/>
              <a:latin typeface="Arial" panose="020B0604020202020204" pitchFamily="34" charset="0"/>
              <a:ea typeface="MS Mincho" panose="02020609040205080304" pitchFamily="49" charset="-128"/>
              <a:cs typeface="Times New Roman" panose="02020603050405020304" pitchFamily="18" charset="0"/>
            </a:endParaRPr>
          </a:p>
          <a:p>
            <a:pPr marL="1029970" marR="0" indent="-230505">
              <a:spcBef>
                <a:spcPts val="0"/>
              </a:spcBef>
              <a:spcAft>
                <a:spcPts val="0"/>
              </a:spcAft>
              <a:tabLst>
                <a:tab pos="1029970" algn="l"/>
              </a:tabLst>
            </a:pPr>
            <a:r>
              <a:rPr lang="en-GB" dirty="0">
                <a:effectLst/>
                <a:latin typeface="Arial" panose="020B0604020202020204" pitchFamily="34" charset="0"/>
                <a:ea typeface="MS Mincho" panose="02020609040205080304" pitchFamily="49" charset="-128"/>
                <a:cs typeface="Times New Roman" panose="02020603050405020304" pitchFamily="18" charset="0"/>
              </a:rPr>
              <a:t>	Deadline: Thursday 2023-10-12 1100 CST</a:t>
            </a:r>
            <a:endParaRPr lang="en-US" dirty="0">
              <a:effectLst/>
              <a:latin typeface="Arial" panose="020B0604020202020204" pitchFamily="34" charset="0"/>
              <a:ea typeface="MS Mincho" panose="02020609040205080304" pitchFamily="49" charset="-128"/>
              <a:cs typeface="Times New Roman" panose="02020603050405020304" pitchFamily="18" charset="0"/>
            </a:endParaRPr>
          </a:p>
          <a:p>
            <a:pPr marL="1029970" marR="0" indent="-230505">
              <a:spcBef>
                <a:spcPts val="0"/>
              </a:spcBef>
              <a:spcAft>
                <a:spcPts val="0"/>
              </a:spcAft>
              <a:tabLst>
                <a:tab pos="1029970" algn="l"/>
              </a:tabLst>
            </a:pPr>
            <a:r>
              <a:rPr lang="en-GB" dirty="0">
                <a:effectLst/>
                <a:latin typeface="Arial" panose="020B0604020202020204" pitchFamily="34" charset="0"/>
                <a:ea typeface="MS Mincho" panose="02020609040205080304" pitchFamily="49" charset="-128"/>
                <a:cs typeface="Times New Roman" panose="02020603050405020304" pitchFamily="18" charset="0"/>
              </a:rPr>
              <a:t>	Schedule: Wednesday 2023-10-11 1600-1700 (not using Brk3, discussion in coffee break space)</a:t>
            </a:r>
            <a:endParaRPr lang="en-US" dirty="0">
              <a:effectLst/>
              <a:latin typeface="Arial" panose="020B0604020202020204" pitchFamily="34" charset="0"/>
              <a:ea typeface="MS Mincho" panose="02020609040205080304" pitchFamily="49" charset="-128"/>
              <a:cs typeface="Times New Roman" panose="02020603050405020304" pitchFamily="18" charset="0"/>
            </a:endParaRPr>
          </a:p>
          <a:p>
            <a:endParaRPr lang="en-US" sz="4000" dirty="0"/>
          </a:p>
        </p:txBody>
      </p:sp>
    </p:spTree>
    <p:extLst>
      <p:ext uri="{BB962C8B-B14F-4D97-AF65-F5344CB8AC3E}">
        <p14:creationId xmlns:p14="http://schemas.microsoft.com/office/powerpoint/2010/main" val="23368714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1D71FF-F646-E4EC-B048-C0761B0D766A}"/>
              </a:ext>
            </a:extLst>
          </p:cNvPr>
          <p:cNvSpPr>
            <a:spLocks noGrp="1"/>
          </p:cNvSpPr>
          <p:nvPr>
            <p:ph type="title"/>
          </p:nvPr>
        </p:nvSpPr>
        <p:spPr/>
        <p:txBody>
          <a:bodyPr/>
          <a:lstStyle/>
          <a:p>
            <a:r>
              <a:rPr lang="en-US" dirty="0"/>
              <a:t>Really easy?</a:t>
            </a:r>
          </a:p>
        </p:txBody>
      </p:sp>
      <p:sp>
        <p:nvSpPr>
          <p:cNvPr id="3" name="Content Placeholder 2">
            <a:extLst>
              <a:ext uri="{FF2B5EF4-FFF2-40B4-BE49-F238E27FC236}">
                <a16:creationId xmlns:a16="http://schemas.microsoft.com/office/drawing/2014/main" id="{1C2FE743-627B-DF4D-0451-455D73625871}"/>
              </a:ext>
            </a:extLst>
          </p:cNvPr>
          <p:cNvSpPr>
            <a:spLocks noGrp="1"/>
          </p:cNvSpPr>
          <p:nvPr>
            <p:ph idx="1"/>
          </p:nvPr>
        </p:nvSpPr>
        <p:spPr/>
        <p:txBody>
          <a:bodyPr>
            <a:normAutofit/>
          </a:bodyPr>
          <a:lstStyle/>
          <a:p>
            <a:r>
              <a:rPr lang="en-US" dirty="0"/>
              <a:t>[Easy]Proposal 14: [20/20] PC5-RRC trigger is NOT to be used when (the duplicated) </a:t>
            </a:r>
            <a:r>
              <a:rPr lang="en-US" dirty="0" err="1"/>
              <a:t>RRCReconfiguraitonComplete</a:t>
            </a:r>
            <a:r>
              <a:rPr lang="en-US" dirty="0"/>
              <a:t> is sent via indirect path.</a:t>
            </a:r>
          </a:p>
          <a:p>
            <a:r>
              <a:rPr lang="en-US" dirty="0"/>
              <a:t>[Easy]Proposal 15: [19/20] The start condition of new T420-like timer is “Upon reception of the </a:t>
            </a:r>
            <a:r>
              <a:rPr lang="en-US" dirty="0" err="1"/>
              <a:t>RRCReconfiguration</a:t>
            </a:r>
            <a:r>
              <a:rPr lang="en-US" dirty="0"/>
              <a:t> message including </a:t>
            </a:r>
            <a:r>
              <a:rPr lang="en-US" dirty="0" err="1"/>
              <a:t>sl-IndirectPathAddChange</a:t>
            </a:r>
            <a:r>
              <a:rPr lang="en-US" dirty="0"/>
              <a:t>”.</a:t>
            </a:r>
          </a:p>
          <a:p>
            <a:r>
              <a:rPr lang="en-US" dirty="0"/>
              <a:t>[Easy]Proposal 23: [19/19] For path addition/change cases in MP Scenario 1, </a:t>
            </a:r>
            <a:r>
              <a:rPr lang="en-US" dirty="0" err="1"/>
              <a:t>RRCReconfgurationComplete</a:t>
            </a:r>
            <a:r>
              <a:rPr lang="en-US" dirty="0"/>
              <a:t> is always transmitted in direct path. Only if NW configures split SRB1 with PDCP duplication, </a:t>
            </a:r>
            <a:r>
              <a:rPr lang="en-US" dirty="0" err="1"/>
              <a:t>RRCReconfigurationComplete</a:t>
            </a:r>
            <a:r>
              <a:rPr lang="en-US" dirty="0"/>
              <a:t> message is sent to </a:t>
            </a:r>
            <a:r>
              <a:rPr lang="en-US" dirty="0" err="1"/>
              <a:t>gNB</a:t>
            </a:r>
            <a:r>
              <a:rPr lang="en-US" dirty="0"/>
              <a:t> via both paths.</a:t>
            </a:r>
          </a:p>
          <a:p>
            <a:endParaRPr lang="en-US" dirty="0"/>
          </a:p>
          <a:p>
            <a:endParaRPr lang="en-US" dirty="0"/>
          </a:p>
        </p:txBody>
      </p:sp>
    </p:spTree>
    <p:extLst>
      <p:ext uri="{BB962C8B-B14F-4D97-AF65-F5344CB8AC3E}">
        <p14:creationId xmlns:p14="http://schemas.microsoft.com/office/powerpoint/2010/main" val="32798073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F6CB02-1823-5BA1-2189-B3E4BEA7E871}"/>
              </a:ext>
            </a:extLst>
          </p:cNvPr>
          <p:cNvSpPr>
            <a:spLocks noGrp="1"/>
          </p:cNvSpPr>
          <p:nvPr>
            <p:ph type="title"/>
          </p:nvPr>
        </p:nvSpPr>
        <p:spPr/>
        <p:txBody>
          <a:bodyPr/>
          <a:lstStyle/>
          <a:p>
            <a:r>
              <a:rPr lang="en-US" dirty="0"/>
              <a:t>Related to morning agreement:</a:t>
            </a:r>
          </a:p>
        </p:txBody>
      </p:sp>
      <p:sp>
        <p:nvSpPr>
          <p:cNvPr id="3" name="Content Placeholder 2">
            <a:extLst>
              <a:ext uri="{FF2B5EF4-FFF2-40B4-BE49-F238E27FC236}">
                <a16:creationId xmlns:a16="http://schemas.microsoft.com/office/drawing/2014/main" id="{39964CA6-1221-6431-2F36-266F6A4792A7}"/>
              </a:ext>
            </a:extLst>
          </p:cNvPr>
          <p:cNvSpPr>
            <a:spLocks noGrp="1"/>
          </p:cNvSpPr>
          <p:nvPr>
            <p:ph idx="1"/>
          </p:nvPr>
        </p:nvSpPr>
        <p:spPr/>
        <p:txBody>
          <a:bodyPr/>
          <a:lstStyle/>
          <a:p>
            <a:r>
              <a:rPr lang="en-GB" sz="2800" dirty="0">
                <a:effectLst/>
                <a:latin typeface="Arial" panose="020B0604020202020204" pitchFamily="34" charset="0"/>
                <a:ea typeface="MS Mincho" panose="02020609040205080304" pitchFamily="49" charset="-128"/>
                <a:cs typeface="Times New Roman" panose="02020603050405020304" pitchFamily="18" charset="0"/>
              </a:rPr>
              <a:t>Morning agreement:</a:t>
            </a:r>
          </a:p>
          <a:p>
            <a:pPr lvl="1"/>
            <a:r>
              <a:rPr lang="en-GB" dirty="0">
                <a:solidFill>
                  <a:schemeClr val="accent6"/>
                </a:solidFill>
                <a:effectLst/>
                <a:latin typeface="Arial" panose="020B0604020202020204" pitchFamily="34" charset="0"/>
                <a:ea typeface="MS Mincho" panose="02020609040205080304" pitchFamily="49" charset="-128"/>
                <a:cs typeface="Times New Roman" panose="02020603050405020304" pitchFamily="18" charset="0"/>
              </a:rPr>
              <a:t>At T304 expiry in direct path addition/change, the remote UE triggers re-establishment, indicating the source cell as the </a:t>
            </a:r>
            <a:r>
              <a:rPr lang="en-GB" dirty="0" err="1">
                <a:solidFill>
                  <a:schemeClr val="accent6"/>
                </a:solidFill>
                <a:effectLst/>
                <a:latin typeface="Arial" panose="020B0604020202020204" pitchFamily="34" charset="0"/>
                <a:ea typeface="MS Mincho" panose="02020609040205080304" pitchFamily="49" charset="-128"/>
                <a:cs typeface="Times New Roman" panose="02020603050405020304" pitchFamily="18" charset="0"/>
              </a:rPr>
              <a:t>PCell</a:t>
            </a:r>
            <a:r>
              <a:rPr lang="en-GB" dirty="0">
                <a:solidFill>
                  <a:schemeClr val="accent6"/>
                </a:solidFill>
                <a:effectLst/>
                <a:latin typeface="Arial" panose="020B0604020202020204" pitchFamily="34" charset="0"/>
                <a:ea typeface="MS Mincho" panose="02020609040205080304" pitchFamily="49" charset="-128"/>
                <a:cs typeface="Times New Roman" panose="02020603050405020304" pitchFamily="18" charset="0"/>
              </a:rPr>
              <a:t> before the path addition/change.  FFS if any spec impact over legacy operation.</a:t>
            </a:r>
            <a:endParaRPr lang="en-US" dirty="0">
              <a:solidFill>
                <a:schemeClr val="accent6"/>
              </a:solidFill>
              <a:effectLst/>
              <a:latin typeface="Arial" panose="020B0604020202020204" pitchFamily="34" charset="0"/>
              <a:ea typeface="MS Mincho" panose="02020609040205080304" pitchFamily="49" charset="-128"/>
              <a:cs typeface="Times New Roman" panose="02020603050405020304" pitchFamily="18" charset="0"/>
            </a:endParaRPr>
          </a:p>
          <a:p>
            <a:endParaRPr lang="en-GB" sz="2800" dirty="0">
              <a:effectLst/>
              <a:latin typeface="Arial" panose="020B0604020202020204" pitchFamily="34" charset="0"/>
              <a:ea typeface="MS Mincho" panose="02020609040205080304" pitchFamily="49" charset="-128"/>
              <a:cs typeface="Times New Roman" panose="02020603050405020304" pitchFamily="18" charset="0"/>
            </a:endParaRPr>
          </a:p>
          <a:p>
            <a:r>
              <a:rPr lang="en-GB" sz="2800" dirty="0">
                <a:effectLst/>
                <a:latin typeface="Arial" panose="020B0604020202020204" pitchFamily="34" charset="0"/>
                <a:ea typeface="MS Mincho" panose="02020609040205080304" pitchFamily="49" charset="-128"/>
                <a:cs typeface="Times New Roman" panose="02020603050405020304" pitchFamily="18" charset="0"/>
              </a:rPr>
              <a:t>[To discuss]Proposal 6: Upon T304 expiry </a:t>
            </a:r>
            <a:r>
              <a:rPr lang="en-GB" sz="2800" u="sng" dirty="0">
                <a:solidFill>
                  <a:srgbClr val="FF0000"/>
                </a:solidFill>
                <a:effectLst/>
                <a:latin typeface="Arial" panose="020B0604020202020204" pitchFamily="34" charset="0"/>
                <a:ea typeface="MS Mincho" panose="02020609040205080304" pitchFamily="49" charset="-128"/>
                <a:cs typeface="Times New Roman" panose="02020603050405020304" pitchFamily="18" charset="0"/>
              </a:rPr>
              <a:t>for direct path addition/change</a:t>
            </a:r>
            <a:r>
              <a:rPr lang="en-GB" sz="2800" dirty="0">
                <a:effectLst/>
                <a:latin typeface="Arial" panose="020B0604020202020204" pitchFamily="34" charset="0"/>
                <a:ea typeface="MS Mincho" panose="02020609040205080304" pitchFamily="49" charset="-128"/>
                <a:cs typeface="Times New Roman" panose="02020603050405020304" pitchFamily="18" charset="0"/>
              </a:rPr>
              <a:t>,  </a:t>
            </a:r>
            <a:r>
              <a:rPr lang="en-GB" sz="2800" dirty="0">
                <a:solidFill>
                  <a:schemeClr val="accent6"/>
                </a:solidFill>
                <a:effectLst/>
                <a:latin typeface="Arial" panose="020B0604020202020204" pitchFamily="34" charset="0"/>
                <a:ea typeface="MS Mincho" panose="02020609040205080304" pitchFamily="49" charset="-128"/>
                <a:cs typeface="Times New Roman" panose="02020603050405020304" pitchFamily="18" charset="0"/>
              </a:rPr>
              <a:t>RRC reestablishment is always triggered w/o any condition (11/18)[WA] </a:t>
            </a:r>
          </a:p>
          <a:p>
            <a:r>
              <a:rPr lang="en-GB" sz="2800" strike="sngStrike" dirty="0">
                <a:effectLst/>
                <a:latin typeface="Arial" panose="020B0604020202020204" pitchFamily="34" charset="0"/>
                <a:ea typeface="MS Mincho" panose="02020609040205080304" pitchFamily="49" charset="-128"/>
                <a:cs typeface="Times New Roman" panose="02020603050405020304" pitchFamily="18" charset="0"/>
              </a:rPr>
              <a:t>or only when SRB1 in indirect path not configured/suspended (7/18).</a:t>
            </a:r>
            <a:endParaRPr lang="en-US" sz="2800" strike="sngStrike" dirty="0">
              <a:effectLst/>
              <a:latin typeface="Arial" panose="020B0604020202020204" pitchFamily="34" charset="0"/>
              <a:ea typeface="MS Mincho" panose="02020609040205080304" pitchFamily="49" charset="-128"/>
              <a:cs typeface="Times New Roman" panose="02020603050405020304" pitchFamily="18" charset="0"/>
            </a:endParaRPr>
          </a:p>
          <a:p>
            <a:endParaRPr lang="en-US" dirty="0"/>
          </a:p>
        </p:txBody>
      </p:sp>
    </p:spTree>
    <p:extLst>
      <p:ext uri="{BB962C8B-B14F-4D97-AF65-F5344CB8AC3E}">
        <p14:creationId xmlns:p14="http://schemas.microsoft.com/office/powerpoint/2010/main" val="13392885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953E67-10BC-5737-1D45-6235EB9AD2EE}"/>
              </a:ext>
            </a:extLst>
          </p:cNvPr>
          <p:cNvSpPr>
            <a:spLocks noGrp="1"/>
          </p:cNvSpPr>
          <p:nvPr>
            <p:ph type="title"/>
          </p:nvPr>
        </p:nvSpPr>
        <p:spPr/>
        <p:txBody>
          <a:bodyPr/>
          <a:lstStyle/>
          <a:p>
            <a:r>
              <a:rPr lang="en-US" dirty="0"/>
              <a:t>Key Issue :  T420-stop condition</a:t>
            </a:r>
          </a:p>
        </p:txBody>
      </p:sp>
      <p:sp>
        <p:nvSpPr>
          <p:cNvPr id="3" name="Content Placeholder 2">
            <a:extLst>
              <a:ext uri="{FF2B5EF4-FFF2-40B4-BE49-F238E27FC236}">
                <a16:creationId xmlns:a16="http://schemas.microsoft.com/office/drawing/2014/main" id="{0C4309E9-0B1C-C3C1-8223-A92CCD4A4F9D}"/>
              </a:ext>
            </a:extLst>
          </p:cNvPr>
          <p:cNvSpPr>
            <a:spLocks noGrp="1"/>
          </p:cNvSpPr>
          <p:nvPr>
            <p:ph idx="1"/>
          </p:nvPr>
        </p:nvSpPr>
        <p:spPr>
          <a:xfrm>
            <a:off x="838200" y="1825624"/>
            <a:ext cx="11049000" cy="4870597"/>
          </a:xfrm>
        </p:spPr>
        <p:txBody>
          <a:bodyPr>
            <a:normAutofit fontScale="55000" lnSpcReduction="20000"/>
          </a:bodyPr>
          <a:lstStyle/>
          <a:p>
            <a:r>
              <a:rPr lang="en-US" sz="4500" dirty="0"/>
              <a:t>[To discuss]Proposal 16: [10/20] The T420-like timer stop condition of IDLE/INACTIVE relay case depends on whether </a:t>
            </a:r>
            <a:r>
              <a:rPr lang="en-US" sz="4500" dirty="0" err="1"/>
              <a:t>RRCReconfguraitonComplete</a:t>
            </a:r>
            <a:r>
              <a:rPr lang="en-US" sz="4500" dirty="0"/>
              <a:t> is sent via indirect path or not, assuming legacy Rel-17 T420 condition can be reused if yes.</a:t>
            </a:r>
          </a:p>
          <a:p>
            <a:r>
              <a:rPr lang="en-US" sz="4500" dirty="0"/>
              <a:t>[To discuss]Proposal 17: [13/20] </a:t>
            </a:r>
            <a:r>
              <a:rPr lang="en-US" sz="4500" dirty="0" err="1"/>
              <a:t>Dowon</a:t>
            </a:r>
            <a:r>
              <a:rPr lang="en-US" sz="4500" dirty="0"/>
              <a:t>-select one of the following for the T420-like timer stop condition of IDLE/INACTIVE relay addition/change (at least for the case that </a:t>
            </a:r>
            <a:r>
              <a:rPr lang="en-US" sz="4500" dirty="0" err="1"/>
              <a:t>RRCReconfguraitonComplete</a:t>
            </a:r>
            <a:r>
              <a:rPr lang="en-US" sz="4500" dirty="0"/>
              <a:t> is not sent via indirect path):</a:t>
            </a:r>
          </a:p>
          <a:p>
            <a:r>
              <a:rPr lang="en-US" sz="4500" dirty="0"/>
              <a:t>-	Option 1: upon PC5-RRC connection establishment </a:t>
            </a:r>
          </a:p>
          <a:p>
            <a:r>
              <a:rPr lang="en-US" sz="4500" dirty="0"/>
              <a:t>-	Option 2: Upon PC5 RLC acknowledgement of the PC5-RRC message triggering relay UE entering CONNECTED state</a:t>
            </a:r>
          </a:p>
          <a:p>
            <a:r>
              <a:rPr lang="en-US" sz="4500" dirty="0"/>
              <a:t>-	Option 3: upon reception of </a:t>
            </a:r>
            <a:r>
              <a:rPr lang="en-US" sz="4500" dirty="0" err="1"/>
              <a:t>RRCReconfigurationCompleteSidelink</a:t>
            </a:r>
            <a:r>
              <a:rPr lang="en-US" sz="4500" dirty="0"/>
              <a:t> </a:t>
            </a:r>
          </a:p>
          <a:p>
            <a:r>
              <a:rPr lang="en-US" sz="4500" dirty="0"/>
              <a:t>[To discuss]Proposal 18: RAN2 to discuss whether the T420-like timer stop condition of CONNECTED relay case is as same as legacy Rel-17 T420 stop condition (11/20) or same as condition(s) in IDLE/INACTIVE case, if applicable. </a:t>
            </a:r>
          </a:p>
          <a:p>
            <a:endParaRPr lang="en-US" dirty="0"/>
          </a:p>
        </p:txBody>
      </p:sp>
    </p:spTree>
    <p:extLst>
      <p:ext uri="{BB962C8B-B14F-4D97-AF65-F5344CB8AC3E}">
        <p14:creationId xmlns:p14="http://schemas.microsoft.com/office/powerpoint/2010/main" val="30676281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953E67-10BC-5737-1D45-6235EB9AD2EE}"/>
              </a:ext>
            </a:extLst>
          </p:cNvPr>
          <p:cNvSpPr>
            <a:spLocks noGrp="1"/>
          </p:cNvSpPr>
          <p:nvPr>
            <p:ph type="title"/>
          </p:nvPr>
        </p:nvSpPr>
        <p:spPr/>
        <p:txBody>
          <a:bodyPr/>
          <a:lstStyle/>
          <a:p>
            <a:r>
              <a:rPr lang="en-US" b="1" dirty="0"/>
              <a:t>Discussion:</a:t>
            </a:r>
          </a:p>
        </p:txBody>
      </p:sp>
      <p:sp>
        <p:nvSpPr>
          <p:cNvPr id="3" name="Content Placeholder 2">
            <a:extLst>
              <a:ext uri="{FF2B5EF4-FFF2-40B4-BE49-F238E27FC236}">
                <a16:creationId xmlns:a16="http://schemas.microsoft.com/office/drawing/2014/main" id="{0C4309E9-0B1C-C3C1-8223-A92CCD4A4F9D}"/>
              </a:ext>
            </a:extLst>
          </p:cNvPr>
          <p:cNvSpPr>
            <a:spLocks noGrp="1"/>
          </p:cNvSpPr>
          <p:nvPr>
            <p:ph idx="1"/>
          </p:nvPr>
        </p:nvSpPr>
        <p:spPr>
          <a:xfrm>
            <a:off x="838200" y="1825624"/>
            <a:ext cx="11049000" cy="4251619"/>
          </a:xfrm>
        </p:spPr>
        <p:txBody>
          <a:bodyPr>
            <a:normAutofit/>
          </a:bodyPr>
          <a:lstStyle/>
          <a:p>
            <a:r>
              <a:rPr lang="en-US" sz="3200" dirty="0"/>
              <a:t>Discuss a simplified solution:</a:t>
            </a:r>
          </a:p>
          <a:p>
            <a:pPr lvl="1"/>
            <a:r>
              <a:rPr lang="en-US" sz="2800" dirty="0"/>
              <a:t>R17 Legacy T420 stop condition </a:t>
            </a:r>
            <a:r>
              <a:rPr lang="en-US" sz="2800" dirty="0">
                <a:solidFill>
                  <a:schemeClr val="accent6"/>
                </a:solidFill>
              </a:rPr>
              <a:t>if </a:t>
            </a:r>
            <a:r>
              <a:rPr lang="en-US" sz="2800" dirty="0" err="1">
                <a:solidFill>
                  <a:schemeClr val="accent6"/>
                </a:solidFill>
              </a:rPr>
              <a:t>RRCRecnfigComplete</a:t>
            </a:r>
            <a:r>
              <a:rPr lang="en-US" sz="2800" dirty="0">
                <a:solidFill>
                  <a:schemeClr val="accent6"/>
                </a:solidFill>
              </a:rPr>
              <a:t> is </a:t>
            </a:r>
            <a:r>
              <a:rPr lang="en-US" sz="2800" dirty="0" err="1">
                <a:solidFill>
                  <a:schemeClr val="accent6"/>
                </a:solidFill>
              </a:rPr>
              <a:t>transmittged</a:t>
            </a:r>
            <a:r>
              <a:rPr lang="en-US" sz="2800" dirty="0">
                <a:solidFill>
                  <a:schemeClr val="accent6"/>
                </a:solidFill>
              </a:rPr>
              <a:t> in indirect path</a:t>
            </a:r>
            <a:r>
              <a:rPr lang="en-US" sz="2800" dirty="0"/>
              <a:t>(i.e., PC5 RLC ACK of </a:t>
            </a:r>
            <a:r>
              <a:rPr lang="en-US" sz="2800" dirty="0" err="1"/>
              <a:t>RRCReconfigurationComplete</a:t>
            </a:r>
            <a:r>
              <a:rPr lang="en-US" sz="2800" dirty="0"/>
              <a:t> in indirect path)</a:t>
            </a:r>
          </a:p>
          <a:p>
            <a:pPr lvl="1"/>
            <a:r>
              <a:rPr lang="en-US" sz="2800" dirty="0" err="1">
                <a:solidFill>
                  <a:srgbClr val="FF0000"/>
                </a:solidFill>
              </a:rPr>
              <a:t>Else,down</a:t>
            </a:r>
            <a:r>
              <a:rPr lang="en-US" sz="2800" dirty="0">
                <a:solidFill>
                  <a:srgbClr val="FF0000"/>
                </a:solidFill>
              </a:rPr>
              <a:t>-select from the following:</a:t>
            </a:r>
          </a:p>
          <a:p>
            <a:pPr lvl="2"/>
            <a:r>
              <a:rPr lang="en-US" sz="2800" strike="sngStrike" dirty="0"/>
              <a:t>Option 1: PC5 RLC ACK of PC5-RRC triggering message</a:t>
            </a:r>
          </a:p>
          <a:p>
            <a:pPr lvl="2"/>
            <a:r>
              <a:rPr lang="en-US" sz="2800" dirty="0"/>
              <a:t>Option 2: PC5- connection is established (i.e., PC5-S procedure is complete) .</a:t>
            </a:r>
          </a:p>
          <a:p>
            <a:pPr lvl="2"/>
            <a:r>
              <a:rPr lang="en-US" sz="2800" dirty="0"/>
              <a:t>Option 3: upon reception of </a:t>
            </a:r>
            <a:r>
              <a:rPr lang="en-US" sz="2800" dirty="0" err="1"/>
              <a:t>RRCReconfigurationCompleteSidelink</a:t>
            </a:r>
            <a:r>
              <a:rPr lang="en-US" sz="2800" dirty="0"/>
              <a:t> </a:t>
            </a:r>
          </a:p>
        </p:txBody>
      </p:sp>
    </p:spTree>
    <p:extLst>
      <p:ext uri="{BB962C8B-B14F-4D97-AF65-F5344CB8AC3E}">
        <p14:creationId xmlns:p14="http://schemas.microsoft.com/office/powerpoint/2010/main" val="3638624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953E67-10BC-5737-1D45-6235EB9AD2EE}"/>
              </a:ext>
            </a:extLst>
          </p:cNvPr>
          <p:cNvSpPr>
            <a:spLocks noGrp="1"/>
          </p:cNvSpPr>
          <p:nvPr>
            <p:ph type="title"/>
          </p:nvPr>
        </p:nvSpPr>
        <p:spPr/>
        <p:txBody>
          <a:bodyPr/>
          <a:lstStyle/>
          <a:p>
            <a:r>
              <a:rPr lang="en-US" dirty="0"/>
              <a:t>Key Issue : At the expiry of T420</a:t>
            </a:r>
          </a:p>
        </p:txBody>
      </p:sp>
      <p:sp>
        <p:nvSpPr>
          <p:cNvPr id="3" name="Content Placeholder 2">
            <a:extLst>
              <a:ext uri="{FF2B5EF4-FFF2-40B4-BE49-F238E27FC236}">
                <a16:creationId xmlns:a16="http://schemas.microsoft.com/office/drawing/2014/main" id="{0C4309E9-0B1C-C3C1-8223-A92CCD4A4F9D}"/>
              </a:ext>
            </a:extLst>
          </p:cNvPr>
          <p:cNvSpPr>
            <a:spLocks noGrp="1"/>
          </p:cNvSpPr>
          <p:nvPr>
            <p:ph idx="1"/>
          </p:nvPr>
        </p:nvSpPr>
        <p:spPr/>
        <p:txBody>
          <a:bodyPr>
            <a:normAutofit fontScale="70000" lnSpcReduction="20000"/>
          </a:bodyPr>
          <a:lstStyle/>
          <a:p>
            <a:r>
              <a:rPr lang="en-US" strike="sngStrike" dirty="0"/>
              <a:t>[Easy]Proposal 19: [15/19] The remote UE falls back to the configuration/operation prior to indirect path addition/change at the expiry of new T420-like timer. FFS whether/how to handle the path change case that the prior indirect path is released before the T420 expiry.</a:t>
            </a:r>
          </a:p>
          <a:p>
            <a:endParaRPr lang="en-US" strike="sngStrike" dirty="0"/>
          </a:p>
          <a:p>
            <a:r>
              <a:rPr lang="en-US" dirty="0">
                <a:solidFill>
                  <a:schemeClr val="accent6"/>
                </a:solidFill>
              </a:rPr>
              <a:t>[Easy]Proposal 20: [15/19] The remote UE reports the failure of indirect path addition/change to </a:t>
            </a:r>
            <a:r>
              <a:rPr lang="en-US" dirty="0" err="1">
                <a:solidFill>
                  <a:schemeClr val="accent6"/>
                </a:solidFill>
              </a:rPr>
              <a:t>gNB</a:t>
            </a:r>
            <a:r>
              <a:rPr lang="en-US" dirty="0">
                <a:solidFill>
                  <a:schemeClr val="accent6"/>
                </a:solidFill>
              </a:rPr>
              <a:t> at the expiry of T420-new like timer. </a:t>
            </a:r>
          </a:p>
          <a:p>
            <a:endParaRPr lang="en-US" dirty="0"/>
          </a:p>
          <a:p>
            <a:r>
              <a:rPr lang="en-US" strike="sngStrike" dirty="0"/>
              <a:t>[Easy]Proposal 22: [14/19] The remote UE may not initiate RRC reestablishment procedure upon the expiry of new T420-like timer. FFS whether this is conditional on the availability of SRB1 in direct path.</a:t>
            </a:r>
          </a:p>
          <a:p>
            <a:endParaRPr lang="en-US" dirty="0"/>
          </a:p>
          <a:p>
            <a:r>
              <a:rPr lang="en-US" dirty="0">
                <a:solidFill>
                  <a:schemeClr val="accent6"/>
                </a:solidFill>
              </a:rPr>
              <a:t>Proposal 21: [10/15] If indirect path add/change failure is to be reported, at least include the indication of failure. FFS which message is used. </a:t>
            </a:r>
            <a:r>
              <a:rPr lang="en-US" strike="sngStrike" dirty="0"/>
              <a:t>and the reason causing the indirect path failure in the report (assuming indirect path failure is implicitly or explicitly indicated by the report message) </a:t>
            </a:r>
            <a:r>
              <a:rPr lang="en-US" dirty="0"/>
              <a:t>.</a:t>
            </a:r>
          </a:p>
          <a:p>
            <a:endParaRPr lang="en-US" b="1" dirty="0"/>
          </a:p>
        </p:txBody>
      </p:sp>
    </p:spTree>
    <p:extLst>
      <p:ext uri="{BB962C8B-B14F-4D97-AF65-F5344CB8AC3E}">
        <p14:creationId xmlns:p14="http://schemas.microsoft.com/office/powerpoint/2010/main" val="12625635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953E67-10BC-5737-1D45-6235EB9AD2EE}"/>
              </a:ext>
            </a:extLst>
          </p:cNvPr>
          <p:cNvSpPr>
            <a:spLocks noGrp="1"/>
          </p:cNvSpPr>
          <p:nvPr>
            <p:ph type="title"/>
          </p:nvPr>
        </p:nvSpPr>
        <p:spPr/>
        <p:txBody>
          <a:bodyPr/>
          <a:lstStyle/>
          <a:p>
            <a:r>
              <a:rPr lang="en-US" dirty="0"/>
              <a:t>Discussion proposals T420 expiry:</a:t>
            </a:r>
          </a:p>
        </p:txBody>
      </p:sp>
      <p:sp>
        <p:nvSpPr>
          <p:cNvPr id="3" name="Content Placeholder 2">
            <a:extLst>
              <a:ext uri="{FF2B5EF4-FFF2-40B4-BE49-F238E27FC236}">
                <a16:creationId xmlns:a16="http://schemas.microsoft.com/office/drawing/2014/main" id="{0C4309E9-0B1C-C3C1-8223-A92CCD4A4F9D}"/>
              </a:ext>
            </a:extLst>
          </p:cNvPr>
          <p:cNvSpPr>
            <a:spLocks noGrp="1"/>
          </p:cNvSpPr>
          <p:nvPr>
            <p:ph idx="1"/>
          </p:nvPr>
        </p:nvSpPr>
        <p:spPr/>
        <p:txBody>
          <a:bodyPr>
            <a:normAutofit/>
          </a:bodyPr>
          <a:lstStyle/>
          <a:p>
            <a:r>
              <a:rPr lang="en-US" dirty="0"/>
              <a:t>Option 1: Fallback + </a:t>
            </a:r>
            <a:r>
              <a:rPr lang="en-US" dirty="0" err="1"/>
              <a:t>RRCRestablishment</a:t>
            </a:r>
            <a:r>
              <a:rPr lang="en-US" dirty="0"/>
              <a:t> (legacy MCG failure) </a:t>
            </a:r>
          </a:p>
          <a:p>
            <a:pPr lvl="1"/>
            <a:r>
              <a:rPr lang="en-US" sz="2800" dirty="0"/>
              <a:t>Nokia, </a:t>
            </a:r>
          </a:p>
          <a:p>
            <a:r>
              <a:rPr lang="en-US" dirty="0">
                <a:highlight>
                  <a:srgbClr val="00FF00"/>
                </a:highlight>
              </a:rPr>
              <a:t>Option 2: Failure report only </a:t>
            </a:r>
          </a:p>
          <a:p>
            <a:pPr lvl="1"/>
            <a:r>
              <a:rPr lang="en-US" dirty="0" err="1">
                <a:highlight>
                  <a:srgbClr val="00FF00"/>
                </a:highlight>
              </a:rPr>
              <a:t>Huawei,QC,Lenovo</a:t>
            </a:r>
            <a:r>
              <a:rPr lang="en-US" dirty="0">
                <a:highlight>
                  <a:srgbClr val="00FF00"/>
                </a:highlight>
              </a:rPr>
              <a:t>, </a:t>
            </a:r>
            <a:r>
              <a:rPr lang="en-US" dirty="0" err="1">
                <a:highlight>
                  <a:srgbClr val="00FF00"/>
                </a:highlight>
              </a:rPr>
              <a:t>OPPO,LG,vivo,Xiaomi,CATT,CT,E</a:t>
            </a:r>
            <a:r>
              <a:rPr lang="en-US" dirty="0">
                <a:highlight>
                  <a:srgbClr val="00FF00"/>
                </a:highlight>
              </a:rPr>
              <a:t>///</a:t>
            </a:r>
          </a:p>
          <a:p>
            <a:r>
              <a:rPr lang="en-US" dirty="0"/>
              <a:t>Option 3: Fallback to prior config + Failure report </a:t>
            </a:r>
          </a:p>
          <a:p>
            <a:pPr lvl="1"/>
            <a:r>
              <a:rPr lang="en-US" dirty="0"/>
              <a:t>ZTE,</a:t>
            </a:r>
          </a:p>
          <a:p>
            <a:endParaRPr lang="en-US" b="1" dirty="0"/>
          </a:p>
        </p:txBody>
      </p:sp>
    </p:spTree>
    <p:extLst>
      <p:ext uri="{BB962C8B-B14F-4D97-AF65-F5344CB8AC3E}">
        <p14:creationId xmlns:p14="http://schemas.microsoft.com/office/powerpoint/2010/main" val="17027418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E45DE7-C9B0-E7C6-6029-10238AE6F559}"/>
              </a:ext>
            </a:extLst>
          </p:cNvPr>
          <p:cNvSpPr>
            <a:spLocks noGrp="1"/>
          </p:cNvSpPr>
          <p:nvPr>
            <p:ph type="title"/>
          </p:nvPr>
        </p:nvSpPr>
        <p:spPr/>
        <p:txBody>
          <a:bodyPr/>
          <a:lstStyle/>
          <a:p>
            <a:r>
              <a:rPr lang="en-US" dirty="0"/>
              <a:t>Key Issue: Handle relay UE ”wrong cell”</a:t>
            </a:r>
          </a:p>
        </p:txBody>
      </p:sp>
      <p:sp>
        <p:nvSpPr>
          <p:cNvPr id="3" name="Content Placeholder 2">
            <a:extLst>
              <a:ext uri="{FF2B5EF4-FFF2-40B4-BE49-F238E27FC236}">
                <a16:creationId xmlns:a16="http://schemas.microsoft.com/office/drawing/2014/main" id="{4A59C60B-5354-D55C-478C-386C83C254FF}"/>
              </a:ext>
            </a:extLst>
          </p:cNvPr>
          <p:cNvSpPr>
            <a:spLocks noGrp="1"/>
          </p:cNvSpPr>
          <p:nvPr>
            <p:ph idx="1"/>
          </p:nvPr>
        </p:nvSpPr>
        <p:spPr/>
        <p:txBody>
          <a:bodyPr/>
          <a:lstStyle/>
          <a:p>
            <a:pPr marL="1029970" marR="0" indent="-230505">
              <a:spcBef>
                <a:spcPts val="0"/>
              </a:spcBef>
              <a:spcAft>
                <a:spcPts val="0"/>
              </a:spcAft>
              <a:tabLst>
                <a:tab pos="1029970" algn="l"/>
              </a:tabLst>
            </a:pPr>
            <a:r>
              <a:rPr lang="en-GB" sz="2800" dirty="0">
                <a:effectLst/>
                <a:latin typeface="Arial" panose="020B0604020202020204" pitchFamily="34" charset="0"/>
                <a:ea typeface="MS Mincho" panose="02020609040205080304" pitchFamily="49" charset="-128"/>
                <a:cs typeface="Times New Roman" panose="02020603050405020304" pitchFamily="18" charset="0"/>
              </a:rPr>
              <a:t>[To discuss]Proposal 8: [10/20] RAN2 to discuss whether/how to avoid/handle the case when the target L2 MP Relay UE establishes a RRC connection with a different </a:t>
            </a:r>
            <a:r>
              <a:rPr lang="en-GB" sz="2800" dirty="0" err="1">
                <a:effectLst/>
                <a:latin typeface="Arial" panose="020B0604020202020204" pitchFamily="34" charset="0"/>
                <a:ea typeface="MS Mincho" panose="02020609040205080304" pitchFamily="49" charset="-128"/>
                <a:cs typeface="Times New Roman" panose="02020603050405020304" pitchFamily="18" charset="0"/>
              </a:rPr>
              <a:t>gNB</a:t>
            </a:r>
            <a:r>
              <a:rPr lang="en-GB" sz="2800" dirty="0">
                <a:effectLst/>
                <a:latin typeface="Arial" panose="020B0604020202020204" pitchFamily="34" charset="0"/>
                <a:ea typeface="MS Mincho" panose="02020609040205080304" pitchFamily="49" charset="-128"/>
                <a:cs typeface="Times New Roman" panose="02020603050405020304" pitchFamily="18" charset="0"/>
              </a:rPr>
              <a:t> than the </a:t>
            </a:r>
            <a:r>
              <a:rPr lang="en-GB" sz="2800" dirty="0" err="1">
                <a:effectLst/>
                <a:latin typeface="Arial" panose="020B0604020202020204" pitchFamily="34" charset="0"/>
                <a:ea typeface="MS Mincho" panose="02020609040205080304" pitchFamily="49" charset="-128"/>
                <a:cs typeface="Times New Roman" panose="02020603050405020304" pitchFamily="18" charset="0"/>
              </a:rPr>
              <a:t>gNB</a:t>
            </a:r>
            <a:r>
              <a:rPr lang="en-GB" sz="2800" dirty="0">
                <a:effectLst/>
                <a:latin typeface="Arial" panose="020B0604020202020204" pitchFamily="34" charset="0"/>
                <a:ea typeface="MS Mincho" panose="02020609040205080304" pitchFamily="49" charset="-128"/>
                <a:cs typeface="Times New Roman" panose="02020603050405020304" pitchFamily="18" charset="0"/>
              </a:rPr>
              <a:t> serving the target cell.</a:t>
            </a:r>
            <a:endParaRPr lang="en-US" sz="2800" dirty="0">
              <a:effectLst/>
              <a:latin typeface="Arial" panose="020B0604020202020204" pitchFamily="34" charset="0"/>
              <a:ea typeface="MS Mincho" panose="02020609040205080304" pitchFamily="49" charset="-128"/>
              <a:cs typeface="Times New Roman" panose="02020603050405020304" pitchFamily="18" charset="0"/>
            </a:endParaRPr>
          </a:p>
          <a:p>
            <a:pPr marL="1029970" marR="0" indent="-230505">
              <a:spcBef>
                <a:spcPts val="0"/>
              </a:spcBef>
              <a:spcAft>
                <a:spcPts val="0"/>
              </a:spcAft>
              <a:tabLst>
                <a:tab pos="1029970" algn="l"/>
              </a:tabLst>
            </a:pPr>
            <a:r>
              <a:rPr lang="en-GB" sz="2800" dirty="0">
                <a:effectLst/>
                <a:latin typeface="Arial" panose="020B0604020202020204" pitchFamily="34" charset="0"/>
                <a:ea typeface="MS Mincho" panose="02020609040205080304" pitchFamily="49" charset="-128"/>
                <a:cs typeface="Times New Roman" panose="02020603050405020304" pitchFamily="18" charset="0"/>
              </a:rPr>
              <a:t>[To discuss]Proposal 9: [10/10] If the error case in P8 is to be addressed, remote UE reports the “wrong </a:t>
            </a:r>
            <a:r>
              <a:rPr lang="en-GB" sz="2800" dirty="0" err="1">
                <a:effectLst/>
                <a:latin typeface="Arial" panose="020B0604020202020204" pitchFamily="34" charset="0"/>
                <a:ea typeface="MS Mincho" panose="02020609040205080304" pitchFamily="49" charset="-128"/>
                <a:cs typeface="Times New Roman" panose="02020603050405020304" pitchFamily="18" charset="0"/>
              </a:rPr>
              <a:t>gNB</a:t>
            </a:r>
            <a:r>
              <a:rPr lang="en-GB" sz="2800" dirty="0">
                <a:effectLst/>
                <a:latin typeface="Arial" panose="020B0604020202020204" pitchFamily="34" charset="0"/>
                <a:ea typeface="MS Mincho" panose="02020609040205080304" pitchFamily="49" charset="-128"/>
                <a:cs typeface="Times New Roman" panose="02020603050405020304" pitchFamily="18" charset="0"/>
              </a:rPr>
              <a:t>” failure to </a:t>
            </a:r>
            <a:r>
              <a:rPr lang="en-GB" sz="2800" dirty="0" err="1">
                <a:effectLst/>
                <a:latin typeface="Arial" panose="020B0604020202020204" pitchFamily="34" charset="0"/>
                <a:ea typeface="MS Mincho" panose="02020609040205080304" pitchFamily="49" charset="-128"/>
                <a:cs typeface="Times New Roman" panose="02020603050405020304" pitchFamily="18" charset="0"/>
              </a:rPr>
              <a:t>PCell</a:t>
            </a:r>
            <a:r>
              <a:rPr lang="en-GB" sz="2800" dirty="0">
                <a:effectLst/>
                <a:latin typeface="Arial" panose="020B0604020202020204" pitchFamily="34" charset="0"/>
                <a:ea typeface="MS Mincho" panose="02020609040205080304" pitchFamily="49" charset="-128"/>
                <a:cs typeface="Times New Roman" panose="02020603050405020304" pitchFamily="18" charset="0"/>
              </a:rPr>
              <a:t> after the failure is detected. FFS how remote UE detects this failure (e.g., differentiate this case with the case that relay UE reselects another cell under the same </a:t>
            </a:r>
            <a:r>
              <a:rPr lang="en-GB" sz="2800" dirty="0" err="1">
                <a:effectLst/>
                <a:latin typeface="Arial" panose="020B0604020202020204" pitchFamily="34" charset="0"/>
                <a:ea typeface="MS Mincho" panose="02020609040205080304" pitchFamily="49" charset="-128"/>
                <a:cs typeface="Times New Roman" panose="02020603050405020304" pitchFamily="18" charset="0"/>
              </a:rPr>
              <a:t>gNB</a:t>
            </a:r>
            <a:r>
              <a:rPr lang="en-GB" sz="2800" dirty="0">
                <a:effectLst/>
                <a:latin typeface="Arial" panose="020B0604020202020204" pitchFamily="34" charset="0"/>
                <a:ea typeface="MS Mincho" panose="02020609040205080304" pitchFamily="49" charset="-128"/>
                <a:cs typeface="Times New Roman" panose="02020603050405020304" pitchFamily="18" charset="0"/>
              </a:rPr>
              <a:t>). </a:t>
            </a:r>
          </a:p>
          <a:p>
            <a:pPr marL="1029970" marR="0" indent="-230505">
              <a:spcBef>
                <a:spcPts val="0"/>
              </a:spcBef>
              <a:spcAft>
                <a:spcPts val="0"/>
              </a:spcAft>
              <a:tabLst>
                <a:tab pos="1029970" algn="l"/>
              </a:tabLst>
            </a:pPr>
            <a:endParaRPr lang="en-US" sz="2800" dirty="0">
              <a:effectLst/>
              <a:latin typeface="Arial" panose="020B0604020202020204" pitchFamily="34" charset="0"/>
              <a:ea typeface="MS Mincho" panose="02020609040205080304" pitchFamily="49" charset="-128"/>
              <a:cs typeface="Times New Roman" panose="02020603050405020304" pitchFamily="18" charset="0"/>
            </a:endParaRPr>
          </a:p>
          <a:p>
            <a:pPr lvl="1"/>
            <a:endParaRPr lang="en-US" dirty="0"/>
          </a:p>
        </p:txBody>
      </p:sp>
    </p:spTree>
    <p:extLst>
      <p:ext uri="{BB962C8B-B14F-4D97-AF65-F5344CB8AC3E}">
        <p14:creationId xmlns:p14="http://schemas.microsoft.com/office/powerpoint/2010/main" val="366640433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358</TotalTime>
  <Words>2232</Words>
  <Application>Microsoft Macintosh PowerPoint</Application>
  <PresentationFormat>Widescreen</PresentationFormat>
  <Paragraphs>114</Paragraphs>
  <Slides>17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Calibri Light</vt:lpstr>
      <vt:lpstr>Wingdings</vt:lpstr>
      <vt:lpstr>Office Theme</vt:lpstr>
      <vt:lpstr>Offlien-429 Summary</vt:lpstr>
      <vt:lpstr>Introduction</vt:lpstr>
      <vt:lpstr>Really easy?</vt:lpstr>
      <vt:lpstr>Related to morning agreement:</vt:lpstr>
      <vt:lpstr>Key Issue :  T420-stop condition</vt:lpstr>
      <vt:lpstr>Discussion:</vt:lpstr>
      <vt:lpstr>Key Issue : At the expiry of T420</vt:lpstr>
      <vt:lpstr>Discussion proposals T420 expiry:</vt:lpstr>
      <vt:lpstr>Key Issue: Handle relay UE ”wrong cell”</vt:lpstr>
      <vt:lpstr>Discussion</vt:lpstr>
      <vt:lpstr>Key Issue: Rel-17 Relay</vt:lpstr>
      <vt:lpstr>Discussion</vt:lpstr>
      <vt:lpstr>Conclusions (1): to be agreed</vt:lpstr>
      <vt:lpstr>Conclusion (2)</vt:lpstr>
      <vt:lpstr>Annex: Remaining Proposals in R2-2310350</vt:lpstr>
      <vt:lpstr>Annex: Remaining Proposals in R2-2310350</vt:lpstr>
      <vt:lpstr>Proposal 3 in R2-2310781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Offlien-110 Summary</dc:title>
  <dc:creator>Apple - Zhibin Wu</dc:creator>
  <cp:lastModifiedBy>Apple - Zhibin Wu</cp:lastModifiedBy>
  <cp:revision>14</cp:revision>
  <dcterms:created xsi:type="dcterms:W3CDTF">2023-10-10T08:04:09Z</dcterms:created>
  <dcterms:modified xsi:type="dcterms:W3CDTF">2023-10-12T02:33:50Z</dcterms:modified>
</cp:coreProperties>
</file>