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5" r:id="rId8"/>
    <p:sldId id="267" r:id="rId9"/>
    <p:sldId id="268" r:id="rId10"/>
    <p:sldId id="269" r:id="rId11"/>
    <p:sldId id="270" r:id="rId12"/>
    <p:sldId id="264"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56"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6E88C4-8DC4-BF06-ABDC-2DD9CC447337}"/>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1F7353F4-0E58-88BF-9F27-BD08DE8774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C9D2BEBE-C928-5A30-684D-508138D6F980}"/>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7AEEC3A6-D620-41E3-141B-CFE5A4773DF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326155F-5CAE-616B-EF4A-60015E326F58}"/>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2510347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800FF31-3223-F766-46CA-7E8E73FEE54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BEFB5A1-CB97-C9E9-F8DD-011363DACB2C}"/>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6C43CDB-4C35-EA99-8D50-9F88822F6094}"/>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B1A426C6-1B12-A81C-E2B6-2FDF3C7F35E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FAECDB7-6F3E-2C4C-D702-69E1A1F0CF43}"/>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359102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1AE61FD5-FB0B-2A41-B78E-14BE9CAB2FFA}"/>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F4D31589-AE9C-A736-47A3-5989C06AADEB}"/>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74C65C45-9ABB-6B29-0A46-90BFF53944CD}"/>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5BBAE5AC-C3E8-B125-DACA-FBAA93F121B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08D5074-71E5-4E12-0828-A31D178CADE1}"/>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3531567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B4B71E-95A9-5105-1FA1-69CDD04BAA2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9EE7FBA8-124B-83DE-432A-7DEACE73B393}"/>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4AAB42F-8E76-C318-703B-12A001E16A67}"/>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00C1C041-E984-DD23-236F-DD052E86891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2A55ED1-20C6-A140-0CC5-85DE79BC059D}"/>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246287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1A2F701-E4AC-4EAB-5BFC-FBEC803FEC63}"/>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4A661085-ACA4-EA27-07EE-A0D53E13BC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817E1310-6049-E079-A404-ABC6745C56A8}"/>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E5931183-7661-084D-F7F9-75AE0CD1EC8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C5E7E5E-17BA-81B7-F275-3AFC12441915}"/>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3432485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84AC6A-62EE-ACAD-F963-1169D32949B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7CADE36E-3EE5-C485-672C-A7631C60AF8E}"/>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4A616F0B-B8DF-C8B4-A3BC-425207C7F167}"/>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3C53F48D-0EA7-09EE-E830-5705D84031E6}"/>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6" name="页脚占位符 5">
            <a:extLst>
              <a:ext uri="{FF2B5EF4-FFF2-40B4-BE49-F238E27FC236}">
                <a16:creationId xmlns:a16="http://schemas.microsoft.com/office/drawing/2014/main" id="{E53B7093-A4D0-DDC2-B93C-405AD3FD6E5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60C8DFF-A347-37EA-DACB-DBCCC5B56980}"/>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50608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8F9154-B07A-A20A-0B45-03B27C4CCA62}"/>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764ACD0-28B1-7382-C640-8C40BF5D20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6209EE62-EF33-3489-7543-C4240DD48792}"/>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73236BBB-90EE-B159-8580-5933DE3872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FAAFC75E-FA49-137F-2B5B-DAF049DAD04D}"/>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24E0BC62-B2CD-4599-0B6D-1E5647FE5759}"/>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8" name="页脚占位符 7">
            <a:extLst>
              <a:ext uri="{FF2B5EF4-FFF2-40B4-BE49-F238E27FC236}">
                <a16:creationId xmlns:a16="http://schemas.microsoft.com/office/drawing/2014/main" id="{3127B90D-FD5E-6279-EC96-8C458162E513}"/>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69A42A7D-DD88-11E3-6565-3EECB103D686}"/>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2499418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AAC8CB3-89A1-F337-2D3B-BEF017682B81}"/>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D624D027-6065-A8A4-795F-5B3B4D74B7FE}"/>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4" name="页脚占位符 3">
            <a:extLst>
              <a:ext uri="{FF2B5EF4-FFF2-40B4-BE49-F238E27FC236}">
                <a16:creationId xmlns:a16="http://schemas.microsoft.com/office/drawing/2014/main" id="{50AB04F2-4427-D502-0C79-DB65B0E98FEE}"/>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83053C00-3A1C-CF35-B05F-3D15488B9E00}"/>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3819619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E2CF6A1F-FA54-DFB3-4E15-34105A41D348}"/>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3" name="页脚占位符 2">
            <a:extLst>
              <a:ext uri="{FF2B5EF4-FFF2-40B4-BE49-F238E27FC236}">
                <a16:creationId xmlns:a16="http://schemas.microsoft.com/office/drawing/2014/main" id="{DC40A93F-4423-EC4E-59B2-E3CF3640F06B}"/>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0D67E5BA-90CF-597F-E7AA-FFC1FE690762}"/>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771054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73D2BB7-96DC-7EB6-EB29-D50E992CA8A3}"/>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8EC4634F-284A-E93D-483E-1810AFA7E3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07288AD5-3524-5C21-D5D6-02C130A9BD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1807FC5F-8ECB-7A8A-6716-7DA31B64C636}"/>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6" name="页脚占位符 5">
            <a:extLst>
              <a:ext uri="{FF2B5EF4-FFF2-40B4-BE49-F238E27FC236}">
                <a16:creationId xmlns:a16="http://schemas.microsoft.com/office/drawing/2014/main" id="{B53E6108-6563-FF5A-080A-797B291F9A93}"/>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302831BF-4E7B-968F-6B39-07337940C848}"/>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1277624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F2104B-928C-70D3-0CB0-22571BD23F9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66832C90-C638-9A6B-8EED-BC39B91D00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6B696281-3AA4-748A-F20F-BC7C237A5A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A9282925-9B4E-5975-0770-3FA36899AFD3}"/>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6" name="页脚占位符 5">
            <a:extLst>
              <a:ext uri="{FF2B5EF4-FFF2-40B4-BE49-F238E27FC236}">
                <a16:creationId xmlns:a16="http://schemas.microsoft.com/office/drawing/2014/main" id="{D11A9DE3-2073-6DB0-1164-B440E9EB9EE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3584B1A-3933-B822-C3DB-DEAA4CD8BA45}"/>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2663490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1C82CEA0-C0C4-0762-F101-4071D06B3A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86701F44-DACA-E710-95F2-0021B5323C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CC3717E-5DED-3855-6745-9667239723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DC424B84-372E-8C15-FBC7-22469DE5DC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4C38F438-A39E-5C5D-AFF8-3F7A17DFBA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1917369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BADE263-D262-4CE7-8F91-36FF99D732BC}"/>
              </a:ext>
            </a:extLst>
          </p:cNvPr>
          <p:cNvSpPr>
            <a:spLocks noGrp="1"/>
          </p:cNvSpPr>
          <p:nvPr>
            <p:ph type="ctrTitle"/>
          </p:nvPr>
        </p:nvSpPr>
        <p:spPr/>
        <p:txBody>
          <a:bodyPr/>
          <a:lstStyle/>
          <a:p>
            <a:r>
              <a:rPr lang="en-US" altLang="zh-CN" dirty="0"/>
              <a:t>[508]</a:t>
            </a:r>
            <a:endParaRPr lang="zh-CN" altLang="en-US" dirty="0"/>
          </a:p>
        </p:txBody>
      </p:sp>
      <p:sp>
        <p:nvSpPr>
          <p:cNvPr id="3" name="副标题 2">
            <a:extLst>
              <a:ext uri="{FF2B5EF4-FFF2-40B4-BE49-F238E27FC236}">
                <a16:creationId xmlns:a16="http://schemas.microsoft.com/office/drawing/2014/main" id="{5DCB3951-663C-BEFE-D224-F49E05DBBBA6}"/>
              </a:ext>
            </a:extLst>
          </p:cNvPr>
          <p:cNvSpPr>
            <a:spLocks noGrp="1"/>
          </p:cNvSpPr>
          <p:nvPr>
            <p:ph type="subTitle" idx="1"/>
          </p:nvPr>
        </p:nvSpPr>
        <p:spPr/>
        <p:txBody>
          <a:bodyPr/>
          <a:lstStyle/>
          <a:p>
            <a:endParaRPr lang="zh-CN" altLang="en-US" dirty="0"/>
          </a:p>
        </p:txBody>
      </p:sp>
    </p:spTree>
    <p:extLst>
      <p:ext uri="{BB962C8B-B14F-4D97-AF65-F5344CB8AC3E}">
        <p14:creationId xmlns:p14="http://schemas.microsoft.com/office/powerpoint/2010/main" val="1209179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2D37E27-88BF-D159-4BDC-D378CF3553C4}"/>
              </a:ext>
            </a:extLst>
          </p:cNvPr>
          <p:cNvSpPr>
            <a:spLocks noGrp="1"/>
          </p:cNvSpPr>
          <p:nvPr>
            <p:ph type="title"/>
          </p:nvPr>
        </p:nvSpPr>
        <p:spPr/>
        <p:txBody>
          <a:bodyPr/>
          <a:lstStyle/>
          <a:p>
            <a:r>
              <a:rPr lang="en-US" altLang="zh-CN" dirty="0"/>
              <a:t>MoM</a:t>
            </a:r>
            <a:endParaRPr lang="zh-CN" altLang="en-US" dirty="0"/>
          </a:p>
        </p:txBody>
      </p:sp>
      <p:sp>
        <p:nvSpPr>
          <p:cNvPr id="3" name="内容占位符 2">
            <a:extLst>
              <a:ext uri="{FF2B5EF4-FFF2-40B4-BE49-F238E27FC236}">
                <a16:creationId xmlns:a16="http://schemas.microsoft.com/office/drawing/2014/main" id="{269AC92F-57E3-EB02-D694-EE48A35CA715}"/>
              </a:ext>
            </a:extLst>
          </p:cNvPr>
          <p:cNvSpPr>
            <a:spLocks noGrp="1"/>
          </p:cNvSpPr>
          <p:nvPr>
            <p:ph idx="1"/>
          </p:nvPr>
        </p:nvSpPr>
        <p:spPr/>
        <p:txBody>
          <a:bodyPr>
            <a:normAutofit/>
          </a:bodyPr>
          <a:lstStyle/>
          <a:p>
            <a:r>
              <a:rPr lang="en-US" altLang="zh-CN" dirty="0"/>
              <a:t>[IDC] maybe we can allow both solution-1/2, so that UE can select in-between. [Xiaomi] 3&gt;2&gt;1. we have a solution for GC. [Intel] We prefer Solution 1; also share IDC view that both 1/2 may be allowed. Not prefer 3. [LG] same view as IDC, intel. [HW] want to exclude option-2. [MTK] agree with IDC, both solutions can be allowed. [E///] similar view as HW. Solution-1 and/or 3 are preferred. [vivo] if exclude solution-2, seems to mandate the UE to use the COT when received. At least we need to avoid that misunderstanding in solution-1. [ZTE] do not see share COT is always available, type-1 is the default way-out. </a:t>
            </a:r>
            <a:endParaRPr lang="zh-CN" altLang="en-US" dirty="0"/>
          </a:p>
        </p:txBody>
      </p:sp>
    </p:spTree>
    <p:extLst>
      <p:ext uri="{BB962C8B-B14F-4D97-AF65-F5344CB8AC3E}">
        <p14:creationId xmlns:p14="http://schemas.microsoft.com/office/powerpoint/2010/main" val="2731185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8A13C1-B7F0-E35B-547D-4F005DDA7264}"/>
              </a:ext>
            </a:extLst>
          </p:cNvPr>
          <p:cNvSpPr>
            <a:spLocks noGrp="1"/>
          </p:cNvSpPr>
          <p:nvPr>
            <p:ph type="title"/>
          </p:nvPr>
        </p:nvSpPr>
        <p:spPr/>
        <p:txBody>
          <a:bodyPr/>
          <a:lstStyle/>
          <a:p>
            <a:r>
              <a:rPr lang="en-US" altLang="zh-CN" dirty="0"/>
              <a:t>MoM</a:t>
            </a:r>
            <a:endParaRPr lang="zh-CN" altLang="en-US" dirty="0"/>
          </a:p>
        </p:txBody>
      </p:sp>
      <p:sp>
        <p:nvSpPr>
          <p:cNvPr id="3" name="内容占位符 2">
            <a:extLst>
              <a:ext uri="{FF2B5EF4-FFF2-40B4-BE49-F238E27FC236}">
                <a16:creationId xmlns:a16="http://schemas.microsoft.com/office/drawing/2014/main" id="{CB58DA79-10A9-AF15-11D0-D46B917D5295}"/>
              </a:ext>
            </a:extLst>
          </p:cNvPr>
          <p:cNvSpPr>
            <a:spLocks noGrp="1"/>
          </p:cNvSpPr>
          <p:nvPr>
            <p:ph idx="1"/>
          </p:nvPr>
        </p:nvSpPr>
        <p:spPr/>
        <p:txBody>
          <a:bodyPr/>
          <a:lstStyle/>
          <a:p>
            <a:r>
              <a:rPr lang="en-US" altLang="zh-CN" dirty="0"/>
              <a:t>[QC] based on our simulation, we do not see gain from solution-1 over solution-2. even though the intention is to max COT sharing, it may end up with collision between </a:t>
            </a:r>
            <a:r>
              <a:rPr lang="en-US" altLang="zh-CN" dirty="0" err="1"/>
              <a:t>Ues</a:t>
            </a:r>
            <a:r>
              <a:rPr lang="en-US" altLang="zh-CN" dirty="0"/>
              <a:t> performing type-2 LBT. [HW] we see at least solution-2 enables more cases for responder UE to make use of the COT. </a:t>
            </a:r>
            <a:endParaRPr lang="zh-CN" altLang="en-US" dirty="0"/>
          </a:p>
        </p:txBody>
      </p:sp>
    </p:spTree>
    <p:extLst>
      <p:ext uri="{BB962C8B-B14F-4D97-AF65-F5344CB8AC3E}">
        <p14:creationId xmlns:p14="http://schemas.microsoft.com/office/powerpoint/2010/main" val="1830721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769A556-4490-6947-44D4-4465F78E105F}"/>
              </a:ext>
            </a:extLst>
          </p:cNvPr>
          <p:cNvSpPr>
            <a:spLocks noGrp="1"/>
          </p:cNvSpPr>
          <p:nvPr>
            <p:ph type="title"/>
          </p:nvPr>
        </p:nvSpPr>
        <p:spPr/>
        <p:txBody>
          <a:bodyPr/>
          <a:lstStyle/>
          <a:p>
            <a:r>
              <a:rPr lang="en-US" altLang="zh-CN" dirty="0"/>
              <a:t>Recommended WF</a:t>
            </a:r>
            <a:endParaRPr lang="zh-CN" altLang="en-US" dirty="0"/>
          </a:p>
        </p:txBody>
      </p:sp>
      <p:sp>
        <p:nvSpPr>
          <p:cNvPr id="3" name="内容占位符 2">
            <a:extLst>
              <a:ext uri="{FF2B5EF4-FFF2-40B4-BE49-F238E27FC236}">
                <a16:creationId xmlns:a16="http://schemas.microsoft.com/office/drawing/2014/main" id="{8116B3C2-2B48-0C5D-8268-B580F2176E5D}"/>
              </a:ext>
            </a:extLst>
          </p:cNvPr>
          <p:cNvSpPr>
            <a:spLocks noGrp="1"/>
          </p:cNvSpPr>
          <p:nvPr>
            <p:ph idx="1"/>
          </p:nvPr>
        </p:nvSpPr>
        <p:spPr/>
        <p:txBody>
          <a:bodyPr>
            <a:normAutofit/>
          </a:bodyPr>
          <a:lstStyle/>
          <a:p>
            <a:r>
              <a:rPr lang="en-US" altLang="zh-CN" dirty="0"/>
              <a:t>UE can select </a:t>
            </a:r>
          </a:p>
          <a:p>
            <a:r>
              <a:rPr lang="en-US" altLang="zh-CN" dirty="0"/>
              <a:t>1/ either to do a changed-LCP, in order to satisfy the COT requirement, and to do the type-2 LBT (How to do the LCP can be decided after RAN1 agreement)</a:t>
            </a:r>
          </a:p>
          <a:p>
            <a:r>
              <a:rPr lang="en-US" altLang="zh-CN" dirty="0"/>
              <a:t>2/ or to do a legacy-LCP, using either type-1, or type-2 LBT (which relies on the assistance message to initiating UE, which is still FFS)</a:t>
            </a:r>
          </a:p>
          <a:p>
            <a:r>
              <a:rPr lang="en-US" altLang="zh-CN" dirty="0"/>
              <a:t>FFS on spec impact, e.g., conditions for UE to choose either solution. </a:t>
            </a:r>
          </a:p>
          <a:p>
            <a:endParaRPr lang="en-US" altLang="zh-CN" dirty="0"/>
          </a:p>
        </p:txBody>
      </p:sp>
    </p:spTree>
    <p:extLst>
      <p:ext uri="{BB962C8B-B14F-4D97-AF65-F5344CB8AC3E}">
        <p14:creationId xmlns:p14="http://schemas.microsoft.com/office/powerpoint/2010/main" val="64492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30DFE6-C258-9B17-D9C2-0D8C0A955EB9}"/>
              </a:ext>
            </a:extLst>
          </p:cNvPr>
          <p:cNvSpPr>
            <a:spLocks noGrp="1"/>
          </p:cNvSpPr>
          <p:nvPr>
            <p:ph type="title"/>
          </p:nvPr>
        </p:nvSpPr>
        <p:spPr/>
        <p:txBody>
          <a:bodyPr>
            <a:normAutofit/>
          </a:bodyPr>
          <a:lstStyle/>
          <a:p>
            <a:r>
              <a:rPr lang="en-US" altLang="zh-CN" dirty="0"/>
              <a:t>[AT121][508][V2X/SL] COT usage scenario and LCP enhancement (OPPO)</a:t>
            </a:r>
            <a:endParaRPr lang="zh-CN" altLang="en-US" dirty="0"/>
          </a:p>
        </p:txBody>
      </p:sp>
      <p:sp>
        <p:nvSpPr>
          <p:cNvPr id="3" name="内容占位符 2">
            <a:extLst>
              <a:ext uri="{FF2B5EF4-FFF2-40B4-BE49-F238E27FC236}">
                <a16:creationId xmlns:a16="http://schemas.microsoft.com/office/drawing/2014/main" id="{649D4426-B3A4-5FA1-B4EE-47BDDD6004A7}"/>
              </a:ext>
            </a:extLst>
          </p:cNvPr>
          <p:cNvSpPr>
            <a:spLocks noGrp="1"/>
          </p:cNvSpPr>
          <p:nvPr>
            <p:ph idx="1"/>
          </p:nvPr>
        </p:nvSpPr>
        <p:spPr/>
        <p:txBody>
          <a:bodyPr/>
          <a:lstStyle/>
          <a:p>
            <a:r>
              <a:rPr lang="en-US" altLang="zh-CN" dirty="0"/>
              <a:t>Scope: Clarify the COT usage scenarios (excluding reception of multiple COTs) and discuss how to handle each scenario (including LCP enhancement on L2 destination id and/or CAPC restriction). With consideration of RAN1 agreements.</a:t>
            </a:r>
          </a:p>
          <a:p>
            <a:r>
              <a:rPr lang="en-US" altLang="zh-CN" dirty="0"/>
              <a:t>Intended outcome: Discussion summary in R2-2302035</a:t>
            </a:r>
          </a:p>
          <a:p>
            <a:r>
              <a:rPr lang="en-US" altLang="zh-CN" dirty="0"/>
              <a:t>Deadline: Comeback at 3/3 CB session</a:t>
            </a:r>
          </a:p>
          <a:p>
            <a:endParaRPr lang="zh-CN" altLang="en-US" dirty="0"/>
          </a:p>
        </p:txBody>
      </p:sp>
    </p:spTree>
    <p:extLst>
      <p:ext uri="{BB962C8B-B14F-4D97-AF65-F5344CB8AC3E}">
        <p14:creationId xmlns:p14="http://schemas.microsoft.com/office/powerpoint/2010/main" val="3758004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A00F1C-1788-35F3-EBED-9EBEAB7413D3}"/>
              </a:ext>
            </a:extLst>
          </p:cNvPr>
          <p:cNvSpPr>
            <a:spLocks noGrp="1"/>
          </p:cNvSpPr>
          <p:nvPr>
            <p:ph type="title"/>
          </p:nvPr>
        </p:nvSpPr>
        <p:spPr/>
        <p:txBody>
          <a:bodyPr/>
          <a:lstStyle/>
          <a:p>
            <a:r>
              <a:rPr lang="en-US" altLang="zh-CN" dirty="0"/>
              <a:t>Background</a:t>
            </a:r>
            <a:endParaRPr lang="zh-CN" altLang="en-US" dirty="0"/>
          </a:p>
        </p:txBody>
      </p:sp>
      <p:sp>
        <p:nvSpPr>
          <p:cNvPr id="3" name="内容占位符 2">
            <a:extLst>
              <a:ext uri="{FF2B5EF4-FFF2-40B4-BE49-F238E27FC236}">
                <a16:creationId xmlns:a16="http://schemas.microsoft.com/office/drawing/2014/main" id="{E6F0316F-8C73-7915-D92C-BE44D82669AD}"/>
              </a:ext>
            </a:extLst>
          </p:cNvPr>
          <p:cNvSpPr>
            <a:spLocks noGrp="1"/>
          </p:cNvSpPr>
          <p:nvPr>
            <p:ph idx="1"/>
          </p:nvPr>
        </p:nvSpPr>
        <p:spPr/>
        <p:txBody>
          <a:bodyPr>
            <a:normAutofit/>
          </a:bodyPr>
          <a:lstStyle/>
          <a:p>
            <a:r>
              <a:rPr lang="en-US" altLang="zh-CN" sz="1800" dirty="0"/>
              <a:t>Proposal 3	In the LCP procedure, the responding UE considers the COT info (i.e., including whether the selected Destination is associated with the COT initiating UE and CAPC value).</a:t>
            </a:r>
          </a:p>
          <a:p>
            <a:r>
              <a:rPr lang="en-US" altLang="zh-CN" sz="1800" dirty="0">
                <a:highlight>
                  <a:srgbClr val="00FF00"/>
                </a:highlight>
              </a:rPr>
              <a:t>[LG]: Support the proposal. Minimum change of LCP is required to use COT (based on RAN1 agreements). </a:t>
            </a:r>
            <a:r>
              <a:rPr lang="en-US" altLang="zh-CN" sz="1800" dirty="0">
                <a:highlight>
                  <a:srgbClr val="FF0000"/>
                </a:highlight>
              </a:rPr>
              <a:t>[Xiaomi]: For L2 destination id aspect, it is still FFS in RAN1. For CAPC aspect, we can consider alternative solution (e.g. assistance information is provided by responding UE to initiating UE, the initiating UE assigns based on the received information, then we may not need LCP change in the responding UE when COT is used). </a:t>
            </a:r>
            <a:r>
              <a:rPr lang="en-US" altLang="zh-CN" sz="1800" dirty="0"/>
              <a:t>[</a:t>
            </a:r>
            <a:r>
              <a:rPr lang="en-US" altLang="zh-CN" sz="1800" dirty="0">
                <a:highlight>
                  <a:srgbClr val="00FF00"/>
                </a:highlight>
              </a:rPr>
              <a:t>Ericsson]: L2 destination id restriction is clear at least for UC (to RAN1 agreement).  [Lenovo]: Support the proposal</a:t>
            </a:r>
            <a:r>
              <a:rPr lang="en-US" altLang="zh-CN" sz="1800" dirty="0"/>
              <a:t>. </a:t>
            </a:r>
            <a:r>
              <a:rPr lang="en-US" altLang="zh-CN" sz="1800" dirty="0">
                <a:highlight>
                  <a:srgbClr val="FF0000"/>
                </a:highlight>
              </a:rPr>
              <a:t>[Vivo]: It is similar to a NR-U case where DCI indicates CAPC value, but in NR-U there was no change of LCP due to that.</a:t>
            </a:r>
            <a:r>
              <a:rPr lang="en-US" altLang="zh-CN" sz="1800" dirty="0"/>
              <a:t> </a:t>
            </a:r>
            <a:r>
              <a:rPr lang="en-US" altLang="zh-CN" sz="1800" dirty="0">
                <a:highlight>
                  <a:srgbClr val="00FF00"/>
                </a:highlight>
              </a:rPr>
              <a:t>[Huawei, Lenovo]: It was not specified because it was clear requirement. Also it is for mode 1 operation, so the </a:t>
            </a:r>
            <a:r>
              <a:rPr lang="en-US" altLang="zh-CN" sz="1800" dirty="0" err="1">
                <a:highlight>
                  <a:srgbClr val="00FF00"/>
                </a:highlight>
              </a:rPr>
              <a:t>gNB</a:t>
            </a:r>
            <a:r>
              <a:rPr lang="en-US" altLang="zh-CN" sz="1800" dirty="0">
                <a:highlight>
                  <a:srgbClr val="00FF00"/>
                </a:highlight>
              </a:rPr>
              <a:t> is well aware of the status of the UE. [LG]: Compared to NR-U, in SL-U LCP has a L2 destination id selection</a:t>
            </a:r>
            <a:r>
              <a:rPr lang="en-US" altLang="zh-CN" sz="1800" dirty="0"/>
              <a:t>. [OPPO]: Companies may want to see whole cases and see the solution for each case.</a:t>
            </a:r>
          </a:p>
          <a:p>
            <a:endParaRPr lang="zh-CN" altLang="en-US" sz="1800" dirty="0"/>
          </a:p>
        </p:txBody>
      </p:sp>
    </p:spTree>
    <p:extLst>
      <p:ext uri="{BB962C8B-B14F-4D97-AF65-F5344CB8AC3E}">
        <p14:creationId xmlns:p14="http://schemas.microsoft.com/office/powerpoint/2010/main" val="1327422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B3A54DB-2D04-2810-4D00-F26DC3AF10B6}"/>
              </a:ext>
            </a:extLst>
          </p:cNvPr>
          <p:cNvSpPr>
            <a:spLocks noGrp="1"/>
          </p:cNvSpPr>
          <p:nvPr>
            <p:ph type="title"/>
          </p:nvPr>
        </p:nvSpPr>
        <p:spPr/>
        <p:txBody>
          <a:bodyPr/>
          <a:lstStyle/>
          <a:p>
            <a:r>
              <a:rPr lang="en-US" altLang="zh-CN" dirty="0"/>
              <a:t>Observation</a:t>
            </a:r>
            <a:endParaRPr lang="zh-CN" altLang="en-US" dirty="0"/>
          </a:p>
        </p:txBody>
      </p:sp>
      <p:sp>
        <p:nvSpPr>
          <p:cNvPr id="3" name="内容占位符 2">
            <a:extLst>
              <a:ext uri="{FF2B5EF4-FFF2-40B4-BE49-F238E27FC236}">
                <a16:creationId xmlns:a16="http://schemas.microsoft.com/office/drawing/2014/main" id="{90EDB3FA-A313-5FF9-0A14-3EDE5624DBDC}"/>
              </a:ext>
            </a:extLst>
          </p:cNvPr>
          <p:cNvSpPr>
            <a:spLocks noGrp="1"/>
          </p:cNvSpPr>
          <p:nvPr>
            <p:ph idx="1"/>
          </p:nvPr>
        </p:nvSpPr>
        <p:spPr/>
        <p:txBody>
          <a:bodyPr>
            <a:normAutofit/>
          </a:bodyPr>
          <a:lstStyle/>
          <a:p>
            <a:r>
              <a:rPr lang="en-US" altLang="zh-CN" dirty="0"/>
              <a:t>It seems there would be anyway some cases where the COT </a:t>
            </a:r>
            <a:r>
              <a:rPr lang="en-US" altLang="zh-CN" b="1" dirty="0"/>
              <a:t>cannot</a:t>
            </a:r>
            <a:r>
              <a:rPr lang="en-US" altLang="zh-CN" dirty="0"/>
              <a:t> be used, (e.g., 1/ MAC PDU generated </a:t>
            </a:r>
            <a:r>
              <a:rPr lang="en-US" altLang="zh-CN" b="1" dirty="0"/>
              <a:t>before</a:t>
            </a:r>
            <a:r>
              <a:rPr lang="en-US" altLang="zh-CN" dirty="0"/>
              <a:t> COT arrival which does not satisfy the COT requirement, or</a:t>
            </a:r>
            <a:r>
              <a:rPr lang="zh-CN" altLang="en-US" dirty="0"/>
              <a:t> </a:t>
            </a:r>
            <a:r>
              <a:rPr lang="en-US" altLang="zh-CN" dirty="0"/>
              <a:t>2/ MAC PDU has not been generated but </a:t>
            </a:r>
            <a:r>
              <a:rPr lang="en-US" altLang="zh-CN" b="1" dirty="0"/>
              <a:t>no</a:t>
            </a:r>
            <a:r>
              <a:rPr lang="en-US" altLang="zh-CN" dirty="0"/>
              <a:t> data in RLC buffer satisfying COT requirement and etc.). It does not exclude other factors to be considered here, e.g., resource selection. </a:t>
            </a:r>
          </a:p>
          <a:p>
            <a:endParaRPr lang="en-US" altLang="zh-CN" dirty="0"/>
          </a:p>
          <a:p>
            <a:r>
              <a:rPr lang="en-US" altLang="zh-CN" dirty="0"/>
              <a:t>It seems there would be anyway cases where the COT </a:t>
            </a:r>
            <a:r>
              <a:rPr lang="en-US" altLang="zh-CN" b="1" dirty="0"/>
              <a:t>can</a:t>
            </a:r>
            <a:r>
              <a:rPr lang="en-US" altLang="zh-CN" dirty="0"/>
              <a:t> be used (e.g., if following legacy LCP, the generated MAC PDU already satisfies the COT requirement)</a:t>
            </a:r>
          </a:p>
          <a:p>
            <a:endParaRPr lang="en-US" altLang="zh-CN" dirty="0"/>
          </a:p>
          <a:p>
            <a:endParaRPr lang="zh-CN" altLang="en-US" dirty="0"/>
          </a:p>
        </p:txBody>
      </p:sp>
    </p:spTree>
    <p:extLst>
      <p:ext uri="{BB962C8B-B14F-4D97-AF65-F5344CB8AC3E}">
        <p14:creationId xmlns:p14="http://schemas.microsoft.com/office/powerpoint/2010/main" val="442334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0D3337F-E7A8-69F4-B4D5-22FD3F1F47E5}"/>
              </a:ext>
            </a:extLst>
          </p:cNvPr>
          <p:cNvSpPr>
            <a:spLocks noGrp="1"/>
          </p:cNvSpPr>
          <p:nvPr>
            <p:ph type="title"/>
          </p:nvPr>
        </p:nvSpPr>
        <p:spPr/>
        <p:txBody>
          <a:bodyPr/>
          <a:lstStyle/>
          <a:p>
            <a:r>
              <a:rPr lang="en-US" altLang="zh-CN" dirty="0"/>
              <a:t>Observation</a:t>
            </a:r>
            <a:endParaRPr lang="zh-CN" altLang="en-US" dirty="0"/>
          </a:p>
        </p:txBody>
      </p:sp>
      <p:sp>
        <p:nvSpPr>
          <p:cNvPr id="3" name="内容占位符 2">
            <a:extLst>
              <a:ext uri="{FF2B5EF4-FFF2-40B4-BE49-F238E27FC236}">
                <a16:creationId xmlns:a16="http://schemas.microsoft.com/office/drawing/2014/main" id="{D0B5CCC4-7A5D-6A83-4A93-5797D68D7A24}"/>
              </a:ext>
            </a:extLst>
          </p:cNvPr>
          <p:cNvSpPr>
            <a:spLocks noGrp="1"/>
          </p:cNvSpPr>
          <p:nvPr>
            <p:ph idx="1"/>
          </p:nvPr>
        </p:nvSpPr>
        <p:spPr/>
        <p:txBody>
          <a:bodyPr/>
          <a:lstStyle/>
          <a:p>
            <a:pPr marL="0" indent="0">
              <a:buNone/>
            </a:pPr>
            <a:r>
              <a:rPr lang="en-US" altLang="zh-CN" dirty="0"/>
              <a:t>The key issue seems for the case where</a:t>
            </a:r>
          </a:p>
          <a:p>
            <a:pPr marL="0" indent="0">
              <a:buNone/>
            </a:pPr>
            <a:r>
              <a:rPr lang="en-US" altLang="zh-CN" dirty="0"/>
              <a:t>1) If following legacy LCP (no change), the MAC-PDU to be generated does not satisfy the COT requirement </a:t>
            </a:r>
          </a:p>
          <a:p>
            <a:pPr marL="0" indent="0">
              <a:buNone/>
            </a:pPr>
            <a:r>
              <a:rPr lang="en-US" altLang="zh-CN" dirty="0"/>
              <a:t>2) Yet if change LCP a bit (destination-selection and/or LCH-selection), the MAC-PDU to be generated can satisfy the COT requirement</a:t>
            </a:r>
          </a:p>
          <a:p>
            <a:pPr marL="0" indent="0">
              <a:buNone/>
            </a:pPr>
            <a:r>
              <a:rPr lang="en-US" altLang="zh-CN" dirty="0"/>
              <a:t>What the UE should do</a:t>
            </a:r>
            <a:endParaRPr lang="zh-CN" altLang="en-US" dirty="0"/>
          </a:p>
        </p:txBody>
      </p:sp>
    </p:spTree>
    <p:extLst>
      <p:ext uri="{BB962C8B-B14F-4D97-AF65-F5344CB8AC3E}">
        <p14:creationId xmlns:p14="http://schemas.microsoft.com/office/powerpoint/2010/main" val="1644143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71666C-4ED2-B2DE-8B3F-CBC88525CA3C}"/>
              </a:ext>
            </a:extLst>
          </p:cNvPr>
          <p:cNvSpPr>
            <a:spLocks noGrp="1"/>
          </p:cNvSpPr>
          <p:nvPr>
            <p:ph type="title"/>
          </p:nvPr>
        </p:nvSpPr>
        <p:spPr/>
        <p:txBody>
          <a:bodyPr/>
          <a:lstStyle/>
          <a:p>
            <a:r>
              <a:rPr lang="en-US" altLang="zh-CN" dirty="0"/>
              <a:t>Observation: Solutions on the table</a:t>
            </a:r>
            <a:endParaRPr lang="zh-CN" altLang="en-US" dirty="0"/>
          </a:p>
        </p:txBody>
      </p:sp>
      <p:sp>
        <p:nvSpPr>
          <p:cNvPr id="3" name="内容占位符 2">
            <a:extLst>
              <a:ext uri="{FF2B5EF4-FFF2-40B4-BE49-F238E27FC236}">
                <a16:creationId xmlns:a16="http://schemas.microsoft.com/office/drawing/2014/main" id="{7BD85697-0776-71D7-2DCC-0E7C12895685}"/>
              </a:ext>
            </a:extLst>
          </p:cNvPr>
          <p:cNvSpPr>
            <a:spLocks noGrp="1"/>
          </p:cNvSpPr>
          <p:nvPr>
            <p:ph idx="1"/>
          </p:nvPr>
        </p:nvSpPr>
        <p:spPr/>
        <p:txBody>
          <a:bodyPr/>
          <a:lstStyle/>
          <a:p>
            <a:r>
              <a:rPr lang="en-US" altLang="zh-CN" dirty="0"/>
              <a:t>Solution-1: Make use of the COT (i.e., type-2 LBT) + an improved LCP to ensure MAC-PDU satisfy the COT requirement</a:t>
            </a:r>
          </a:p>
          <a:p>
            <a:endParaRPr lang="en-US" altLang="zh-CN" dirty="0"/>
          </a:p>
          <a:p>
            <a:r>
              <a:rPr lang="en-US" altLang="zh-CN" dirty="0"/>
              <a:t>Solution-2: Not make use of the COT when not meeting the COT requirement, but rely on type-1 LBT, and rely on the legacy LCP procedure</a:t>
            </a:r>
          </a:p>
          <a:p>
            <a:endParaRPr lang="en-US" altLang="zh-CN" dirty="0"/>
          </a:p>
          <a:p>
            <a:r>
              <a:rPr lang="en-US" altLang="zh-CN" dirty="0"/>
              <a:t>Solution-3: Make use of the COT + legacy LCP + a message to notify the CAPC info to the initiating UE</a:t>
            </a:r>
            <a:endParaRPr lang="zh-CN" altLang="en-US" dirty="0"/>
          </a:p>
        </p:txBody>
      </p:sp>
    </p:spTree>
    <p:extLst>
      <p:ext uri="{BB962C8B-B14F-4D97-AF65-F5344CB8AC3E}">
        <p14:creationId xmlns:p14="http://schemas.microsoft.com/office/powerpoint/2010/main" val="4078479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79D2CB8-D376-268B-6407-DA00AC786AA6}"/>
              </a:ext>
            </a:extLst>
          </p:cNvPr>
          <p:cNvSpPr>
            <a:spLocks noGrp="1"/>
          </p:cNvSpPr>
          <p:nvPr>
            <p:ph type="title"/>
          </p:nvPr>
        </p:nvSpPr>
        <p:spPr/>
        <p:txBody>
          <a:bodyPr/>
          <a:lstStyle/>
          <a:p>
            <a:r>
              <a:rPr lang="en-US" altLang="zh-CN" dirty="0"/>
              <a:t>Q: How do we proceed </a:t>
            </a:r>
            <a:endParaRPr lang="zh-CN" altLang="en-US" dirty="0"/>
          </a:p>
        </p:txBody>
      </p:sp>
      <p:sp>
        <p:nvSpPr>
          <p:cNvPr id="3" name="内容占位符 2">
            <a:extLst>
              <a:ext uri="{FF2B5EF4-FFF2-40B4-BE49-F238E27FC236}">
                <a16:creationId xmlns:a16="http://schemas.microsoft.com/office/drawing/2014/main" id="{A4597ABD-B585-159A-15D4-907276833F63}"/>
              </a:ext>
            </a:extLst>
          </p:cNvPr>
          <p:cNvSpPr>
            <a:spLocks noGrp="1"/>
          </p:cNvSpPr>
          <p:nvPr>
            <p:ph idx="1"/>
          </p:nvPr>
        </p:nvSpPr>
        <p:spPr/>
        <p:txBody>
          <a:bodyPr/>
          <a:lstStyle/>
          <a:p>
            <a:pPr marL="0" indent="0">
              <a:buNone/>
            </a:pPr>
            <a:r>
              <a:rPr lang="en-US" altLang="zh-CN" dirty="0"/>
              <a:t>Unless we identify infeasibility of either solution</a:t>
            </a:r>
            <a:endParaRPr lang="zh-CN" altLang="en-US" dirty="0"/>
          </a:p>
          <a:p>
            <a:r>
              <a:rPr lang="en-US" altLang="zh-CN" dirty="0"/>
              <a:t>Way-out-A: trying to down-select between the 2 solutions</a:t>
            </a:r>
          </a:p>
          <a:p>
            <a:r>
              <a:rPr lang="en-US" altLang="zh-CN" dirty="0"/>
              <a:t>Way-out-B: trying to allowing both (</a:t>
            </a:r>
            <a:r>
              <a:rPr lang="en-US" altLang="zh-CN" dirty="0" err="1"/>
              <a:t>I,e</a:t>
            </a:r>
            <a:r>
              <a:rPr lang="en-US" altLang="zh-CN" dirty="0"/>
              <a:t>,, either to change the LCP (FFS what is the change is), or do not change the legacy LCP (FFS whether we need some information to the initiating UE), and UE can select which solution to use. FFS on spec impact. </a:t>
            </a:r>
          </a:p>
        </p:txBody>
      </p:sp>
    </p:spTree>
    <p:extLst>
      <p:ext uri="{BB962C8B-B14F-4D97-AF65-F5344CB8AC3E}">
        <p14:creationId xmlns:p14="http://schemas.microsoft.com/office/powerpoint/2010/main" val="509623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2CB1008-7E7F-4844-92AB-2ABA583C7988}"/>
              </a:ext>
            </a:extLst>
          </p:cNvPr>
          <p:cNvSpPr>
            <a:spLocks noGrp="1"/>
          </p:cNvSpPr>
          <p:nvPr>
            <p:ph type="title"/>
          </p:nvPr>
        </p:nvSpPr>
        <p:spPr/>
        <p:txBody>
          <a:bodyPr/>
          <a:lstStyle/>
          <a:p>
            <a:r>
              <a:rPr lang="en-US" altLang="zh-CN" dirty="0"/>
              <a:t>MoM</a:t>
            </a:r>
            <a:endParaRPr lang="zh-CN" altLang="en-US" dirty="0"/>
          </a:p>
        </p:txBody>
      </p:sp>
      <p:sp>
        <p:nvSpPr>
          <p:cNvPr id="3" name="内容占位符 2">
            <a:extLst>
              <a:ext uri="{FF2B5EF4-FFF2-40B4-BE49-F238E27FC236}">
                <a16:creationId xmlns:a16="http://schemas.microsoft.com/office/drawing/2014/main" id="{39E1DB32-286E-B0FE-436D-70E0C82EEED7}"/>
              </a:ext>
            </a:extLst>
          </p:cNvPr>
          <p:cNvSpPr>
            <a:spLocks noGrp="1"/>
          </p:cNvSpPr>
          <p:nvPr>
            <p:ph idx="1"/>
          </p:nvPr>
        </p:nvSpPr>
        <p:spPr/>
        <p:txBody>
          <a:bodyPr/>
          <a:lstStyle/>
          <a:p>
            <a:r>
              <a:rPr lang="en-US" altLang="zh-CN" dirty="0"/>
              <a:t>[LG] we should clarify that the key case is that </a:t>
            </a:r>
            <a:r>
              <a:rPr lang="en-US" altLang="zh-CN" dirty="0" err="1"/>
              <a:t>pdu</a:t>
            </a:r>
            <a:r>
              <a:rPr lang="en-US" altLang="zh-CN" dirty="0"/>
              <a:t> has not been generated [Lenovo] do we need to clarify which part of LCP is to be affected. [Xiaomi] if we can support some BSR-like solution, we can avoid this issue. [vivo] the point is to use the COT or not. [E///] the key point is whether responding UE can use the COT to transmit to initiating UE. [ZTE] support solution-3. + still pending whether the COT is to be used for a 3</a:t>
            </a:r>
            <a:r>
              <a:rPr lang="en-US" altLang="zh-CN" baseline="30000" dirty="0"/>
              <a:t>rd</a:t>
            </a:r>
            <a:r>
              <a:rPr lang="en-US" altLang="zh-CN" dirty="0"/>
              <a:t> UE. Type-1 is always a solution. [QC] besides the </a:t>
            </a:r>
            <a:r>
              <a:rPr lang="en-US" altLang="zh-CN" dirty="0" err="1"/>
              <a:t>dest</a:t>
            </a:r>
            <a:r>
              <a:rPr lang="en-US" altLang="zh-CN" dirty="0"/>
              <a:t>/LCH restriction, another factor is whether the resource selection result overlap with COT. [Lenovo] solution-1/3 is preferred</a:t>
            </a:r>
            <a:endParaRPr lang="zh-CN" altLang="en-US" dirty="0"/>
          </a:p>
        </p:txBody>
      </p:sp>
    </p:spTree>
    <p:extLst>
      <p:ext uri="{BB962C8B-B14F-4D97-AF65-F5344CB8AC3E}">
        <p14:creationId xmlns:p14="http://schemas.microsoft.com/office/powerpoint/2010/main" val="191717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2D37E27-88BF-D159-4BDC-D378CF3553C4}"/>
              </a:ext>
            </a:extLst>
          </p:cNvPr>
          <p:cNvSpPr>
            <a:spLocks noGrp="1"/>
          </p:cNvSpPr>
          <p:nvPr>
            <p:ph type="title"/>
          </p:nvPr>
        </p:nvSpPr>
        <p:spPr/>
        <p:txBody>
          <a:bodyPr/>
          <a:lstStyle/>
          <a:p>
            <a:r>
              <a:rPr lang="en-US" altLang="zh-CN" dirty="0"/>
              <a:t>MoM</a:t>
            </a:r>
            <a:endParaRPr lang="zh-CN" altLang="en-US" dirty="0"/>
          </a:p>
        </p:txBody>
      </p:sp>
      <p:sp>
        <p:nvSpPr>
          <p:cNvPr id="3" name="内容占位符 2">
            <a:extLst>
              <a:ext uri="{FF2B5EF4-FFF2-40B4-BE49-F238E27FC236}">
                <a16:creationId xmlns:a16="http://schemas.microsoft.com/office/drawing/2014/main" id="{269AC92F-57E3-EB02-D694-EE48A35CA715}"/>
              </a:ext>
            </a:extLst>
          </p:cNvPr>
          <p:cNvSpPr>
            <a:spLocks noGrp="1"/>
          </p:cNvSpPr>
          <p:nvPr>
            <p:ph idx="1"/>
          </p:nvPr>
        </p:nvSpPr>
        <p:spPr/>
        <p:txBody>
          <a:bodyPr>
            <a:normAutofit/>
          </a:bodyPr>
          <a:lstStyle/>
          <a:p>
            <a:r>
              <a:rPr lang="en-US" altLang="zh-CN" dirty="0"/>
              <a:t>[Apple] we need to focus on the specific case. Solution-1 is better. Solution-3 is a bit unclear at this stage. [IDC] solution-1 is preferred. Solution-3 has some issue for GC. [HW] Similar to NR-U. R1 is also looking into solution that some CAPC info is included in the COT. Solution-1/3 is preferred.</a:t>
            </a:r>
          </a:p>
          <a:p>
            <a:endParaRPr lang="en-US" altLang="zh-CN" dirty="0"/>
          </a:p>
        </p:txBody>
      </p:sp>
    </p:spTree>
    <p:extLst>
      <p:ext uri="{BB962C8B-B14F-4D97-AF65-F5344CB8AC3E}">
        <p14:creationId xmlns:p14="http://schemas.microsoft.com/office/powerpoint/2010/main" val="138439521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1162</Words>
  <Application>Microsoft Office PowerPoint</Application>
  <PresentationFormat>宽屏</PresentationFormat>
  <Paragraphs>40</Paragraphs>
  <Slides>12</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12</vt:i4>
      </vt:variant>
    </vt:vector>
  </HeadingPairs>
  <TitlesOfParts>
    <vt:vector size="16" baseType="lpstr">
      <vt:lpstr>等线</vt:lpstr>
      <vt:lpstr>等线 Light</vt:lpstr>
      <vt:lpstr>Arial</vt:lpstr>
      <vt:lpstr>Office 主题​​</vt:lpstr>
      <vt:lpstr>[508]</vt:lpstr>
      <vt:lpstr>[AT121][508][V2X/SL] COT usage scenario and LCP enhancement (OPPO)</vt:lpstr>
      <vt:lpstr>Background</vt:lpstr>
      <vt:lpstr>Observation</vt:lpstr>
      <vt:lpstr>Observation</vt:lpstr>
      <vt:lpstr>Observation: Solutions on the table</vt:lpstr>
      <vt:lpstr>Q: How do we proceed </vt:lpstr>
      <vt:lpstr>MoM</vt:lpstr>
      <vt:lpstr>MoM</vt:lpstr>
      <vt:lpstr>MoM</vt:lpstr>
      <vt:lpstr>MoM</vt:lpstr>
      <vt:lpstr>Recommended WF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[508]</dc:title>
  <dc:creator>OPPO (Qianxi Lu)</dc:creator>
  <cp:lastModifiedBy>OPPO (Qianxi Lu)</cp:lastModifiedBy>
  <cp:revision>9</cp:revision>
  <dcterms:created xsi:type="dcterms:W3CDTF">2023-02-27T15:18:46Z</dcterms:created>
  <dcterms:modified xsi:type="dcterms:W3CDTF">2023-03-01T11:14:03Z</dcterms:modified>
</cp:coreProperties>
</file>