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60" r:id="rId3"/>
    <p:sldId id="268" r:id="rId4"/>
    <p:sldId id="283" r:id="rId5"/>
    <p:sldId id="269" r:id="rId6"/>
    <p:sldId id="289" r:id="rId7"/>
    <p:sldId id="285" r:id="rId8"/>
    <p:sldId id="286" r:id="rId9"/>
    <p:sldId id="290" r:id="rId10"/>
    <p:sldId id="287" r:id="rId11"/>
    <p:sldId id="288" r:id="rId12"/>
    <p:sldId id="291" r:id="rId13"/>
    <p:sldId id="292" r:id="rId14"/>
    <p:sldId id="29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57" autoAdjust="0"/>
  </p:normalViewPr>
  <p:slideViewPr>
    <p:cSldViewPr snapToGrid="0">
      <p:cViewPr varScale="1">
        <p:scale>
          <a:sx n="104" d="100"/>
          <a:sy n="104" d="100"/>
        </p:scale>
        <p:origin x="115" y="2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FA4D9A-512F-42B4-8C8E-E22DF2EDDE6B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35B1B-BD43-4960-A226-6CC39E1A6CC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1093F-02E4-4B9B-9C74-CC99BA4FCE8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ED9E9-4176-4DC2-91F6-2A114C8C0B4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1547192" y="1805747"/>
            <a:ext cx="88392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600" dirty="0">
                <a:ea typeface="Gulim" panose="020B0600000101010101" pitchFamily="34" charset="-127"/>
              </a:rPr>
              <a:t>Draft WF on Length-12, length-18, and length-24 CG sequences for pi/2 BPSK</a:t>
            </a:r>
            <a:endParaRPr lang="en-US" altLang="zh-CN" sz="3600" dirty="0">
              <a:cs typeface="Times New Roman" panose="02020603050405020304" pitchFamily="18" charset="0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232992" y="4386331"/>
            <a:ext cx="7467600" cy="1981200"/>
          </a:xfrm>
        </p:spPr>
        <p:txBody>
          <a:bodyPr/>
          <a:lstStyle/>
          <a:p>
            <a:r>
              <a:rPr lang="en-US" altLang="zh-CN" sz="2800" dirty="0">
                <a:solidFill>
                  <a:schemeClr val="tx1"/>
                </a:solidFill>
                <a:cs typeface="Times New Roman" panose="02020603050405020304" pitchFamily="18" charset="0"/>
              </a:rPr>
              <a:t>Qualcomm, Intel, ZTE, </a:t>
            </a:r>
            <a:r>
              <a:rPr lang="en-US" altLang="zh-CN" sz="2800" dirty="0">
                <a:cs typeface="Times New Roman" panose="02020603050405020304" pitchFamily="18" charset="0"/>
              </a:rPr>
              <a:t>Huawei, </a:t>
            </a:r>
            <a:r>
              <a:rPr lang="en-US" sz="2800" dirty="0">
                <a:cs typeface="Times New Roman" panose="02020603050405020304" pitchFamily="18" charset="0"/>
              </a:rPr>
              <a:t>IITH, </a:t>
            </a:r>
            <a:r>
              <a:rPr lang="en-US" sz="2800" dirty="0" err="1">
                <a:cs typeface="Times New Roman" panose="02020603050405020304" pitchFamily="18" charset="0"/>
              </a:rPr>
              <a:t>CEWiT</a:t>
            </a:r>
            <a:r>
              <a:rPr lang="en-US" sz="2800" dirty="0">
                <a:cs typeface="Times New Roman" panose="02020603050405020304" pitchFamily="18" charset="0"/>
              </a:rPr>
              <a:t>, Reliance </a:t>
            </a:r>
            <a:r>
              <a:rPr lang="en-US" sz="2800" dirty="0" err="1">
                <a:cs typeface="Times New Roman" panose="02020603050405020304" pitchFamily="18" charset="0"/>
              </a:rPr>
              <a:t>Jio</a:t>
            </a:r>
            <a:r>
              <a:rPr lang="en-US" sz="2800" dirty="0">
                <a:cs typeface="Times New Roman" panose="02020603050405020304" pitchFamily="18" charset="0"/>
              </a:rPr>
              <a:t>, IITM, </a:t>
            </a:r>
            <a:r>
              <a:rPr lang="en-US" sz="2800" dirty="0" err="1">
                <a:cs typeface="Times New Roman" panose="02020603050405020304" pitchFamily="18" charset="0"/>
              </a:rPr>
              <a:t>Tejas</a:t>
            </a:r>
            <a:r>
              <a:rPr lang="en-US" sz="2800" dirty="0">
                <a:cs typeface="Times New Roman" panose="02020603050405020304" pitchFamily="18" charset="0"/>
              </a:rPr>
              <a:t> Networks </a:t>
            </a:r>
            <a:endParaRPr lang="en-US" altLang="zh-CN" sz="28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ABF8FA-5A54-428B-AE45-4B47CCA68B8B}"/>
              </a:ext>
            </a:extLst>
          </p:cNvPr>
          <p:cNvSpPr txBox="1"/>
          <p:nvPr/>
        </p:nvSpPr>
        <p:spPr>
          <a:xfrm>
            <a:off x="9571703" y="810850"/>
            <a:ext cx="2050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R1-1814139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881" y="121066"/>
            <a:ext cx="10515600" cy="1325563"/>
          </a:xfrm>
        </p:spPr>
        <p:txBody>
          <a:bodyPr/>
          <a:lstStyle/>
          <a:p>
            <a:r>
              <a:rPr lang="en-US" dirty="0"/>
              <a:t>Performance of new length-24 CGSs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1645" y="1420892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PAPR: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62852" y="1145352"/>
            <a:ext cx="41586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correlation*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EF2F1D1-B58E-41FB-BBAE-E93196D68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360846"/>
              </p:ext>
            </p:extLst>
          </p:nvPr>
        </p:nvGraphicFramePr>
        <p:xfrm>
          <a:off x="777492" y="2110819"/>
          <a:ext cx="3395747" cy="1677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356">
                  <a:extLst>
                    <a:ext uri="{9D8B030D-6E8A-4147-A177-3AD203B41FA5}">
                      <a16:colId xmlns:a16="http://schemas.microsoft.com/office/drawing/2014/main" val="1525024773"/>
                    </a:ext>
                  </a:extLst>
                </a:gridCol>
                <a:gridCol w="1107391">
                  <a:extLst>
                    <a:ext uri="{9D8B030D-6E8A-4147-A177-3AD203B41FA5}">
                      <a16:colId xmlns:a16="http://schemas.microsoft.com/office/drawing/2014/main" val="1913354139"/>
                    </a:ext>
                  </a:extLst>
                </a:gridCol>
                <a:gridCol w="983000">
                  <a:extLst>
                    <a:ext uri="{9D8B030D-6E8A-4147-A177-3AD203B41FA5}">
                      <a16:colId xmlns:a16="http://schemas.microsoft.com/office/drawing/2014/main" val="1912996113"/>
                    </a:ext>
                  </a:extLst>
                </a:gridCol>
              </a:tblGrid>
              <a:tr h="537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Rel-15 CGSs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0101586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Mean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1.08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2.63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460279"/>
                  </a:ext>
                </a:extLst>
              </a:tr>
              <a:tr h="3448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Max.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1.60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2.75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1614075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Min.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0.80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574422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E6BDD84-D0FA-450C-9076-E5818E938975}"/>
              </a:ext>
            </a:extLst>
          </p:cNvPr>
          <p:cNvSpPr txBox="1"/>
          <p:nvPr/>
        </p:nvSpPr>
        <p:spPr>
          <a:xfrm>
            <a:off x="224247" y="3984061"/>
            <a:ext cx="5709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Auto correlation on cyclic shifts [-5,-4,-3,-2,-1,1,2,3,4,5]: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A4CF90B-6715-49C7-8A7D-2D144329F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641423"/>
              </p:ext>
            </p:extLst>
          </p:nvPr>
        </p:nvGraphicFramePr>
        <p:xfrm>
          <a:off x="692879" y="4826224"/>
          <a:ext cx="3084184" cy="12217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9869">
                  <a:extLst>
                    <a:ext uri="{9D8B030D-6E8A-4147-A177-3AD203B41FA5}">
                      <a16:colId xmlns:a16="http://schemas.microsoft.com/office/drawing/2014/main" val="4215906569"/>
                    </a:ext>
                  </a:extLst>
                </a:gridCol>
                <a:gridCol w="1394315">
                  <a:extLst>
                    <a:ext uri="{9D8B030D-6E8A-4147-A177-3AD203B41FA5}">
                      <a16:colId xmlns:a16="http://schemas.microsoft.com/office/drawing/2014/main" val="2925542868"/>
                    </a:ext>
                  </a:extLst>
                </a:gridCol>
              </a:tblGrid>
              <a:tr h="5953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138207"/>
                  </a:ext>
                </a:extLst>
              </a:tr>
              <a:tr h="3240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Mean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572315"/>
                  </a:ext>
                </a:extLst>
              </a:tr>
              <a:tr h="3024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Max.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0.33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4324367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BCA190B1-0ACE-48C3-BFE7-019F84DC70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3882" y="1912171"/>
            <a:ext cx="5239850" cy="342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6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D4D7FC6-21DD-40C2-8BA4-CA358A4771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664" y="1181100"/>
            <a:ext cx="8256374" cy="538193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ACCF2E7-F198-4EF5-BA8B-020DB1A1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643" y="104873"/>
            <a:ext cx="10515600" cy="1325563"/>
          </a:xfrm>
        </p:spPr>
        <p:txBody>
          <a:bodyPr/>
          <a:lstStyle/>
          <a:p>
            <a:r>
              <a:rPr lang="en-US" dirty="0"/>
              <a:t>LLS performance for length-24 CGSs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155F11-6829-4FC2-9738-97AC93753E79}"/>
              </a:ext>
            </a:extLst>
          </p:cNvPr>
          <p:cNvSpPr txBox="1"/>
          <p:nvPr/>
        </p:nvSpPr>
        <p:spPr>
          <a:xfrm>
            <a:off x="9261210" y="5688664"/>
            <a:ext cx="2708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*See simulation assumptions in Appendix </a:t>
            </a:r>
          </a:p>
        </p:txBody>
      </p:sp>
    </p:spTree>
    <p:extLst>
      <p:ext uri="{BB962C8B-B14F-4D97-AF65-F5344CB8AC3E}">
        <p14:creationId xmlns:p14="http://schemas.microsoft.com/office/powerpoint/2010/main" val="2790168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A25AC-0EDD-47B6-A21A-B29E544F3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0165"/>
            <a:ext cx="10515600" cy="1325563"/>
          </a:xfrm>
        </p:spPr>
        <p:txBody>
          <a:bodyPr/>
          <a:lstStyle/>
          <a:p>
            <a:r>
              <a:rPr lang="en-US" dirty="0"/>
              <a:t>Appendix: simulation assumptions</a:t>
            </a:r>
          </a:p>
        </p:txBody>
      </p:sp>
    </p:spTree>
    <p:extLst>
      <p:ext uri="{BB962C8B-B14F-4D97-AF65-F5344CB8AC3E}">
        <p14:creationId xmlns:p14="http://schemas.microsoft.com/office/powerpoint/2010/main" val="2453266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85909-029C-4190-9CA4-BF4713735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433" y="62617"/>
            <a:ext cx="10515600" cy="1325563"/>
          </a:xfrm>
        </p:spPr>
        <p:txBody>
          <a:bodyPr/>
          <a:lstStyle/>
          <a:p>
            <a:r>
              <a:rPr lang="en-US" dirty="0"/>
              <a:t>Simulation assumptions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BA0F2F-CE9F-4DE2-BB96-50161E8C8BA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921955" y="1230659"/>
          <a:ext cx="5637654" cy="5431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7773">
                  <a:extLst>
                    <a:ext uri="{9D8B030D-6E8A-4147-A177-3AD203B41FA5}">
                      <a16:colId xmlns:a16="http://schemas.microsoft.com/office/drawing/2014/main" val="3799438601"/>
                    </a:ext>
                  </a:extLst>
                </a:gridCol>
                <a:gridCol w="2829881">
                  <a:extLst>
                    <a:ext uri="{9D8B030D-6E8A-4147-A177-3AD203B41FA5}">
                      <a16:colId xmlns:a16="http://schemas.microsoft.com/office/drawing/2014/main" val="1518206669"/>
                    </a:ext>
                  </a:extLst>
                </a:gridCol>
              </a:tblGrid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System bandwidth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20 </a:t>
                      </a:r>
                      <a:r>
                        <a:rPr lang="en-US" sz="1000" dirty="0" err="1">
                          <a:effectLst/>
                        </a:rPr>
                        <a:t>Mhz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7351528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Numerology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30 KHz SCS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3189551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Channel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TDL-C 300ns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4419177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Number of Antennas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UE Tx=1, </a:t>
                      </a:r>
                      <a:r>
                        <a:rPr lang="en-US" sz="1600" dirty="0" err="1">
                          <a:effectLst/>
                        </a:rPr>
                        <a:t>gNB</a:t>
                      </a:r>
                      <a:r>
                        <a:rPr lang="en-US" sz="1600" dirty="0">
                          <a:effectLst/>
                        </a:rPr>
                        <a:t> Rx =4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8053848"/>
                  </a:ext>
                </a:extLst>
              </a:tr>
              <a:tr h="7613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PUSCH duration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11 OFDM symbols, with one front-loaded DMRS symbols symbol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5849465"/>
                  </a:ext>
                </a:extLst>
              </a:tr>
              <a:tr h="38292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Number of UEs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1 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5309927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# RBs for PUSCH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2/3/4 RBs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8728834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Carrier Frequency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4 GHz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2799697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Coding rate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0.25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7454763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Coding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NR LDPC + CRC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1015297"/>
                  </a:ext>
                </a:extLst>
              </a:tr>
              <a:tr h="413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UE Speed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12 </a:t>
                      </a:r>
                      <a:r>
                        <a:rPr lang="en-US" sz="1600" dirty="0" err="1">
                          <a:effectLst/>
                        </a:rPr>
                        <a:t>Kmh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4223020"/>
                  </a:ext>
                </a:extLst>
              </a:tr>
              <a:tr h="5699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Receiver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Practical Channel Estimation and Ideal Noise Estimation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1684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7855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91540" y="18255"/>
            <a:ext cx="10515600" cy="1325563"/>
          </a:xfrm>
        </p:spPr>
        <p:txBody>
          <a:bodyPr/>
          <a:lstStyle/>
          <a:p>
            <a:r>
              <a:rPr lang="en-US" altLang="en-US" dirty="0"/>
              <a:t>Background</a:t>
            </a:r>
            <a:endParaRPr lang="ru-RU" altLang="en-US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en-US" dirty="0"/>
              <a:t>NR Rel-15 frequency-domain QPSK CGS has higher PAPR than pi/2 BPSK PUSCH data</a:t>
            </a:r>
          </a:p>
          <a:p>
            <a:pPr>
              <a:defRPr/>
            </a:pPr>
            <a:r>
              <a:rPr lang="en-US" altLang="en-US" dirty="0"/>
              <a:t>This WF proposes a set of length-12, a set of length-18, and a set of length-24 CG sequences for pi/2 BPSK based PUSCH</a:t>
            </a:r>
          </a:p>
          <a:p>
            <a:pPr>
              <a:defRPr/>
            </a:pPr>
            <a:r>
              <a:rPr lang="en-US" altLang="en-US" dirty="0"/>
              <a:t>Key Properties</a:t>
            </a:r>
          </a:p>
          <a:p>
            <a:pPr lvl="1">
              <a:defRPr/>
            </a:pPr>
            <a:r>
              <a:rPr lang="en-US" altLang="en-US" dirty="0"/>
              <a:t>Time-domain Pi/2 BPSK based </a:t>
            </a:r>
          </a:p>
          <a:p>
            <a:pPr lvl="1">
              <a:defRPr/>
            </a:pPr>
            <a:r>
              <a:rPr lang="en-US" altLang="en-US" dirty="0"/>
              <a:t>Lower PAPR than Rel-15 CGS of the same length</a:t>
            </a:r>
          </a:p>
          <a:p>
            <a:pPr lvl="1">
              <a:defRPr/>
            </a:pPr>
            <a:r>
              <a:rPr lang="en-US" altLang="en-US" dirty="0"/>
              <a:t>Comparable cross-correlation with to Rel-15 CGS </a:t>
            </a:r>
          </a:p>
          <a:p>
            <a:pPr lvl="1">
              <a:defRPr/>
            </a:pPr>
            <a:r>
              <a:rPr lang="en-US" altLang="en-US" dirty="0"/>
              <a:t>Comparable link-level performance to Rel-15 CGS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4821F-9548-454C-BB8E-68040B6DD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932" y="213873"/>
            <a:ext cx="10515600" cy="61115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for Length-12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F3519B-A195-4A43-9925-ED9BE4E41D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105598"/>
              </p:ext>
            </p:extLst>
          </p:nvPr>
        </p:nvGraphicFramePr>
        <p:xfrm>
          <a:off x="4455121" y="1552186"/>
          <a:ext cx="3650725" cy="4382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09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117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Index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54141" marR="54141" marT="0" marB="0">
                    <a:blipFill>
                      <a:blip r:embed="rId2"/>
                      <a:stretch>
                        <a:fillRect l="-18750" t="-12162" r="-53547" b="-998649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9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0   1   1   1   1   1   1   0   0   0   1   1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416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0   1   1   0   1   0   1   0   0   0   1   1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533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0   1   0   1   1   1   0   1   1   0   1   1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519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</a:t>
                      </a:r>
                      <a:endParaRPr lang="en-US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0   1   0   0   0   1   1   1   1   0   1   1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114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4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0   1   1   0   1   0   1   1   1   0   1   1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19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0   1   1   1   0   1   1   1   0   1   1   1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533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6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0   0   1   0   0   1   1   1   1   1   1   1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533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7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0   0   0   1   1   1   1   1   0   0   0   1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39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8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1   0   0   0   1   0   0   0   1   1   1   1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527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9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1   0   0   0   1   0   0   0   0   0   1   1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349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10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1   0   0   1   0   0   1   1   1   1   1   1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821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11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0   1   1   0   0   0   0   0   1   1   0   1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981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12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0   0   0   0   0   1   1   0   0   0   1   1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599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13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0   0   0   1   0   0   1   1   1   0   0   1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8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14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0   0   0   1   0   0   1   0   0   1   1   1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70D08E8-6ABB-4A17-B49A-2A7973A0E8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599955"/>
              </p:ext>
            </p:extLst>
          </p:nvPr>
        </p:nvGraphicFramePr>
        <p:xfrm>
          <a:off x="8497732" y="1581295"/>
          <a:ext cx="3245090" cy="43538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3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1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764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Index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54141" marR="54141" marT="0" marB="0">
                    <a:blipFill>
                      <a:blip r:embed="rId2"/>
                      <a:stretch>
                        <a:fillRect l="-18750" t="-12162" r="-53547" b="-998649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73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15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1   1   0   0   0   0   0   1   1   1   1   0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73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16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0   1   0   0   0   1   1   0   1   0   1   1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73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17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1   1   0   1   0   1   1   0   0   0   1   0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953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18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1   0   1   0   1   1   0   1   1   0   1   0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953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1   0   1   0   0   1   0   0   1   0   1   0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953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1   0   1   1   0   0   0   1   0   0   0   1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53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21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1   0   1   0   1   1   0   0   1   0   0   1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496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22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1   0   1   0   0   0   1   0   0   0   0   0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358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1   1   1   1   0   1   1   1   0   1   0   1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738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100" dirty="0"/>
                        <a:t>0   0   0   0   0   1   0   1   0   0   1   1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8682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25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100" dirty="0"/>
                        <a:t> 0   0   1   1   0   0   0   0   0   1   0   1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371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26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100" dirty="0"/>
                        <a:t>0   0   0   0   0   1   1   0   0   1   0   1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5874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27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100" dirty="0"/>
                        <a:t>0   1   0   1   0   0   0   0   0   1   1   0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696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28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100" dirty="0"/>
                        <a:t>0   0   0   0   1   1   0   1   0   0   0   1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7082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100" dirty="0"/>
                        <a:t>0   0   0   1   0   0   0   0   1   1   0   1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70569883-5BA6-4190-BBFC-D9F1934F7EF3}"/>
                  </a:ext>
                </a:extLst>
              </p:cNvPr>
              <p:cNvSpPr/>
              <p:nvPr/>
            </p:nvSpPr>
            <p:spPr>
              <a:xfrm>
                <a:off x="366677" y="2150184"/>
                <a:ext cx="3875314" cy="2031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i="1" u="sng" dirty="0"/>
                  <a:t>Proposal 1</a:t>
                </a:r>
                <a:r>
                  <a:rPr lang="en-US" b="1" i="1" dirty="0"/>
                  <a:t>: For length 12, NR Rel-16 supports the binary CGS in the Table 1 followed by pi/2 BPSK modulation followed by DFT as DMRS sequence for</a:t>
                </a:r>
                <a14:m>
                  <m:oMath xmlns:m="http://schemas.openxmlformats.org/officeDocument/2006/math">
                    <m:r>
                      <a:rPr lang="en-US" b="1" i="1"/>
                      <m:t> </m:t>
                    </m:r>
                    <m:r>
                      <a:rPr lang="en-US" b="1" i="1"/>
                      <m:t>𝝅</m:t>
                    </m:r>
                  </m:oMath>
                </a14:m>
                <a:r>
                  <a:rPr lang="en-US" b="1" i="1" dirty="0"/>
                  <a:t>/2 BPSK modulation for both PUSCH and PUCCH.</a:t>
                </a:r>
                <a:endParaRPr lang="en-US" dirty="0"/>
              </a:p>
              <a:p>
                <a:endParaRPr lang="ru-RU" altLang="en-US" dirty="0"/>
              </a:p>
            </p:txBody>
          </p:sp>
        </mc:Choice>
        <mc:Fallback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70569883-5BA6-4190-BBFC-D9F1934F7E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677" y="2150184"/>
                <a:ext cx="3875314" cy="2031325"/>
              </a:xfrm>
              <a:prstGeom prst="rect">
                <a:avLst/>
              </a:prstGeom>
              <a:blipFill>
                <a:blip r:embed="rId3"/>
                <a:stretch>
                  <a:fillRect l="-1258" t="-1802" r="-1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840C031B-4BC9-4E85-8F9B-57C394A5C12D}"/>
              </a:ext>
            </a:extLst>
          </p:cNvPr>
          <p:cNvSpPr txBox="1"/>
          <p:nvPr/>
        </p:nvSpPr>
        <p:spPr>
          <a:xfrm>
            <a:off x="6096000" y="922896"/>
            <a:ext cx="3903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Table 1: Length-12 CGS for pi/2 BPSK</a:t>
            </a:r>
          </a:p>
        </p:txBody>
      </p:sp>
    </p:spTree>
    <p:extLst>
      <p:ext uri="{BB962C8B-B14F-4D97-AF65-F5344CB8AC3E}">
        <p14:creationId xmlns:p14="http://schemas.microsoft.com/office/powerpoint/2010/main" val="1978687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881" y="121066"/>
            <a:ext cx="10515600" cy="1325563"/>
          </a:xfrm>
        </p:spPr>
        <p:txBody>
          <a:bodyPr/>
          <a:lstStyle/>
          <a:p>
            <a:r>
              <a:rPr lang="en-US" dirty="0"/>
              <a:t>Performance of new length-12 CGSs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1645" y="1420892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PAPR*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01469" y="1446629"/>
            <a:ext cx="41586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correlation**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EF2F1D1-B58E-41FB-BBAE-E93196D68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2392"/>
              </p:ext>
            </p:extLst>
          </p:nvPr>
        </p:nvGraphicFramePr>
        <p:xfrm>
          <a:off x="777492" y="2110819"/>
          <a:ext cx="3395747" cy="15245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356">
                  <a:extLst>
                    <a:ext uri="{9D8B030D-6E8A-4147-A177-3AD203B41FA5}">
                      <a16:colId xmlns:a16="http://schemas.microsoft.com/office/drawing/2014/main" val="1525024773"/>
                    </a:ext>
                  </a:extLst>
                </a:gridCol>
                <a:gridCol w="1107391">
                  <a:extLst>
                    <a:ext uri="{9D8B030D-6E8A-4147-A177-3AD203B41FA5}">
                      <a16:colId xmlns:a16="http://schemas.microsoft.com/office/drawing/2014/main" val="1913354139"/>
                    </a:ext>
                  </a:extLst>
                </a:gridCol>
                <a:gridCol w="983000">
                  <a:extLst>
                    <a:ext uri="{9D8B030D-6E8A-4147-A177-3AD203B41FA5}">
                      <a16:colId xmlns:a16="http://schemas.microsoft.com/office/drawing/2014/main" val="1912996113"/>
                    </a:ext>
                  </a:extLst>
                </a:gridCol>
              </a:tblGrid>
              <a:tr h="3848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Rel-15 CGSs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0101586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Mean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2.61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460279"/>
                  </a:ext>
                </a:extLst>
              </a:tr>
              <a:tr h="3448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Max.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1614075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Min.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574422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E6BDD84-D0FA-450C-9076-E5818E938975}"/>
              </a:ext>
            </a:extLst>
          </p:cNvPr>
          <p:cNvSpPr txBox="1"/>
          <p:nvPr/>
        </p:nvSpPr>
        <p:spPr>
          <a:xfrm>
            <a:off x="423881" y="3633756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Auto correlation on cyclic shifts [-2,-1,1,2]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A4CF90B-6715-49C7-8A7D-2D144329F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952459"/>
              </p:ext>
            </p:extLst>
          </p:nvPr>
        </p:nvGraphicFramePr>
        <p:xfrm>
          <a:off x="777492" y="4558097"/>
          <a:ext cx="3084184" cy="1474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9869">
                  <a:extLst>
                    <a:ext uri="{9D8B030D-6E8A-4147-A177-3AD203B41FA5}">
                      <a16:colId xmlns:a16="http://schemas.microsoft.com/office/drawing/2014/main" val="4215906569"/>
                    </a:ext>
                  </a:extLst>
                </a:gridCol>
                <a:gridCol w="1394315">
                  <a:extLst>
                    <a:ext uri="{9D8B030D-6E8A-4147-A177-3AD203B41FA5}">
                      <a16:colId xmlns:a16="http://schemas.microsoft.com/office/drawing/2014/main" val="2925542868"/>
                    </a:ext>
                  </a:extLst>
                </a:gridCol>
              </a:tblGrid>
              <a:tr h="5953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138207"/>
                  </a:ext>
                </a:extLst>
              </a:tr>
              <a:tr h="4645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Mean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572315"/>
                  </a:ext>
                </a:extLst>
              </a:tr>
              <a:tr h="4143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Max.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0.33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4324367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F8865C56-C196-4311-88D8-0518B01DE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7724" y="2387562"/>
            <a:ext cx="4886162" cy="314290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9419B-6357-4FC7-BA22-198AE1C0D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437" y="166798"/>
            <a:ext cx="10515600" cy="754477"/>
          </a:xfrm>
        </p:spPr>
        <p:txBody>
          <a:bodyPr/>
          <a:lstStyle/>
          <a:p>
            <a:r>
              <a:rPr lang="en-US" dirty="0"/>
              <a:t>LLS performance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66D1C2-FCC0-4D33-A2EE-0EBA095EE989}"/>
              </a:ext>
            </a:extLst>
          </p:cNvPr>
          <p:cNvSpPr txBox="1"/>
          <p:nvPr/>
        </p:nvSpPr>
        <p:spPr>
          <a:xfrm>
            <a:off x="8951495" y="5747657"/>
            <a:ext cx="2708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*See simulation assumptions in Appendix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162BF2-B84E-48E2-BA5A-9014F8BB02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679" y="1212805"/>
            <a:ext cx="8206138" cy="533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19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8FBA209-362C-47E1-91ED-63F5F25061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11609"/>
              </p:ext>
            </p:extLst>
          </p:nvPr>
        </p:nvGraphicFramePr>
        <p:xfrm>
          <a:off x="4325023" y="1276349"/>
          <a:ext cx="3541953" cy="44237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87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31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45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Index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54141" marR="54141" marT="0" marB="0">
                    <a:blipFill>
                      <a:blip r:embed="rId2"/>
                      <a:stretch>
                        <a:fillRect l="-18750" t="-12162" r="-53547" b="-998649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76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0  1  1  0  1  1  1  0  0  0  0  0  0  0  1  1  0  0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723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0  0  0  1  1  1  1  1  0  1  1  0  0  0  1  1  0  0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175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 0  0  0  1  1  1  0  1  1  0  0  0  0  0  1  1  0  0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3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</a:t>
                      </a:r>
                      <a:endParaRPr lang="en-US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0  1  1  0  0  0  0  0  0  0  1  1  1  0  1  1  0  0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88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4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0  1  1  1  0  1  0  1  1  0  0  0  0  0  1  1  0  0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7062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0  0  0  1  1  0  0  1  0  1  0  1  0  0  1  1  0  0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75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6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0  0  0  1  0  0  1  0  0  1  0  0  0  1  1  1  1  1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175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0  0  1  0  1  0  1  0  0  1  1  0  0  0  0  0  1  1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781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8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1  1  0  0  1  0  1  1  1  0  1  0  0  1  1  1  0  1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943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9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1  1  1  1  0  0  0  0  1  0  0  0  1  0  0  0  0  1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5483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10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1  1  1  0  0  0  0  1  0  0  0  1  0  0  0  0  1  1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527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11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1  0  1  1  1  0  0  0  1  1  1  0  1  1  0  1  0  1</a:t>
                      </a:r>
                      <a:endParaRPr lang="en-US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797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12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+mn-lt"/>
                        </a:rPr>
                        <a:t>1  0  1  1  0  1  0  1  1  1  0  0  0  0  0  1 1 0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797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13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+mn-lt"/>
                        </a:rPr>
                        <a:t>1  1  0  0  1  0  1  1  0  1  1  0  1  0  0 1  0  1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5240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14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+mn-lt"/>
                        </a:rPr>
                        <a:t>0  0  0  0  0  1  1  1  0  1  1  0  1  0  1  1  0 0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2B30D75-7F58-46F7-9031-CB0C245EA8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334273"/>
              </p:ext>
            </p:extLst>
          </p:nvPr>
        </p:nvGraphicFramePr>
        <p:xfrm>
          <a:off x="8062303" y="1387053"/>
          <a:ext cx="3426134" cy="42023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65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9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4823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Index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54141" marR="54141" marT="0" marB="0">
                    <a:blipFill>
                      <a:blip r:embed="rId2"/>
                      <a:stretch>
                        <a:fillRect l="-18750" t="-12162" r="-53547" b="-998649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51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15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+mn-lt"/>
                        </a:rPr>
                        <a:t>0  0  1  1  1  0  1  1  0  1  0  0  0  1  1  0  1  0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51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16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+mn-lt"/>
                        </a:rPr>
                        <a:t>1  1  1  0  1  0  1  1  0  1  0  0  0  0  0  1  1  0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51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17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+mn-lt"/>
                        </a:rPr>
                        <a:t>0  1  0  0  1  0  0  0  1  1  1  0  1  0  0  1  1  1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313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18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1  0  0  0  1  0  1  0  1  0  0  0  1  1  0  1  0  1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7402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1  0  1  1  1  0  0  1  0  1  0  0  1  1  1  0  1  0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593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1  1  1  1  0  0  0  1  1  0  1  1  1  0  1  0  0  0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888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21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1  0  0  1  1  1  0  0  0  0  1  1  1  0  1  0  0  0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093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22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1  0  0  0  0  1  1  1  0  0  1  0  0  0  1  0  1  1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3132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1  0  0  0  0  1  1  1  0  1  0  0  0  1  0  0  1  1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6533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0  0  0  0  0  0  0  0  0  1  0  0  1  0  0  1  1  1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247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25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 0  1  0  0  1  0  0  1  1  1  0  0  0  0  0  0  0  0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990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26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 1  1  0  1  1  0  1  0  0  1  0  0  0  0  0  0  0  0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092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27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 0  0  0  0  0  0  0  1  1  0  0  0  1  0  1  1  1  0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757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28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 1  0  0  0  1  0  1  1  1  0  0  0  0  0  0  0  0  1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7732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 1  1  1  0  0  0  0  0  0  0  0  1  1  0  0  0  1  0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A9D43FBC-2BC1-43AC-BD47-082EBD20C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932" y="213873"/>
            <a:ext cx="10515600" cy="61115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for Length-18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0AD5D7F-114A-4DC4-AFED-06A3C7F1AF98}"/>
                  </a:ext>
                </a:extLst>
              </p:cNvPr>
              <p:cNvSpPr/>
              <p:nvPr/>
            </p:nvSpPr>
            <p:spPr>
              <a:xfrm>
                <a:off x="366677" y="2150184"/>
                <a:ext cx="3875314" cy="2031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i="1" u="sng" dirty="0"/>
                  <a:t>Proposal 2</a:t>
                </a:r>
                <a:r>
                  <a:rPr lang="en-US" b="1" i="1" dirty="0"/>
                  <a:t>: For length 18, NR Rel-16 supports the binary CGS in the Table 2 followed by pi/2 BPSK modulation followed by DFT as DMRS sequence for</a:t>
                </a:r>
                <a14:m>
                  <m:oMath xmlns:m="http://schemas.openxmlformats.org/officeDocument/2006/math">
                    <m:r>
                      <a:rPr lang="en-US" b="1" i="1"/>
                      <m:t> </m:t>
                    </m:r>
                    <m:r>
                      <a:rPr lang="en-US" b="1" i="1"/>
                      <m:t>𝝅</m:t>
                    </m:r>
                  </m:oMath>
                </a14:m>
                <a:r>
                  <a:rPr lang="en-US" b="1" i="1" dirty="0"/>
                  <a:t>/2 BPSK modulation for both PUSCH and PUCCH.</a:t>
                </a:r>
                <a:endParaRPr lang="en-US" dirty="0"/>
              </a:p>
              <a:p>
                <a:endParaRPr lang="ru-RU" altLang="en-US" dirty="0"/>
              </a:p>
            </p:txBody>
          </p:sp>
        </mc:Choice>
        <mc:Fallback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0AD5D7F-114A-4DC4-AFED-06A3C7F1AF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677" y="2150184"/>
                <a:ext cx="3875314" cy="2031325"/>
              </a:xfrm>
              <a:prstGeom prst="rect">
                <a:avLst/>
              </a:prstGeom>
              <a:blipFill>
                <a:blip r:embed="rId3"/>
                <a:stretch>
                  <a:fillRect l="-1258" t="-1802" r="-1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DAEB2770-DEEF-42BF-8BC8-A736A850F642}"/>
              </a:ext>
            </a:extLst>
          </p:cNvPr>
          <p:cNvSpPr txBox="1"/>
          <p:nvPr/>
        </p:nvSpPr>
        <p:spPr>
          <a:xfrm>
            <a:off x="6191864" y="681355"/>
            <a:ext cx="3903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Table 2: Length-18 CGS for pi/2 BPSK</a:t>
            </a:r>
          </a:p>
        </p:txBody>
      </p:sp>
    </p:spTree>
    <p:extLst>
      <p:ext uri="{BB962C8B-B14F-4D97-AF65-F5344CB8AC3E}">
        <p14:creationId xmlns:p14="http://schemas.microsoft.com/office/powerpoint/2010/main" val="1426636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881" y="121066"/>
            <a:ext cx="10515600" cy="1325563"/>
          </a:xfrm>
        </p:spPr>
        <p:txBody>
          <a:bodyPr/>
          <a:lstStyle/>
          <a:p>
            <a:r>
              <a:rPr lang="en-US" dirty="0"/>
              <a:t>Performance of new length-18 CGSs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2799" y="1075026"/>
            <a:ext cx="41586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PAPR: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94903" y="1339224"/>
            <a:ext cx="41586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Cross correlation*</a:t>
            </a:r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EF2F1D1-B58E-41FB-BBAE-E93196D68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650763"/>
              </p:ext>
            </p:extLst>
          </p:nvPr>
        </p:nvGraphicFramePr>
        <p:xfrm>
          <a:off x="743116" y="1985655"/>
          <a:ext cx="3395747" cy="1677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5356">
                  <a:extLst>
                    <a:ext uri="{9D8B030D-6E8A-4147-A177-3AD203B41FA5}">
                      <a16:colId xmlns:a16="http://schemas.microsoft.com/office/drawing/2014/main" val="1525024773"/>
                    </a:ext>
                  </a:extLst>
                </a:gridCol>
                <a:gridCol w="1107391">
                  <a:extLst>
                    <a:ext uri="{9D8B030D-6E8A-4147-A177-3AD203B41FA5}">
                      <a16:colId xmlns:a16="http://schemas.microsoft.com/office/drawing/2014/main" val="1913354139"/>
                    </a:ext>
                  </a:extLst>
                </a:gridCol>
                <a:gridCol w="983000">
                  <a:extLst>
                    <a:ext uri="{9D8B030D-6E8A-4147-A177-3AD203B41FA5}">
                      <a16:colId xmlns:a16="http://schemas.microsoft.com/office/drawing/2014/main" val="1912996113"/>
                    </a:ext>
                  </a:extLst>
                </a:gridCol>
              </a:tblGrid>
              <a:tr h="537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Rel-15 CGSs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0101586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Mean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2.68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460279"/>
                  </a:ext>
                </a:extLst>
              </a:tr>
              <a:tr h="34482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Max.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1.38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2.85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1614075"/>
                  </a:ext>
                </a:extLst>
              </a:tr>
              <a:tr h="39743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>
                          <a:effectLst/>
                        </a:rPr>
                        <a:t>Min. PAPR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0.70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2.40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574422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E6BDD84-D0FA-450C-9076-E5818E938975}"/>
              </a:ext>
            </a:extLst>
          </p:cNvPr>
          <p:cNvSpPr txBox="1"/>
          <p:nvPr/>
        </p:nvSpPr>
        <p:spPr>
          <a:xfrm>
            <a:off x="542799" y="4202091"/>
            <a:ext cx="4685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Auto correlation on cyclic shifts [-3,-2,-1,1,2,3]: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A4CF90B-6715-49C7-8A7D-2D144329F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248293"/>
              </p:ext>
            </p:extLst>
          </p:nvPr>
        </p:nvGraphicFramePr>
        <p:xfrm>
          <a:off x="743116" y="4825466"/>
          <a:ext cx="3084184" cy="1474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9869">
                  <a:extLst>
                    <a:ext uri="{9D8B030D-6E8A-4147-A177-3AD203B41FA5}">
                      <a16:colId xmlns:a16="http://schemas.microsoft.com/office/drawing/2014/main" val="4215906569"/>
                    </a:ext>
                  </a:extLst>
                </a:gridCol>
                <a:gridCol w="1394315">
                  <a:extLst>
                    <a:ext uri="{9D8B030D-6E8A-4147-A177-3AD203B41FA5}">
                      <a16:colId xmlns:a16="http://schemas.microsoft.com/office/drawing/2014/main" val="2925542868"/>
                    </a:ext>
                  </a:extLst>
                </a:gridCol>
              </a:tblGrid>
              <a:tr h="5953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New CGSs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4138207"/>
                  </a:ext>
                </a:extLst>
              </a:tr>
              <a:tr h="4645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Mean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572315"/>
                  </a:ext>
                </a:extLst>
              </a:tr>
              <a:tr h="4143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Max. Corr.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</a:pPr>
                      <a:r>
                        <a:rPr lang="en-US" sz="1200" dirty="0">
                          <a:effectLst/>
                        </a:rPr>
                        <a:t>0.22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4324367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6809859E-3A35-4FCB-BFC6-DE629BC61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0469" y="2071105"/>
            <a:ext cx="6166022" cy="410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943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C1C2B-3623-4F1F-ABDA-A6D21274C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643" y="104873"/>
            <a:ext cx="10515600" cy="1325563"/>
          </a:xfrm>
        </p:spPr>
        <p:txBody>
          <a:bodyPr/>
          <a:lstStyle/>
          <a:p>
            <a:r>
              <a:rPr lang="en-US" dirty="0"/>
              <a:t>LLS performance for length-18 CGSs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72CB67-1E1E-4F66-BBCC-9048598624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408" y="1227795"/>
            <a:ext cx="8141408" cy="52423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13FFE4-5628-442E-A9EF-612308666580}"/>
              </a:ext>
            </a:extLst>
          </p:cNvPr>
          <p:cNvSpPr txBox="1"/>
          <p:nvPr/>
        </p:nvSpPr>
        <p:spPr>
          <a:xfrm>
            <a:off x="9622547" y="5823778"/>
            <a:ext cx="2708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*See simulation assumptions in Appendix </a:t>
            </a:r>
          </a:p>
        </p:txBody>
      </p:sp>
    </p:spTree>
    <p:extLst>
      <p:ext uri="{BB962C8B-B14F-4D97-AF65-F5344CB8AC3E}">
        <p14:creationId xmlns:p14="http://schemas.microsoft.com/office/powerpoint/2010/main" val="3386870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8FBA209-362C-47E1-91ED-63F5F25061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019343"/>
              </p:ext>
            </p:extLst>
          </p:nvPr>
        </p:nvGraphicFramePr>
        <p:xfrm>
          <a:off x="3875314" y="1474897"/>
          <a:ext cx="3760727" cy="46511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5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5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7823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Index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54141" marR="54141" marT="0" marB="0">
                    <a:blipFill>
                      <a:blip r:embed="rId2"/>
                      <a:stretch>
                        <a:fillRect l="-18750" t="-12162" r="-53547" b="-998649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4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0 1 0 1 1 0 1 0 1 0 1 0 1 1 0 1 1 0 0 1 0 0 1 1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37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0 1 0 0 0 1 1 0 1 0 1 0 1 1 1 0 1 0 0 1 0 0 1 1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4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2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0 1 0 0 1 0 0 1 1 1 1 1 1 1 1 1 1 0 0 1 0 0 1 1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49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</a:t>
                      </a:r>
                      <a:endParaRPr lang="en-US" sz="11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0 1 1 0 1 0 1 1 0 1 1 0 0 1 0 1 0 1 0 1 0 0 1 1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26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4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0 1 0 1 0 1 0 1 1 0 0 1 0 0 1 0 1 0 0 1 0 0 1 1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94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5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0 0 0 0 1 0 1 0 0 1 0 1 0 1 0 1 1 0 0 1 0 0 1 1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4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6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1 1 0 0 1 0 1 0 0 0 0 1 1 0 0 0 1 0 0 0 1 1 1 1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54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0 1 0 0 1 1 1 1 1 1 0 0 0 1 0 0 0 1 1 0 0 0 0 1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321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8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0 1 1 0 0 1 0 1 1 1 0 0 0 0 0 0 1 1 0 1 0 1 1 1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8213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9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0 1 1 1 0 0 0 1 0 1 0 0 1 0 1 1 1 0 0 1 0 0 0 1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40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10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1 1 0 0 1 0 0 0 1 0 1 1 1 0 1 0 0 1 0 0 0 0 0 1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1182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11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1 1 1 0 1 1 0 0 0 1 0 0 0 0 1 0 0 1 0 0 0 0 0 1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804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12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0 1 0 0 0 1 1 0 1 1 0 0 1 0 1 1 0 0 0 1 1 0 1 0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7523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13</a:t>
                      </a:r>
                      <a:endParaRPr lang="en-US" sz="140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1 0 0 1 0 1 0 0 1 1 0 0 0 0 1 1 1 1 1 1 1 0 0 1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751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14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</a:rPr>
                        <a:t>1 0 0 1 0 1 0 0 1 1 0 1 1 0 0 1 1 0 0 0 0 0 1 1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2B30D75-7F58-46F7-9031-CB0C245EA8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057239"/>
              </p:ext>
            </p:extLst>
          </p:nvPr>
        </p:nvGraphicFramePr>
        <p:xfrm>
          <a:off x="7750628" y="1600455"/>
          <a:ext cx="3962402" cy="45256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0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42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832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Index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54141" marR="54141" marT="0" marB="0">
                    <a:blipFill>
                      <a:blip r:embed="rId2"/>
                      <a:stretch>
                        <a:fillRect l="-18750" t="-12162" r="-53547" b="-998649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88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15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+mn-lt"/>
                        </a:rPr>
                        <a:t>0 0 0 1 1 1 1 0 0 1 0 1 0 0 1 1 1 0 1 1 1 0 0 1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88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16</a:t>
                      </a:r>
                      <a:endParaRPr lang="en-US" sz="1400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+mn-lt"/>
                        </a:rPr>
                        <a:t>1 1 0 1 0 1 1 1 0 0 1 1 1 0 0 0 0 0 0 1 1 0 1 0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88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17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+mn-lt"/>
                        </a:rPr>
                        <a:t>1 0 1 1 0 1 1 0 0 0 1 0 1 1 0 1 0 0 1 0 0 0 0 1</a:t>
                      </a:r>
                      <a:endParaRPr lang="en-US" altLang="en-US" sz="1100" b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54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18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1 1 1 1 1 0 0 1 0 0 0 1 1 1 1 0 1 1 1 1 1 1 0 0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82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1 1 1 1 0 1 0 0 1 1 0 0 0 1 1 0 0 0 0 0 0 0 0 1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811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1 0 1 0 0 0 1 1 1 0 1 1 0 1 0 1 1 0 1 1 1 0 0 0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54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21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1 0 1 0 1 1 1 0 0 0 1 0 0 1 0 1 0 0 1 0 0 0 1 1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657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22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1 1 1 1 0 0 1 0 0 0 1 1 1 1 1 0 0 1 1 1 0 1 0 1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507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1 0 1 1 0 1 1 0 0 0 1 0 0 0 0 1 0 0 1 0 1 1 1 0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120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0 0 0 0 0 0 0 1 1 0 0 0 1 1 1 1 1 1 1 0 0 0 1 1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679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25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1 1 1 0 0 0 1 1 0 0 0 0 0 0 0 1 1 0 0 0 1 1 1 1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6482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26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0 0 0 0 0 0 1 1 1 0 0 1 1 1 1 1 1 1 0 0 1 1 1 0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360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27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1 1 0 0 1 1 1 0 0 0 0 0 0 0 1 1 1 0 0 1 1 1 1 1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4729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28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0 0 0 0 1 0 0 0 0 1 0 0 1 1 1 1 0 1 1 1 1 0 0 1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016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54141" marR="5414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0 1 1 1 1 0 0 1 0 0 0 0 1 0 0 0 0 1 0 0 1 1 1 1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561C3FDF-DECD-4E35-B67F-09821E4C6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932" y="213873"/>
            <a:ext cx="10515600" cy="61115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</a:t>
            </a:r>
            <a:r>
              <a:rPr lang="en-US"/>
              <a:t>for Length-24 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733ADF2-BF34-4520-B1D6-A39A9B9A6A5B}"/>
                  </a:ext>
                </a:extLst>
              </p:cNvPr>
              <p:cNvSpPr/>
              <p:nvPr/>
            </p:nvSpPr>
            <p:spPr>
              <a:xfrm>
                <a:off x="151254" y="2081432"/>
                <a:ext cx="3469475" cy="23083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i="1" u="sng" dirty="0"/>
                  <a:t>Proposal 3</a:t>
                </a:r>
                <a:r>
                  <a:rPr lang="en-US" b="1" i="1" dirty="0"/>
                  <a:t>: For length 24, NR Rel-16 supports the binary CGS in the Table 3 followed by pi/2 BPSK modulation followed by DFT as DMRS sequence for</a:t>
                </a:r>
                <a14:m>
                  <m:oMath xmlns:m="http://schemas.openxmlformats.org/officeDocument/2006/math">
                    <m:r>
                      <a:rPr lang="en-US" b="1" i="1"/>
                      <m:t> </m:t>
                    </m:r>
                    <m:r>
                      <a:rPr lang="en-US" b="1" i="1"/>
                      <m:t>𝝅</m:t>
                    </m:r>
                  </m:oMath>
                </a14:m>
                <a:r>
                  <a:rPr lang="en-US" b="1" i="1" dirty="0"/>
                  <a:t>/2 BPSK modulation for both PUSCH and PUCCH.</a:t>
                </a:r>
                <a:endParaRPr lang="en-US" dirty="0"/>
              </a:p>
              <a:p>
                <a:endParaRPr lang="ru-RU" altLang="en-US" dirty="0"/>
              </a:p>
            </p:txBody>
          </p:sp>
        </mc:Choice>
        <mc:Fallback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733ADF2-BF34-4520-B1D6-A39A9B9A6A5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254" y="2081432"/>
                <a:ext cx="3469475" cy="2308324"/>
              </a:xfrm>
              <a:prstGeom prst="rect">
                <a:avLst/>
              </a:prstGeom>
              <a:blipFill>
                <a:blip r:embed="rId3"/>
                <a:stretch>
                  <a:fillRect l="-1582" t="-13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C7436CA9-5252-486F-814C-F310AED354A9}"/>
              </a:ext>
            </a:extLst>
          </p:cNvPr>
          <p:cNvSpPr txBox="1"/>
          <p:nvPr/>
        </p:nvSpPr>
        <p:spPr>
          <a:xfrm>
            <a:off x="6096000" y="922896"/>
            <a:ext cx="3903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Table 3: Length-24 CGS for pi/2 BPSK</a:t>
            </a:r>
          </a:p>
        </p:txBody>
      </p:sp>
    </p:spTree>
    <p:extLst>
      <p:ext uri="{BB962C8B-B14F-4D97-AF65-F5344CB8AC3E}">
        <p14:creationId xmlns:p14="http://schemas.microsoft.com/office/powerpoint/2010/main" val="3059755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</TotalTime>
  <Words>2239</Words>
  <Application>Microsoft Office PowerPoint</Application>
  <PresentationFormat>Widescreen</PresentationFormat>
  <Paragraphs>322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等线</vt:lpstr>
      <vt:lpstr>等线</vt:lpstr>
      <vt:lpstr>等线 Light</vt:lpstr>
      <vt:lpstr>Gulim</vt:lpstr>
      <vt:lpstr>宋体</vt:lpstr>
      <vt:lpstr>宋体</vt:lpstr>
      <vt:lpstr>Arial</vt:lpstr>
      <vt:lpstr>Calibri</vt:lpstr>
      <vt:lpstr>Calibri Light</vt:lpstr>
      <vt:lpstr>Times New Roman</vt:lpstr>
      <vt:lpstr>Office Theme</vt:lpstr>
      <vt:lpstr>1_Office Theme</vt:lpstr>
      <vt:lpstr>PowerPoint Presentation</vt:lpstr>
      <vt:lpstr>Background</vt:lpstr>
      <vt:lpstr>Proposal for Length-12 </vt:lpstr>
      <vt:lpstr>Performance of new length-12 CGSs</vt:lpstr>
      <vt:lpstr>LLS performance </vt:lpstr>
      <vt:lpstr>Proposal for Length-18 </vt:lpstr>
      <vt:lpstr>Performance of new length-18 CGSs</vt:lpstr>
      <vt:lpstr>LLS performance for length-18 CGSs</vt:lpstr>
      <vt:lpstr>Proposal for Length-24 </vt:lpstr>
      <vt:lpstr>Performance of new length-24 CGSs</vt:lpstr>
      <vt:lpstr>LLS performance for length-24 CGSs </vt:lpstr>
      <vt:lpstr>Appendix: simulation assumptions</vt:lpstr>
      <vt:lpstr>Simulation assumptions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Length-6 CGS proposal</dc:title>
  <dc:creator>Wei Yang</dc:creator>
  <cp:keywords>CTPClassification=CTP_NT</cp:keywords>
  <cp:lastModifiedBy>Wei Yang</cp:lastModifiedBy>
  <cp:revision>194</cp:revision>
  <dcterms:created xsi:type="dcterms:W3CDTF">2017-11-26T17:12:00Z</dcterms:created>
  <dcterms:modified xsi:type="dcterms:W3CDTF">2018-11-15T16:51:36Z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27adfdd9-f57b-47d5-8ecc-9a3a3c316fba</vt:lpwstr>
  </property>
  <property fmtid="{D5CDD505-2E9C-101B-9397-08002B2CF9AE}" pid="3" name="CTP_TimeStamp">
    <vt:lpwstr>2018-11-09 23:15:19Z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KSOProductBuildVer">
    <vt:lpwstr>2052-10.8.2.6613</vt:lpwstr>
  </property>
</Properties>
</file>