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9" r:id="rId2"/>
    <p:sldId id="270" r:id="rId3"/>
    <p:sldId id="271" r:id="rId4"/>
  </p:sldIdLst>
  <p:sldSz cx="12192000" cy="6858000"/>
  <p:notesSz cx="6858000" cy="9144000"/>
  <p:embeddedFontLst>
    <p:embeddedFont>
      <p:font typeface="Cambria Math" panose="02040503050406030204" pitchFamily="18" charset="0"/>
      <p:regular r:id="rId7"/>
    </p:embeddedFont>
    <p:embeddedFont>
      <p:font typeface="Ericsson Hilda" panose="00000500000000000000" pitchFamily="2" charset="0"/>
      <p:regular r:id="rId8"/>
      <p:bold r:id="rId9"/>
    </p:embeddedFont>
    <p:embeddedFont>
      <p:font typeface="Ericsson Hilda Light" panose="00000400000000000000" pitchFamily="2" charset="0"/>
      <p:regular r:id="rId10"/>
    </p:embeddedFont>
    <p:embeddedFont>
      <p:font typeface="Ericsson Technical Icons" panose="00000500000000000000" pitchFamily="2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1818"/>
    <a:srgbClr val="DBDBDB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888188-22A3-41C8-B0FD-1F0660C1042A}" v="10" dt="2018-11-09T10:00:28.3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20013" autoAdjust="0"/>
    <p:restoredTop sz="93284" autoAdjust="0"/>
  </p:normalViewPr>
  <p:slideViewPr>
    <p:cSldViewPr snapToGrid="0" snapToObjects="1" showGuides="1">
      <p:cViewPr varScale="1">
        <p:scale>
          <a:sx n="72" d="100"/>
          <a:sy n="72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Faxér" userId="fe8198fb-35a9-44a1-8776-10a26ec4b4ac" providerId="ADAL" clId="{894BD1AA-4B28-4183-BB88-992FAC04DF97}"/>
    <pc:docChg chg="modSld">
      <pc:chgData name="Sebastian Faxér" userId="fe8198fb-35a9-44a1-8776-10a26ec4b4ac" providerId="ADAL" clId="{894BD1AA-4B28-4183-BB88-992FAC04DF97}" dt="2018-11-07T13:00:39.006" v="129" actId="207"/>
      <pc:docMkLst>
        <pc:docMk/>
      </pc:docMkLst>
      <pc:sldChg chg="modSp">
        <pc:chgData name="Sebastian Faxér" userId="fe8198fb-35a9-44a1-8776-10a26ec4b4ac" providerId="ADAL" clId="{894BD1AA-4B28-4183-BB88-992FAC04DF97}" dt="2018-11-07T12:58:00.033" v="25" actId="207"/>
        <pc:sldMkLst>
          <pc:docMk/>
          <pc:sldMk cId="2189475887" sldId="259"/>
        </pc:sldMkLst>
        <pc:spChg chg="mod">
          <ac:chgData name="Sebastian Faxér" userId="fe8198fb-35a9-44a1-8776-10a26ec4b4ac" providerId="ADAL" clId="{894BD1AA-4B28-4183-BB88-992FAC04DF97}" dt="2018-11-07T12:58:00.033" v="25" actId="20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Sebastian Faxér" userId="fe8198fb-35a9-44a1-8776-10a26ec4b4ac" providerId="ADAL" clId="{894BD1AA-4B28-4183-BB88-992FAC04DF97}" dt="2018-11-07T13:00:39.006" v="129" actId="207"/>
        <pc:sldMkLst>
          <pc:docMk/>
          <pc:sldMk cId="2292608661" sldId="270"/>
        </pc:sldMkLst>
        <pc:spChg chg="mod">
          <ac:chgData name="Sebastian Faxér" userId="fe8198fb-35a9-44a1-8776-10a26ec4b4ac" providerId="ADAL" clId="{894BD1AA-4B28-4183-BB88-992FAC04DF97}" dt="2018-11-07T13:00:39.006" v="129" actId="207"/>
          <ac:spMkLst>
            <pc:docMk/>
            <pc:sldMk cId="2292608661" sldId="270"/>
            <ac:spMk id="9" creationId="{B56A8EE2-AAAC-4241-8205-E8A107944637}"/>
          </ac:spMkLst>
        </pc:spChg>
      </pc:sldChg>
    </pc:docChg>
  </pc:docChgLst>
  <pc:docChgLst>
    <pc:chgData name="Sebastian Faxér" userId="fe8198fb-35a9-44a1-8776-10a26ec4b4ac" providerId="ADAL" clId="{66888188-22A3-41C8-B0FD-1F0660C1042A}"/>
    <pc:docChg chg="modSld">
      <pc:chgData name="Sebastian Faxér" userId="fe8198fb-35a9-44a1-8776-10a26ec4b4ac" providerId="ADAL" clId="{66888188-22A3-41C8-B0FD-1F0660C1042A}" dt="2018-11-09T10:00:28.391" v="30" actId="20577"/>
      <pc:docMkLst>
        <pc:docMk/>
      </pc:docMkLst>
      <pc:sldChg chg="modSp">
        <pc:chgData name="Sebastian Faxér" userId="fe8198fb-35a9-44a1-8776-10a26ec4b4ac" providerId="ADAL" clId="{66888188-22A3-41C8-B0FD-1F0660C1042A}" dt="2018-11-09T10:00:12.860" v="26" actId="20577"/>
        <pc:sldMkLst>
          <pc:docMk/>
          <pc:sldMk cId="2189475887" sldId="259"/>
        </pc:sldMkLst>
        <pc:spChg chg="mod">
          <ac:chgData name="Sebastian Faxér" userId="fe8198fb-35a9-44a1-8776-10a26ec4b4ac" providerId="ADAL" clId="{66888188-22A3-41C8-B0FD-1F0660C1042A}" dt="2018-11-09T10:00:12.860" v="2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Sebastian Faxér" userId="fe8198fb-35a9-44a1-8776-10a26ec4b4ac" providerId="ADAL" clId="{66888188-22A3-41C8-B0FD-1F0660C1042A}" dt="2018-11-09T10:00:28.391" v="30" actId="20577"/>
        <pc:sldMkLst>
          <pc:docMk/>
          <pc:sldMk cId="2292608661" sldId="270"/>
        </pc:sldMkLst>
        <pc:spChg chg="mod">
          <ac:chgData name="Sebastian Faxér" userId="fe8198fb-35a9-44a1-8776-10a26ec4b4ac" providerId="ADAL" clId="{66888188-22A3-41C8-B0FD-1F0660C1042A}" dt="2018-11-09T10:00:28.391" v="30" actId="20577"/>
          <ac:spMkLst>
            <pc:docMk/>
            <pc:sldMk cId="2292608661" sldId="270"/>
            <ac:spMk id="9" creationId="{B56A8EE2-AAAC-4241-8205-E8A10794463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Type II overhead reduction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Samsung, Huawei, HiSilicon, Nokia, NSB, Fraunhofer IIS, LGE, Motorola Mobility, </a:t>
            </a:r>
            <a:r>
              <a:rPr lang="en-US" dirty="0" err="1"/>
              <a:t>lenovo</a:t>
            </a:r>
            <a:r>
              <a:rPr lang="en-US" dirty="0"/>
              <a:t>, MediaTek, 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01554" y="6224136"/>
            <a:ext cx="1910479" cy="287336"/>
          </a:xfrm>
        </p:spPr>
        <p:txBody>
          <a:bodyPr/>
          <a:lstStyle/>
          <a:p>
            <a:r>
              <a:rPr lang="en-US" dirty="0"/>
              <a:t>R1-1813883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893681" y="6228155"/>
            <a:ext cx="3320610" cy="287337"/>
          </a:xfrm>
        </p:spPr>
        <p:txBody>
          <a:bodyPr/>
          <a:lstStyle/>
          <a:p>
            <a:pPr hangingPunct="0"/>
            <a:r>
              <a:rPr lang="en-GB" b="1" dirty="0"/>
              <a:t>3GPP TSG-RAN WG1 Meeting #95, Spokane, USA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669447" y="6228155"/>
            <a:ext cx="897503" cy="287337"/>
          </a:xfrm>
        </p:spPr>
        <p:txBody>
          <a:bodyPr/>
          <a:lstStyle/>
          <a:p>
            <a:r>
              <a:rPr lang="en-GB" b="1" dirty="0"/>
              <a:t>November 12</a:t>
            </a:r>
            <a:r>
              <a:rPr lang="en-GB" b="1" baseline="30000" dirty="0"/>
              <a:t>th</a:t>
            </a:r>
            <a:r>
              <a:rPr lang="en-GB" b="1" dirty="0"/>
              <a:t> – 16</a:t>
            </a:r>
            <a:r>
              <a:rPr lang="en-GB" b="1" baseline="30000" dirty="0"/>
              <a:t>th</a:t>
            </a:r>
            <a:r>
              <a:rPr lang="en-GB" b="1" dirty="0"/>
              <a:t>, 2018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8">
                <a:extLst>
                  <a:ext uri="{FF2B5EF4-FFF2-40B4-BE49-F238E27FC236}">
                    <a16:creationId xmlns:a16="http://schemas.microsoft.com/office/drawing/2014/main" id="{B56A8EE2-AAAC-4241-8205-E8A107944637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479424" y="1351722"/>
                <a:ext cx="11089723" cy="5150678"/>
              </a:xfrm>
            </p:spPr>
            <p:txBody>
              <a:bodyPr/>
              <a:lstStyle/>
              <a:p>
                <a:r>
                  <a:rPr lang="en-US" sz="1400" dirty="0">
                    <a:solidFill>
                      <a:schemeClr val="tx1"/>
                    </a:solidFill>
                  </a:rPr>
                  <a:t>Precoders for a layer is given by size-</a:t>
                </a:r>
                <a14:m>
                  <m:oMath xmlns:m="http://schemas.openxmlformats.org/officeDocument/2006/math"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</a:rPr>
                  <a:t>matrix </a:t>
                </a:r>
                <a14:m>
                  <m:oMath xmlns:m="http://schemas.openxmlformats.org/officeDocument/2006/math">
                    <m:r>
                      <a:rPr lang="sv-SE" sz="1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  <m:sup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sup>
                    </m:sSubSup>
                  </m:oMath>
                </a14:m>
                <a:endParaRPr lang="en-US" sz="1400" strike="sngStrike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#SD dimensions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#FD dimensions</a:t>
                </a:r>
              </a:p>
              <a:p>
                <a:pPr lvl="2"/>
                <a:r>
                  <a:rPr lang="en-US" sz="1100" dirty="0">
                    <a:solidFill>
                      <a:schemeClr val="tx1"/>
                    </a:solidFill>
                  </a:rPr>
                  <a:t>FFS value and unit of N3</a:t>
                </a:r>
              </a:p>
              <a:p>
                <a:pPr lvl="1"/>
                <a:r>
                  <a:rPr lang="en-US" altLang="ko-KR" sz="1200" dirty="0">
                    <a:solidFill>
                      <a:schemeClr val="tx1"/>
                    </a:solidFill>
                  </a:rPr>
                  <a:t>Precoder normalization: columns of </a:t>
                </a:r>
                <a14:m>
                  <m:oMath xmlns:m="http://schemas.openxmlformats.org/officeDocument/2006/math">
                    <m:r>
                      <a:rPr lang="sv-SE" sz="12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200" dirty="0">
                    <a:solidFill>
                      <a:schemeClr val="tx1"/>
                    </a:solidFill>
                  </a:rPr>
                  <a:t>are normalized to norm </a:t>
                </a:r>
                <a:r>
                  <a:rPr lang="en-US" altLang="ko-KR" sz="1200" dirty="0"/>
                  <a:t>1/sqrt(rank) </a:t>
                </a:r>
              </a:p>
              <a:p>
                <a:r>
                  <a:rPr lang="en-US" sz="1400" dirty="0">
                    <a:solidFill>
                      <a:schemeClr val="tx1"/>
                    </a:solidFill>
                  </a:rPr>
                  <a:t>Spatial domain (SD) compression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spatial domain basis vectors (mapped to the two polarizations, so </a:t>
                </a:r>
                <a14:m>
                  <m:oMath xmlns:m="http://schemas.openxmlformats.org/officeDocument/2006/math">
                    <m:r>
                      <a:rPr lang="sv-SE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sv-SE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in total) selected</a:t>
                </a:r>
              </a:p>
              <a:p>
                <a:pPr lvl="1"/>
                <a:r>
                  <a:rPr lang="en-US" sz="1200" dirty="0">
                    <a:solidFill>
                      <a:schemeClr val="tx1"/>
                    </a:solidFill>
                  </a:rPr>
                  <a:t>Compression in spatial domain using</a:t>
                </a:r>
                <a:r>
                  <a:rPr lang="sv-SE" sz="1200" dirty="0">
                    <a:solidFill>
                      <a:schemeClr val="tx1"/>
                    </a:solidFill>
                  </a:rPr>
                  <a:t> </a:t>
                </a:r>
                <a:r>
                  <a:rPr lang="en-US" sz="1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12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2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𝒗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de-DE" sz="1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de-DE" sz="1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𝐿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×1 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orthogonal DFT vectors (same as Rel. 15 Type II)</a:t>
                </a:r>
              </a:p>
              <a:p>
                <a:r>
                  <a:rPr lang="en-US" sz="1400" dirty="0">
                    <a:solidFill>
                      <a:schemeClr val="tx1"/>
                    </a:solidFill>
                  </a:rPr>
                  <a:t>Frequency-domain (FD) compression</a:t>
                </a:r>
              </a:p>
              <a:p>
                <a:pPr lvl="1"/>
                <a:r>
                  <a:rPr lang="en-US" sz="1200" dirty="0">
                    <a:solidFill>
                      <a:srgbClr val="181818"/>
                    </a:solidFill>
                  </a:rPr>
                  <a:t>Compression via</a:t>
                </a:r>
                <a:r>
                  <a:rPr lang="en-US" sz="1200" i="1" dirty="0">
                    <a:solidFill>
                      <a:srgbClr val="181818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sz="1200" i="1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b="1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d>
                          <m:dPr>
                            <m:ctrlP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  <m:r>
                          <a:rPr lang="sv-SE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b="1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d>
                          <m:dPr>
                            <m:ctrlP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1200" i="1">
                                <a:solidFill>
                                  <a:srgbClr val="18181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1200" dirty="0">
                    <a:solidFill>
                      <a:srgbClr val="181818"/>
                    </a:solidFill>
                  </a:rPr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b="1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sv-SE" sz="1200" i="1">
                            <a:solidFill>
                              <a:srgbClr val="181818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sv-SE" sz="1200" i="1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sz="1200" i="1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200" i="1">
                        <a:solidFill>
                          <a:srgbClr val="181818"/>
                        </a:solidFill>
                        <a:latin typeface="Cambria Math" panose="02040503050406030204" pitchFamily="18" charset="0"/>
                      </a:rPr>
                      <m:t>)=</m:t>
                    </m:r>
                    <m:d>
                      <m:dPr>
                        <m:begChr m:val="["/>
                        <m:endChr m:val="]"/>
                        <m:ctrlPr>
                          <a:rPr lang="en-US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</m:sub>
                        </m:sSub>
                        <m:r>
                          <m:rPr>
                            <m:brk m:alnAt="7"/>
                          </m:r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en-US" sz="1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,1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</m:sSub>
                      </m:e>
                    </m:d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sv-SE" sz="1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sub>
                            </m:sSub>
                          </m:e>
                        </m:d>
                      </m:e>
                      <m:sub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sSub>
                          <m:sSubPr>
                            <m:ctrlP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sv-SE" sz="12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size-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×1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orthogonal DFT vectors for SD-component </a:t>
                </a:r>
                <a14:m>
                  <m:oMath xmlns:m="http://schemas.openxmlformats.org/officeDocument/2006/math"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=0,…,2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2"/>
                <a:r>
                  <a:rPr lang="en-US" sz="1200" dirty="0">
                    <a:solidFill>
                      <a:schemeClr val="tx1"/>
                    </a:solidFill>
                  </a:rPr>
                  <a:t>Number of FD-components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or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is configurable, FFS value range</a:t>
                </a:r>
              </a:p>
              <a:p>
                <a:pPr lvl="1"/>
                <a:r>
                  <a:rPr lang="en-US" sz="1200" dirty="0">
                    <a:solidFill>
                      <a:srgbClr val="181818"/>
                    </a:solidFill>
                  </a:rPr>
                  <a:t>FFS: choose one of the following alternatives</a:t>
                </a:r>
              </a:p>
              <a:p>
                <a:pPr lvl="2"/>
                <a:r>
                  <a:rPr lang="en-US" sz="1200" dirty="0">
                    <a:solidFill>
                      <a:srgbClr val="181818"/>
                    </a:solidFill>
                  </a:rPr>
                  <a:t>Alt1. </a:t>
                </a:r>
                <a:r>
                  <a:rPr lang="en-US" sz="1200" dirty="0"/>
                  <a:t>common basis vectors: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b="1" i="1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sv-SE" sz="1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sub>
                        </m:sSub>
                        <m:r>
                          <m:rPr>
                            <m:brk m:alnAt="7"/>
                          </m:rP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</m:sSub>
                      </m:e>
                    </m:d>
                  </m:oMath>
                </a14:m>
                <a:r>
                  <a:rPr lang="en-US" sz="1200" dirty="0">
                    <a:solidFill>
                      <a:srgbClr val="181818"/>
                    </a:solidFill>
                  </a:rPr>
                  <a:t>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200" i="1">
                        <a:latin typeface="Cambria Math" panose="02040503050406030204" pitchFamily="18" charset="0"/>
                      </a:rPr>
                      <m:t>𝑀</m:t>
                    </m:r>
                    <m:r>
                      <a:rPr lang="sv-SE" sz="1200" i="1">
                        <a:latin typeface="Cambria Math" panose="02040503050406030204" pitchFamily="18" charset="0"/>
                      </a:rPr>
                      <m:t> ∀</m:t>
                    </m:r>
                    <m:r>
                      <a:rPr lang="sv-SE" sz="12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20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sSub>
                          <m:sSubPr>
                            <m:ctrlP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are identical (i.e.,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altLang="zh-CN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=0,…,2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)</a:t>
                </a:r>
              </a:p>
              <a:p>
                <a:pPr lvl="2"/>
                <a:r>
                  <a:rPr lang="en-US" sz="1200" dirty="0">
                    <a:solidFill>
                      <a:srgbClr val="181818"/>
                    </a:solidFill>
                  </a:rPr>
                  <a:t>Alt2. </a:t>
                </a:r>
                <a:r>
                  <a:rPr lang="en-US" sz="1200" dirty="0"/>
                  <a:t>independent basis vectors: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sz="1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b="1" i="1"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d>
                          <m:dPr>
                            <m:ctrlPr>
                              <a:rPr lang="sv-SE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sv-SE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b="1" i="1"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d>
                          <m:dPr>
                            <m:ctrlPr>
                              <a:rPr lang="sv-SE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1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1200" dirty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b="1" i="1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sv-SE" sz="12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sz="12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200" i="1">
                        <a:latin typeface="Cambria Math" panose="02040503050406030204" pitchFamily="18" charset="0"/>
                      </a:rPr>
                      <m:t>)=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</m:sub>
                        </m:sSub>
                        <m:r>
                          <m:rPr>
                            <m:brk m:alnAt="7"/>
                          </m:rP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brk m:alnAt="7"/>
                              </m:rP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,1</m:t>
                                </m:r>
                              </m:sub>
                            </m:sSub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sSub>
                              <m:sSubPr>
                                <m:ctrlPr>
                                  <a:rPr lang="sv-SE" sz="1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sv-SE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200" i="1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sv-SE" sz="12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sv-SE" sz="1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sub>
                        </m:sSub>
                      </m:e>
                    </m:d>
                  </m:oMath>
                </a14:m>
                <a:r>
                  <a:rPr lang="en-US" sz="1200" dirty="0">
                    <a:solidFill>
                      <a:srgbClr val="181818"/>
                    </a:solidFill>
                  </a:rPr>
                  <a:t>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sv-SE" sz="12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 dirty="0"/>
                  <a:t> frequency-domain components (per SD-component) are selected </a:t>
                </a:r>
                <a:endParaRPr lang="en-US" sz="1200" dirty="0">
                  <a:solidFill>
                    <a:srgbClr val="181818"/>
                  </a:solidFill>
                </a:endParaRPr>
              </a:p>
              <a:p>
                <a:pPr lvl="2"/>
                <a:r>
                  <a:rPr lang="sv-SE" sz="1200" dirty="0">
                    <a:solidFill>
                      <a:schemeClr val="tx1"/>
                    </a:solidFill>
                  </a:rPr>
                  <a:t>Note: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sv-SE" sz="1200" dirty="0">
                    <a:solidFill>
                      <a:schemeClr val="tx1"/>
                    </a:solidFill>
                  </a:rPr>
                  <a:t> 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sSub>
                          <m:sSubPr>
                            <m:ctrlPr>
                              <a:rPr lang="sv-SE" sz="1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=0,…,2</m:t>
                    </m:r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are all selected from the index set </a:t>
                </a:r>
                <a14:m>
                  <m:oMath xmlns:m="http://schemas.openxmlformats.org/officeDocument/2006/math">
                    <m:r>
                      <a:rPr lang="en-US" sz="12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{</m:t>
                    </m:r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0,1,…,</m:t>
                    </m:r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−1}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from the same orthogonal basis group</a:t>
                </a:r>
              </a:p>
              <a:p>
                <a:pPr lvl="1"/>
                <a:r>
                  <a:rPr lang="en-US" sz="1200" dirty="0"/>
                  <a:t>FFS: If oversampled DFT basis or DCT basis is used instead of orthogonal DFT basis</a:t>
                </a:r>
              </a:p>
              <a:p>
                <a:pPr lvl="1"/>
                <a:r>
                  <a:rPr lang="en-US" sz="1200" dirty="0"/>
                  <a:t>FFS: Same or different FD-basis selection across layers</a:t>
                </a:r>
              </a:p>
              <a:p>
                <a:pPr lvl="1"/>
                <a:endParaRPr lang="en-US" sz="1200" dirty="0">
                  <a:solidFill>
                    <a:schemeClr val="tx1"/>
                  </a:solidFill>
                </a:endParaRPr>
              </a:p>
              <a:p>
                <a:pPr lvl="1"/>
                <a:endParaRPr lang="en-US" sz="1100" dirty="0">
                  <a:solidFill>
                    <a:srgbClr val="FF0000"/>
                  </a:solidFill>
                </a:endParaRPr>
              </a:p>
              <a:p>
                <a:pPr lvl="2"/>
                <a:endParaRPr lang="en-US" sz="1200" dirty="0">
                  <a:solidFill>
                    <a:srgbClr val="FF0000"/>
                  </a:solidFill>
                </a:endParaRPr>
              </a:p>
              <a:p>
                <a:pPr lvl="2"/>
                <a:endParaRPr lang="en-US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Content Placeholder 8">
                <a:extLst>
                  <a:ext uri="{FF2B5EF4-FFF2-40B4-BE49-F238E27FC236}">
                    <a16:creationId xmlns:a16="http://schemas.microsoft.com/office/drawing/2014/main" id="{B56A8EE2-AAAC-4241-8205-E8A1079446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479424" y="1351722"/>
                <a:ext cx="11089723" cy="5150678"/>
              </a:xfrm>
              <a:blipFill>
                <a:blip r:embed="rId2"/>
                <a:stretch>
                  <a:fillRect l="-385" t="-2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7">
            <a:extLst>
              <a:ext uri="{FF2B5EF4-FFF2-40B4-BE49-F238E27FC236}">
                <a16:creationId xmlns:a16="http://schemas.microsoft.com/office/drawing/2014/main" id="{823C84B8-CB78-4EFC-BD6C-3EA955DF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687532"/>
          </a:xfrm>
        </p:spPr>
        <p:txBody>
          <a:bodyPr/>
          <a:lstStyle/>
          <a:p>
            <a:r>
              <a:rPr lang="en-US" dirty="0"/>
              <a:t>Proposal for Type II framework [1/2]</a:t>
            </a:r>
          </a:p>
        </p:txBody>
      </p:sp>
    </p:spTree>
    <p:extLst>
      <p:ext uri="{BB962C8B-B14F-4D97-AF65-F5344CB8AC3E}">
        <p14:creationId xmlns:p14="http://schemas.microsoft.com/office/powerpoint/2010/main" val="2292608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20D9554B-77AB-4A34-B65A-6146C0214E58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479424" y="1557338"/>
                <a:ext cx="10692551" cy="4679949"/>
              </a:xfrm>
            </p:spPr>
            <p:txBody>
              <a:bodyPr/>
              <a:lstStyle/>
              <a:p>
                <a:r>
                  <a:rPr lang="en-US" sz="1400" dirty="0">
                    <a:solidFill>
                      <a:schemeClr val="tx1"/>
                    </a:solidFill>
                  </a:rPr>
                  <a:t>Linear combination coefficients (for a layer)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</m:acc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 is composed of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𝐿𝑀</m:t>
                    </m:r>
                    <m: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or</m:t>
                    </m:r>
                    <m:nary>
                      <m:naryPr>
                        <m:chr m:val="∑"/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sv-SE" sz="1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linear combination coefficients</a:t>
                </a:r>
              </a:p>
              <a:p>
                <a:pPr lvl="1"/>
                <a:r>
                  <a:rPr lang="en-US" sz="1200" dirty="0">
                    <a:solidFill>
                      <a:schemeClr val="tx1"/>
                    </a:solidFill>
                  </a:rPr>
                  <a:t>FFS if only a subset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a:rPr lang="sv-SE" sz="12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of coefficients are reported (coefficients not reported are zero).</a:t>
                </a:r>
              </a:p>
              <a:p>
                <a:pPr lvl="1"/>
                <a:r>
                  <a:rPr lang="en-US" sz="1200" dirty="0">
                    <a:solidFill>
                      <a:schemeClr val="tx1"/>
                    </a:solidFill>
                  </a:rPr>
                  <a:t>FFS if layer compression is applied so that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sv-SE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sv-SE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transformed coefficients are used to construct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US" sz="1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2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</m:acc>
                      </m:e>
                      <m:sub>
                        <m:r>
                          <a:rPr lang="en-US" sz="1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 for layer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2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en-US" sz="12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</a:rPr>
                  <a:t>(where the transformed coefficients are the reported quantity)</a:t>
                </a:r>
              </a:p>
              <a:p>
                <a:pPr lvl="1"/>
                <a:r>
                  <a:rPr lang="en-US" sz="1200" dirty="0">
                    <a:solidFill>
                      <a:schemeClr val="tx1"/>
                    </a:solidFill>
                  </a:rPr>
                  <a:t>FFS quantization/encoding/reporting structure</a:t>
                </a:r>
              </a:p>
              <a:p>
                <a:pPr lvl="1"/>
                <a:endParaRPr lang="en-US" sz="1200" dirty="0">
                  <a:solidFill>
                    <a:schemeClr val="tx1"/>
                  </a:solidFill>
                </a:endParaRPr>
              </a:p>
              <a:p>
                <a:r>
                  <a:rPr lang="en-US" sz="1400" dirty="0">
                    <a:solidFill>
                      <a:schemeClr val="tx1"/>
                    </a:solidFill>
                  </a:rPr>
                  <a:t>Note: The terminology “SD-compression” and “FD-compression”  are for discussion purposes only and are not intended to be captured in the specification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20D9554B-77AB-4A34-B65A-6146C0214E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479424" y="1557338"/>
                <a:ext cx="10692551" cy="4679949"/>
              </a:xfrm>
              <a:blipFill>
                <a:blip r:embed="rId2"/>
                <a:stretch>
                  <a:fillRect l="-399" t="-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CE0940C6-2875-480F-8126-B9B52F984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Type II framework [2/2]</a:t>
            </a:r>
          </a:p>
        </p:txBody>
      </p:sp>
    </p:spTree>
    <p:extLst>
      <p:ext uri="{BB962C8B-B14F-4D97-AF65-F5344CB8AC3E}">
        <p14:creationId xmlns:p14="http://schemas.microsoft.com/office/powerpoint/2010/main" val="397213545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F394490D-1954-44FE-B8ED-56040734EC47}" vid="{6EB75BB7-B825-43F3-83B5-9802AE7E79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231</TotalTime>
  <Words>466</Words>
  <Application>Microsoft Office PowerPoint</Application>
  <PresentationFormat>Widescreen</PresentationFormat>
  <Paragraphs>37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Ericsson Hilda</vt:lpstr>
      <vt:lpstr>Ericsson Technical Icons</vt:lpstr>
      <vt:lpstr>Ericsson Hilda Light</vt:lpstr>
      <vt:lpstr>Cambria Math</vt:lpstr>
      <vt:lpstr>PresentationTemplate2017</vt:lpstr>
      <vt:lpstr>WF on Type II overhead reduction</vt:lpstr>
      <vt:lpstr>Proposal for Type II framework [1/2]</vt:lpstr>
      <vt:lpstr>Proposal for Type II framework [2/2]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Type II overhead reduction</dc:title>
  <dc:creator>Sebastian Faxér</dc:creator>
  <cp:keywords/>
  <dc:description/>
  <cp:lastModifiedBy>Sebastian Faxér</cp:lastModifiedBy>
  <cp:revision>43</cp:revision>
  <dcterms:created xsi:type="dcterms:W3CDTF">2018-11-01T08:36:05Z</dcterms:created>
  <dcterms:modified xsi:type="dcterms:W3CDTF">2018-11-10T10:43:34Z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false</vt:bool>
  </property>
  <property fmtid="{D5CDD505-2E9C-101B-9397-08002B2CF9AE}" pid="44" name="chkAppr">
    <vt:bool>false</vt:bool>
  </property>
  <property fmtid="{D5CDD505-2E9C-101B-9397-08002B2CF9AE}" pid="45" name="chkConfClass">
    <vt:bool>true</vt:bool>
  </property>
  <property fmtid="{D5CDD505-2E9C-101B-9397-08002B2CF9AE}" pid="46" name="chkDate">
    <vt:bool>true</vt:bool>
  </property>
  <property fmtid="{D5CDD505-2E9C-101B-9397-08002B2CF9AE}" pid="47" name="chkDocNo">
    <vt:bool>false</vt:bool>
  </property>
  <property fmtid="{D5CDD505-2E9C-101B-9397-08002B2CF9AE}" pid="48" name="chkRev">
    <vt:bool>false</vt:bool>
  </property>
  <property fmtid="{D5CDD505-2E9C-101B-9397-08002B2CF9AE}" pid="49" name="chkTitle">
    <vt:bool>false</vt:bool>
  </property>
</Properties>
</file>