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2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07B7-3C3A-445D-83CD-056C35CB7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573969-9648-4885-A50E-FBA8A9E6C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E7FB2-742F-492F-93B2-5E373DC79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3B439-974F-46EA-9608-9319F9589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E433F-D32C-44F5-BB64-BE1B5D93A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4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1AF42-ACFF-409E-BB7E-5279B76E4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B6DE83-593C-4D70-A5BA-5D06F354E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C5876B-2F10-45CA-ABCE-2FC2D2288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2E03C-DE6B-4382-A12D-9EC6FD509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95409-D904-4F5C-9F1D-9AF4093D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22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1A624E-77DF-4DCE-9165-89DE3952A2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01594A-04BE-46E2-95FC-4264AAD538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C7379F-A773-4B07-A261-03B8E951A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9C114-2D8F-4CE2-91B9-4812DB859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DBC66-B3C6-43B5-8C3B-804D8AB67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3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79112-0747-4F94-81A1-DC707C39C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43231-5273-4281-8528-DC641E501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3721D-FB01-43E2-ABCC-8D1AEE83B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07441-FA36-4A40-B85E-CF8E10321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2EBBA-8E0E-4A68-8A8B-5EF1B009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A19F-EC32-41C9-BEBB-27B9E8852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D7B7F-5F1A-41E2-81E3-098A46F00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53CE4-A578-463D-B30C-D1818FAA0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A67DB-670B-489B-8B57-0841AF03B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8B1A8-7572-4365-8EEE-6A18A03F9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52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E4B1F-CD31-4A26-9386-7273C78C9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A7037-9EF0-4A39-BFA2-15DE1E685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2BA725-C106-4687-B5D9-C9D5BE10C9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597F58-7757-45DE-A5E2-15D22826C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36D410-D19F-498D-AFCD-A367E530F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80A44-63CF-451C-9D87-BC577E56B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63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1A72D-5B3D-4351-96E8-FDD5CE555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E4104-4D06-49C2-B1B5-FB8805A18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DB51C7-2BE8-45ED-B4DC-4DF964EBA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04ACD-9662-40D6-BC0B-3A7489793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184B4A-A136-4711-9D2F-4AA2F751DE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5D91E0-5658-463A-AA7B-EA6890F0E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E46CFF-C251-4664-BCF6-9582A3891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894B9C-84FE-481E-AA88-33872785E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19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009D9-0A7D-483A-BB12-1E858A6A8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1C6829-F356-4868-BDCF-DEC54270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C06641-1A31-4455-9F9F-D512FD6ED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DE9AF-F191-44DF-8F72-ED690451C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1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B1B86D-DF93-4539-AFEF-263DD09FB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C5A763-DBDE-4D46-9289-6D7BDFC4D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1EF95-5964-42E8-98C3-C61F3DD89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99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1AF1D-E108-4749-83BC-774D6FC0E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C1423-2BE9-4E22-BA29-1195600F3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28EF09-AFAE-48A6-A3C6-40234CE13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CA8861-FA97-4CAC-BB17-54CC7F488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739F9-243E-40F2-BBCB-38C2143A6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B27CA-4A16-4962-998C-AF7CB443A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2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C1C4F-AC67-44D5-9055-763178B08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429CC0-314B-4C1F-8D05-C68EF3F2ED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62B12-223B-479C-A40C-748C9A038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60996-71E1-4E4F-A8AC-60AF18A0B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0D7356-CC7A-430B-B4C2-A715C31FE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E21848-A377-49BC-9514-6F19AEB0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24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4A13C5-6346-43C8-AA93-3DD747A7C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42DA7-51F8-4858-99D2-E0682ACAF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E8125-327D-4675-AB2D-0D549473F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8C048-92A5-4C54-969C-BA93A063EB3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24592-C7A8-4CB2-9F32-B574E3319F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EFDE2-3535-45ED-9F52-6F810E4C8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A82C9-5A75-4A22-B24B-6C275D266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5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6D61D-EBEF-4D01-8E11-69F60D2458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Above Peak Rate Skip-Decoding Rule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6002F-12E4-4658-88E1-80F77E777E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4FFA5D-D7EC-4E3D-A1E7-CF3396559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81" y="433727"/>
            <a:ext cx="11350451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/>
              <a:t>3GPP TSG RAN WG1 </a:t>
            </a:r>
            <a:r>
              <a:rPr lang="en-US" altLang="en-GB" sz="2000" dirty="0"/>
              <a:t>Meeting 94 </a:t>
            </a:r>
            <a:r>
              <a:rPr lang="en-GB" altLang="zh-CN" sz="2000" dirty="0"/>
              <a:t>                                                                                                          R1-1809957</a:t>
            </a:r>
            <a:endParaRPr lang="en-US" altLang="en-GB" sz="2000" dirty="0"/>
          </a:p>
          <a:p>
            <a:r>
              <a:rPr lang="en-US" altLang="en-GB" sz="2000" dirty="0"/>
              <a:t>Gothenburg, Sweden,</a:t>
            </a:r>
            <a:r>
              <a:rPr lang="en-GB" altLang="zh-CN" sz="2000" dirty="0"/>
              <a:t> </a:t>
            </a:r>
            <a:r>
              <a:rPr lang="en-US" altLang="en-GB" sz="2000" dirty="0"/>
              <a:t>20th</a:t>
            </a:r>
            <a:r>
              <a:rPr lang="en-GB" altLang="zh-CN" sz="2000" dirty="0"/>
              <a:t> – </a:t>
            </a:r>
            <a:r>
              <a:rPr lang="en-US" altLang="en-GB" sz="2000" dirty="0"/>
              <a:t>24th</a:t>
            </a:r>
            <a:r>
              <a:rPr lang="en-GB" altLang="zh-CN" sz="2000" dirty="0"/>
              <a:t> </a:t>
            </a:r>
            <a:r>
              <a:rPr lang="en-US" altLang="en-GB" sz="2000" dirty="0"/>
              <a:t>August</a:t>
            </a:r>
            <a:r>
              <a:rPr lang="en-GB" altLang="zh-CN" sz="2000" dirty="0"/>
              <a:t> 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/>
              <a:t>Agenda Item: 7</a:t>
            </a:r>
            <a:r>
              <a:rPr lang="en-US" altLang="zh-CN" sz="2000" dirty="0"/>
              <a:t>.1.3.3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6547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FFC98-5EE2-4234-AE12-13CADF355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8055F94-FD6F-430D-B432-35E6F2C0B7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439173"/>
            <a:ext cx="105156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Some cases where the decoding throughput can exceed the peak throughput with the maximum TBS were identified in </a:t>
            </a:r>
            <a:r>
              <a:rPr lang="en-US" altLang="en-US" sz="1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RAN1-92bis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List of cases: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some cases of retransmission of a transport block at or near peak rate, some cases may exist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the TB is transmitted with significantly lower mother code rate than R_LBRM(=2/3)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multiple numerologies are configured across different BWPs of the downlink, and when a transport block is transmitted at or near peak data rate in higher SCS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e.g. one BWP has 100 MHz with 30 kHz and other BWP has 100 MHz with 60 kHz SCS 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a transport block is transmitted with a much shorter PDSCH duration L than a slot duration  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e.g. initial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7 symbols or less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not apply for processing capability 1 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need to consider for processing capability 2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the retransmission occurs on a much shorter PDSCH duration than the initial transmission, 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e.g. initial </a:t>
            </a:r>
            <a:r>
              <a:rPr kumimoji="0" lang="en-US" altLang="zh-CN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14 symbols, and retransmission on 7 symbols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not apply for processing capability 1 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need to consider for processing capability 2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379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372DC-EDE6-4C9B-BE23-5B517199D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98C54-8250-49B5-BE8C-CE3F0FC07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Retransmission of long PDSCH on short PDSCH at near peak rate: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92EB42-BDAE-4321-8C41-2EBA1A84D6D6}"/>
              </a:ext>
            </a:extLst>
          </p:cNvPr>
          <p:cNvSpPr/>
          <p:nvPr/>
        </p:nvSpPr>
        <p:spPr>
          <a:xfrm>
            <a:off x="1574800" y="2437288"/>
            <a:ext cx="2336800" cy="99171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04B071-743A-48A8-A62D-EB3F0D4F15C1}"/>
              </a:ext>
            </a:extLst>
          </p:cNvPr>
          <p:cNvSpPr/>
          <p:nvPr/>
        </p:nvSpPr>
        <p:spPr>
          <a:xfrm>
            <a:off x="4648200" y="2437288"/>
            <a:ext cx="1170432" cy="9917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EA74EF45-200F-4523-846D-EAF767F5AE11}"/>
              </a:ext>
            </a:extLst>
          </p:cNvPr>
          <p:cNvCxnSpPr>
            <a:stCxn id="4" idx="2"/>
            <a:endCxn id="5" idx="2"/>
          </p:cNvCxnSpPr>
          <p:nvPr/>
        </p:nvCxnSpPr>
        <p:spPr>
          <a:xfrm rot="16200000" flipH="1">
            <a:off x="3988308" y="2183891"/>
            <a:ext cx="12700" cy="2490216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AA30075-92A1-43D9-8B84-2154567A5B6C}"/>
                  </a:ext>
                </a:extLst>
              </p:cNvPr>
              <p:cNvSpPr txBox="1"/>
              <p:nvPr/>
            </p:nvSpPr>
            <p:spPr>
              <a:xfrm>
                <a:off x="1323997" y="3578997"/>
                <a:ext cx="2838406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Near or at peak rate TBS</a:t>
                </a:r>
                <a:endParaRPr lang="en-US" b="0" dirty="0"/>
              </a:p>
              <a:p>
                <a:r>
                  <a:rPr lang="en-US" dirty="0"/>
                  <a:t>Near or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 codeblocks.</a:t>
                </a:r>
              </a:p>
              <a:p>
                <a:r>
                  <a:rPr lang="en-US" dirty="0"/>
                  <a:t>Decoder rate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≥2/3</m:t>
                    </m:r>
                  </m:oMath>
                </a14:m>
                <a:endParaRPr lang="en-US" b="0" dirty="0"/>
              </a:p>
              <a:p>
                <a:r>
                  <a:rPr lang="en-US" b="0" dirty="0"/>
                  <a:t>Long PDSCH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AA30075-92A1-43D9-8B84-2154567A5B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3997" y="3578997"/>
                <a:ext cx="2838406" cy="1200329"/>
              </a:xfrm>
              <a:prstGeom prst="rect">
                <a:avLst/>
              </a:prstGeom>
              <a:blipFill>
                <a:blip r:embed="rId2"/>
                <a:stretch>
                  <a:fillRect l="-1717" t="-2538" r="-1502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4C6DDD4-B8A4-4DFD-BF43-7B35A3DA5AA5}"/>
                  </a:ext>
                </a:extLst>
              </p:cNvPr>
              <p:cNvSpPr txBox="1"/>
              <p:nvPr/>
            </p:nvSpPr>
            <p:spPr>
              <a:xfrm>
                <a:off x="4549797" y="3578997"/>
                <a:ext cx="2838406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Near or at peak rate TBS</a:t>
                </a:r>
                <a:endParaRPr lang="en-US" b="0" dirty="0"/>
              </a:p>
              <a:p>
                <a:r>
                  <a:rPr lang="en-US" dirty="0"/>
                  <a:t>Near or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 codeblocks.</a:t>
                </a:r>
              </a:p>
              <a:p>
                <a:r>
                  <a:rPr lang="en-US" dirty="0"/>
                  <a:t>Decoder rate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≥2/3</m:t>
                    </m:r>
                  </m:oMath>
                </a14:m>
                <a:endParaRPr lang="en-US" b="0" dirty="0"/>
              </a:p>
              <a:p>
                <a:r>
                  <a:rPr lang="en-US" b="0" dirty="0"/>
                  <a:t>Short PDSCH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4C6DDD4-B8A4-4DFD-BF43-7B35A3DA5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797" y="3578997"/>
                <a:ext cx="2838406" cy="1200329"/>
              </a:xfrm>
              <a:prstGeom prst="rect">
                <a:avLst/>
              </a:prstGeom>
              <a:blipFill>
                <a:blip r:embed="rId3"/>
                <a:stretch>
                  <a:fillRect l="-1717" t="-2538" r="-1502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837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372DC-EDE6-4C9B-BE23-5B517199D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98C54-8250-49B5-BE8C-CE3F0FC07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Back-to-back retransmissions of short PDSCHs:</a:t>
            </a:r>
          </a:p>
          <a:p>
            <a:r>
              <a:rPr lang="en-US" dirty="0"/>
              <a:t>Can occur in the same slot or in adjacent slots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04B071-743A-48A8-A62D-EB3F0D4F15C1}"/>
              </a:ext>
            </a:extLst>
          </p:cNvPr>
          <p:cNvSpPr/>
          <p:nvPr/>
        </p:nvSpPr>
        <p:spPr>
          <a:xfrm>
            <a:off x="2692400" y="3669983"/>
            <a:ext cx="1170432" cy="9917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4C6DDD4-B8A4-4DFD-BF43-7B35A3DA5AA5}"/>
                  </a:ext>
                </a:extLst>
              </p:cNvPr>
              <p:cNvSpPr txBox="1"/>
              <p:nvPr/>
            </p:nvSpPr>
            <p:spPr>
              <a:xfrm>
                <a:off x="2648573" y="4835346"/>
                <a:ext cx="149162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ReTx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/2</a:t>
                </a:r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b="0" dirty="0"/>
                  <a:t> CBs.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=1/3.</m:t>
                      </m:r>
                    </m:oMath>
                  </m:oMathPara>
                </a14:m>
                <a:endParaRPr lang="en-US" b="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4C6DDD4-B8A4-4DFD-BF43-7B35A3DA5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8573" y="4835346"/>
                <a:ext cx="1491627" cy="1200329"/>
              </a:xfrm>
              <a:prstGeom prst="rect">
                <a:avLst/>
              </a:prstGeom>
              <a:blipFill>
                <a:blip r:embed="rId2"/>
                <a:stretch>
                  <a:fillRect l="-3265" t="-2538" r="-3265" b="-3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3EEC2161-ACD0-4751-9EDE-3902BA252044}"/>
              </a:ext>
            </a:extLst>
          </p:cNvPr>
          <p:cNvSpPr/>
          <p:nvPr/>
        </p:nvSpPr>
        <p:spPr>
          <a:xfrm>
            <a:off x="1423565" y="3669983"/>
            <a:ext cx="1170432" cy="99171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B2DB49C-BD24-4DC6-AE8B-625C88A518D8}"/>
                  </a:ext>
                </a:extLst>
              </p:cNvPr>
              <p:cNvSpPr txBox="1"/>
              <p:nvPr/>
            </p:nvSpPr>
            <p:spPr>
              <a:xfrm>
                <a:off x="1200773" y="4846278"/>
                <a:ext cx="149162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ReTx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/2</a:t>
                </a:r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b="0" dirty="0"/>
                  <a:t> CBs.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=1/3.</m:t>
                      </m:r>
                    </m:oMath>
                  </m:oMathPara>
                </a14:m>
                <a:endParaRPr lang="en-US" b="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B2DB49C-BD24-4DC6-AE8B-625C88A51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773" y="4846278"/>
                <a:ext cx="1491627" cy="1200329"/>
              </a:xfrm>
              <a:prstGeom prst="rect">
                <a:avLst/>
              </a:prstGeom>
              <a:blipFill>
                <a:blip r:embed="rId3"/>
                <a:stretch>
                  <a:fillRect l="-3673" t="-3046" r="-2857" b="-3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C28378D4-86A4-48CA-BF5E-2DA880A8234D}"/>
              </a:ext>
            </a:extLst>
          </p:cNvPr>
          <p:cNvSpPr txBox="1"/>
          <p:nvPr/>
        </p:nvSpPr>
        <p:spPr>
          <a:xfrm>
            <a:off x="1853067" y="3147856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the same slot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8E7954D-457F-4C62-90C5-FDB5AFDB2797}"/>
              </a:ext>
            </a:extLst>
          </p:cNvPr>
          <p:cNvCxnSpPr/>
          <p:nvPr/>
        </p:nvCxnSpPr>
        <p:spPr>
          <a:xfrm>
            <a:off x="1423565" y="3294422"/>
            <a:ext cx="0" cy="1645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B69BA90-5421-4F68-A9F5-B4687FDE201B}"/>
              </a:ext>
            </a:extLst>
          </p:cNvPr>
          <p:cNvCxnSpPr/>
          <p:nvPr/>
        </p:nvCxnSpPr>
        <p:spPr>
          <a:xfrm>
            <a:off x="3862832" y="3332522"/>
            <a:ext cx="0" cy="1645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4B63034-45E7-4FFF-B232-72161B032403}"/>
              </a:ext>
            </a:extLst>
          </p:cNvPr>
          <p:cNvSpPr/>
          <p:nvPr/>
        </p:nvSpPr>
        <p:spPr>
          <a:xfrm>
            <a:off x="9514188" y="3593544"/>
            <a:ext cx="1170432" cy="9917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CA00EB4-A605-4319-94BE-0358D4B6ED0A}"/>
                  </a:ext>
                </a:extLst>
              </p:cNvPr>
              <p:cNvSpPr txBox="1"/>
              <p:nvPr/>
            </p:nvSpPr>
            <p:spPr>
              <a:xfrm>
                <a:off x="9470361" y="4758907"/>
                <a:ext cx="149162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ReTx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/2</a:t>
                </a:r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b="0" dirty="0"/>
                  <a:t> CBs.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=1/3.</m:t>
                      </m:r>
                    </m:oMath>
                  </m:oMathPara>
                </a14:m>
                <a:endParaRPr lang="en-US" b="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CA00EB4-A605-4319-94BE-0358D4B6E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0361" y="4758907"/>
                <a:ext cx="1491627" cy="1200329"/>
              </a:xfrm>
              <a:prstGeom prst="rect">
                <a:avLst/>
              </a:prstGeom>
              <a:blipFill>
                <a:blip r:embed="rId4"/>
                <a:stretch>
                  <a:fillRect l="-3689" t="-3046" r="-3279" b="-3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CD828DDB-214E-4185-BAFC-FFC546A07D9D}"/>
              </a:ext>
            </a:extLst>
          </p:cNvPr>
          <p:cNvSpPr/>
          <p:nvPr/>
        </p:nvSpPr>
        <p:spPr>
          <a:xfrm>
            <a:off x="8245353" y="3593544"/>
            <a:ext cx="1170432" cy="99171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8F7F887-1B31-4320-ACAD-81413285AD20}"/>
                  </a:ext>
                </a:extLst>
              </p:cNvPr>
              <p:cNvSpPr txBox="1"/>
              <p:nvPr/>
            </p:nvSpPr>
            <p:spPr>
              <a:xfrm>
                <a:off x="8022561" y="4769839"/>
                <a:ext cx="149162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ReTx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b="0" dirty="0"/>
                  <a:t>/2</a:t>
                </a:r>
              </a:p>
              <a:p>
                <a:r>
                  <a:rPr lang="en-US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b="0" dirty="0"/>
                  <a:t> CBs.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=1/3.</m:t>
                      </m:r>
                    </m:oMath>
                  </m:oMathPara>
                </a14:m>
                <a:endParaRPr lang="en-US" b="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8F7F887-1B31-4320-ACAD-81413285AD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2561" y="4769839"/>
                <a:ext cx="1491627" cy="1200329"/>
              </a:xfrm>
              <a:prstGeom prst="rect">
                <a:avLst/>
              </a:prstGeom>
              <a:blipFill>
                <a:blip r:embed="rId5"/>
                <a:stretch>
                  <a:fillRect l="-3265" t="-2538" r="-3265" b="-3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0A18B979-26CF-4B17-AFB9-EAA57BB52543}"/>
              </a:ext>
            </a:extLst>
          </p:cNvPr>
          <p:cNvSpPr txBox="1"/>
          <p:nvPr/>
        </p:nvSpPr>
        <p:spPr>
          <a:xfrm>
            <a:off x="8674855" y="2944417"/>
            <a:ext cx="1713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different slots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BC18F5-68AB-4769-9714-27705DF291BC}"/>
              </a:ext>
            </a:extLst>
          </p:cNvPr>
          <p:cNvCxnSpPr/>
          <p:nvPr/>
        </p:nvCxnSpPr>
        <p:spPr>
          <a:xfrm>
            <a:off x="7026153" y="3217983"/>
            <a:ext cx="0" cy="1645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0DB2C3-8401-4406-9AAB-82CD0F0CEF8C}"/>
              </a:ext>
            </a:extLst>
          </p:cNvPr>
          <p:cNvCxnSpPr/>
          <p:nvPr/>
        </p:nvCxnSpPr>
        <p:spPr>
          <a:xfrm>
            <a:off x="9465420" y="3256083"/>
            <a:ext cx="0" cy="1645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3F863D4-9458-4B5B-8856-CF879D6D9670}"/>
                  </a:ext>
                </a:extLst>
              </p:cNvPr>
              <p:cNvSpPr txBox="1"/>
              <p:nvPr/>
            </p:nvSpPr>
            <p:spPr>
              <a:xfrm>
                <a:off x="3606800" y="6296558"/>
                <a:ext cx="45127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dirty="0"/>
                  <a:t> is the TBS corresponding to peak rate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3F863D4-9458-4B5B-8856-CF879D6D9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800" y="6296558"/>
                <a:ext cx="4512774" cy="369332"/>
              </a:xfrm>
              <a:prstGeom prst="rect">
                <a:avLst/>
              </a:prstGeom>
              <a:blipFill>
                <a:blip r:embed="rId6"/>
                <a:stretch>
                  <a:fillRect t="-10000" r="-27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0433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48205-3E34-44E8-A5DD-00C0D3658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17ECC-5665-494E-93CC-00D365860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multiple SCS values are configured for a CC, the smaller one is used for LBRM calculations.</a:t>
            </a:r>
          </a:p>
          <a:p>
            <a:pPr lvl="1"/>
            <a:r>
              <a:rPr lang="en-US" dirty="0"/>
              <a:t>Near peak rate transmission of a TB using the larger SCS might use rate lower than 2/3.</a:t>
            </a:r>
          </a:p>
        </p:txBody>
      </p:sp>
    </p:spTree>
    <p:extLst>
      <p:ext uri="{BB962C8B-B14F-4D97-AF65-F5344CB8AC3E}">
        <p14:creationId xmlns:p14="http://schemas.microsoft.com/office/powerpoint/2010/main" val="3161892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9466-BD39-4897-9031-53F62C7A6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FA680B-B139-4199-B483-F395EC523C3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901825"/>
                <a:ext cx="10744200" cy="4591050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/>
                  <a:t>The UE may skip decoding of any TBs in a 14 consecutive-symbol duration on a component carrier whenever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.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𝐿𝐵𝑅𝑀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𝑇𝐵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𝐿𝐵𝑅𝑀</m:t>
                          </m:r>
                        </m:sub>
                      </m:sSub>
                    </m:oMath>
                  </m:oMathPara>
                </a14:m>
                <a:endParaRPr lang="en-US" dirty="0">
                  <a:effectLst/>
                </a:endParaRPr>
              </a:p>
              <a:p>
                <a:r>
                  <a:rPr lang="en-US" dirty="0"/>
                  <a:t>Where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9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9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90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29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9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2900" i="1">
                                    <a:latin typeface="Cambria Math" panose="02040503050406030204" pitchFamily="18" charset="0"/>
                                  </a:rPr>
                                  <m:t>0,</m:t>
                                </m:r>
                                <m:r>
                                  <a:rPr lang="en-US" sz="29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  <m:r>
                              <a:rPr lang="en-US" sz="29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9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29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9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9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900" i="1">
                                    <a:latin typeface="Cambria Math" panose="02040503050406030204" pitchFamily="18" charset="0"/>
                                  </a:rPr>
                                  <m:t>𝑐𝑏</m:t>
                                </m:r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9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2900" dirty="0"/>
                  <a:t>, based on the values defined in Subclause 5.4.2.1 [38.212]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5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2500" dirty="0"/>
                  <a:t> index of largest transmitted RV for the </a:t>
                </a:r>
                <a:r>
                  <a:rPr lang="en-US" sz="2500" i="1" dirty="0" err="1"/>
                  <a:t>i</a:t>
                </a:r>
                <a:r>
                  <a:rPr lang="en-US" sz="2500" baseline="30000" dirty="0" err="1"/>
                  <a:t>th</a:t>
                </a:r>
                <a:r>
                  <a:rPr lang="en-US" sz="2500" dirty="0"/>
                  <a:t> TB among all prior transmissions (and re-transmissions) of that TB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sz="25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p>
                    </m:sSubSup>
                  </m:oMath>
                </a14:m>
                <a:r>
                  <a:rPr lang="en-US" sz="2500" dirty="0"/>
                  <a:t> starting location of RV with </a:t>
                </a:r>
                <a14:m>
                  <m:oMath xmlns:m="http://schemas.openxmlformats.org/officeDocument/2006/math">
                    <m:r>
                      <a:rPr lang="en-US" sz="2500" b="0" i="1" smtClean="0">
                        <a:latin typeface="Cambria Math" panose="02040503050406030204" pitchFamily="18" charset="0"/>
                      </a:rPr>
                      <m:t>𝑟</m:t>
                    </m:r>
                    <m:sSub>
                      <m:sSubPr>
                        <m:ctrlPr>
                          <a:rPr lang="en-US" sz="25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𝑖𝑑</m:t>
                        </m:r>
                      </m:sub>
                    </m:sSub>
                    <m:r>
                      <a:rPr lang="en-US" sz="25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5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2500" dirty="0"/>
                  <a:t>  for the </a:t>
                </a:r>
                <a:r>
                  <a:rPr lang="en-US" sz="2500" i="1" dirty="0" err="1"/>
                  <a:t>i</a:t>
                </a:r>
                <a:r>
                  <a:rPr lang="en-US" sz="2500" baseline="30000" dirty="0" err="1"/>
                  <a:t>th</a:t>
                </a:r>
                <a:r>
                  <a:rPr lang="en-US" sz="2500" dirty="0"/>
                  <a:t> TB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5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500" dirty="0"/>
                  <a:t> is the largest number of coded bits in a </a:t>
                </a:r>
                <a:r>
                  <a:rPr lang="en-US" sz="2500" dirty="0" err="1"/>
                  <a:t>codeblock</a:t>
                </a:r>
                <a:r>
                  <a:rPr lang="en-US" sz="2500" dirty="0"/>
                  <a:t> for the </a:t>
                </a:r>
                <a:r>
                  <a:rPr lang="en-US" sz="2500" i="1" dirty="0" err="1"/>
                  <a:t>i</a:t>
                </a:r>
                <a:r>
                  <a:rPr lang="en-US" sz="2500" baseline="30000" dirty="0" err="1"/>
                  <a:t>th</a:t>
                </a:r>
                <a:r>
                  <a:rPr lang="en-US" sz="2500" dirty="0"/>
                  <a:t> TB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𝑐𝑏</m:t>
                        </m:r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500" dirty="0"/>
                  <a:t> is the circular buffer size for the </a:t>
                </a:r>
                <a:r>
                  <a:rPr lang="en-US" sz="2500" i="1" dirty="0" err="1"/>
                  <a:t>i</a:t>
                </a:r>
                <a:r>
                  <a:rPr lang="en-US" sz="2500" baseline="30000" dirty="0" err="1"/>
                  <a:t>th</a:t>
                </a:r>
                <a:r>
                  <a:rPr lang="en-US" sz="2500" dirty="0"/>
                  <a:t> TB</a:t>
                </a:r>
                <a:endParaRPr lang="en-US" sz="2500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900" dirty="0"/>
                      <m:t>The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minimum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subcarrier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spacing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for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the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component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carrier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is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defined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as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a:rPr lang="en-US" sz="2900" i="1">
                        <a:latin typeface="Cambria Math" panose="02040503050406030204" pitchFamily="18" charset="0"/>
                      </a:rPr>
                      <m:t>15×</m:t>
                    </m:r>
                    <m:sSup>
                      <m:sSupPr>
                        <m:ctrlPr>
                          <a:rPr lang="en-US" sz="29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sSub>
                          <m:sSubPr>
                            <m:ctrlPr>
                              <a:rPr lang="en-US" sz="2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9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9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m:rPr>
                        <m:nor/>
                      </m:rPr>
                      <a:rPr lang="en-US" sz="2900" dirty="0"/>
                      <m:t>.</m:t>
                    </m:r>
                  </m:oMath>
                </a14:m>
                <a:endParaRPr lang="en-US" sz="2900" dirty="0"/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dirty="0"/>
                      <m:t>The</m:t>
                    </m:r>
                    <m:r>
                      <m:rPr>
                        <m:nor/>
                      </m:rPr>
                      <a:rPr lang="en-US" sz="2500" dirty="0"/>
                      <m:t> </m:t>
                    </m:r>
                    <m:r>
                      <m:rPr>
                        <m:nor/>
                      </m:rPr>
                      <a:rPr lang="en-US" sz="2500" dirty="0"/>
                      <m:t>subcarrier</m:t>
                    </m:r>
                    <m:r>
                      <m:rPr>
                        <m:nor/>
                      </m:rPr>
                      <a:rPr lang="en-US" sz="2500" dirty="0"/>
                      <m:t> </m:t>
                    </m:r>
                    <m:r>
                      <m:rPr>
                        <m:nor/>
                      </m:rPr>
                      <a:rPr lang="en-US" sz="2500" dirty="0"/>
                      <m:t>spacing</m:t>
                    </m:r>
                    <m:r>
                      <m:rPr>
                        <m:nor/>
                      </m:rPr>
                      <a:rPr lang="en-US" sz="2500" dirty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used</m:t>
                    </m:r>
                    <m:r>
                      <m:rPr>
                        <m:nor/>
                      </m:rPr>
                      <a:rPr lang="en-US" sz="2500" b="0" i="0" dirty="0" smtClean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for</m:t>
                    </m:r>
                    <m:r>
                      <m:rPr>
                        <m:nor/>
                      </m:rPr>
                      <a:rPr lang="en-US" sz="2500" b="0" i="0" dirty="0" smtClean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transmissions</m:t>
                    </m:r>
                    <m:r>
                      <m:rPr>
                        <m:nor/>
                      </m:rPr>
                      <a:rPr lang="en-US" sz="2500" b="0" i="0" dirty="0" smtClean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in</m:t>
                    </m:r>
                    <m:r>
                      <m:rPr>
                        <m:nor/>
                      </m:rPr>
                      <a:rPr lang="en-US" sz="2500" b="0" i="0" dirty="0" smtClean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this</m:t>
                    </m:r>
                    <m:r>
                      <m:rPr>
                        <m:nor/>
                      </m:rPr>
                      <a:rPr lang="en-US" sz="2500" b="0" i="0" dirty="0" smtClean="0"/>
                      <m:t> 14−</m:t>
                    </m:r>
                    <m:r>
                      <m:rPr>
                        <m:nor/>
                      </m:rPr>
                      <a:rPr lang="en-US" sz="2500" b="0" i="0" dirty="0" smtClean="0"/>
                      <m:t>symbol</m:t>
                    </m:r>
                    <m:r>
                      <m:rPr>
                        <m:nor/>
                      </m:rPr>
                      <a:rPr lang="en-US" sz="2500" b="0" i="0" dirty="0" smtClean="0"/>
                      <m:t> </m:t>
                    </m:r>
                    <m:r>
                      <m:rPr>
                        <m:nor/>
                      </m:rPr>
                      <a:rPr lang="en-US" sz="2500" b="0" i="0" dirty="0" smtClean="0"/>
                      <m:t>duration</m:t>
                    </m:r>
                    <m:r>
                      <m:rPr>
                        <m:nor/>
                      </m:rPr>
                      <a:rPr lang="en-US" sz="2500" b="0" i="1" dirty="0" smtClean="0"/>
                      <m:t> </m:t>
                    </m:r>
                    <m:r>
                      <m:rPr>
                        <m:nor/>
                      </m:rPr>
                      <a:rPr lang="en-US" sz="2500" b="0" dirty="0" smtClean="0"/>
                      <m:t>is</m:t>
                    </m:r>
                    <m:r>
                      <m:rPr>
                        <m:nor/>
                      </m:rPr>
                      <a:rPr lang="en-US" sz="2500" b="0" dirty="0" smtClean="0"/>
                      <m:t> </m:t>
                    </m:r>
                    <m:r>
                      <m:rPr>
                        <m:nor/>
                      </m:rPr>
                      <a:rPr lang="en-US" sz="2500" dirty="0"/>
                      <m:t>defined</m:t>
                    </m:r>
                    <m:r>
                      <m:rPr>
                        <m:nor/>
                      </m:rPr>
                      <a:rPr lang="en-US" sz="2500" dirty="0"/>
                      <m:t> </m:t>
                    </m:r>
                    <m:r>
                      <m:rPr>
                        <m:nor/>
                      </m:rPr>
                      <a:rPr lang="en-US" sz="2500" dirty="0"/>
                      <m:t>as</m:t>
                    </m:r>
                    <m:r>
                      <m:rPr>
                        <m:nor/>
                      </m:rPr>
                      <a:rPr lang="en-US" sz="2500" dirty="0"/>
                      <m:t> </m:t>
                    </m:r>
                    <m:r>
                      <a:rPr lang="en-US" sz="2500" i="1">
                        <a:latin typeface="Cambria Math" panose="02040503050406030204" pitchFamily="18" charset="0"/>
                      </a:rPr>
                      <m:t>15×</m:t>
                    </m:r>
                    <m:sSup>
                      <m:sSupPr>
                        <m:ctrlPr>
                          <a:rPr lang="en-US" sz="25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m:rPr>
                        <m:nor/>
                      </m:rPr>
                      <a:rPr lang="en-US" sz="2500" dirty="0"/>
                      <m:t>. [38.211]</m:t>
                    </m:r>
                  </m:oMath>
                </a14:m>
                <a:endParaRPr lang="en-US" sz="250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900" i="1">
                        <a:latin typeface="Cambria Math" panose="02040503050406030204" pitchFamily="18" charset="0"/>
                      </a:rPr>
                      <m:t>𝑆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is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the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set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of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b="0" i="0" dirty="0" smtClean="0"/>
                      <m:t>TBs</m:t>
                    </m:r>
                    <m:r>
                      <m:rPr>
                        <m:nor/>
                      </m:rPr>
                      <a:rPr lang="en-US" sz="2900" b="0" i="0" dirty="0" smtClean="0"/>
                      <m:t> </m:t>
                    </m:r>
                    <m:r>
                      <m:rPr>
                        <m:nor/>
                      </m:rPr>
                      <a:rPr lang="en-US" sz="2900" b="0" i="0" dirty="0" smtClean="0"/>
                      <m:t>transmitted</m:t>
                    </m:r>
                    <m:r>
                      <m:rPr>
                        <m:nor/>
                      </m:rPr>
                      <a:rPr lang="en-US" sz="2900" b="0" i="0" dirty="0" smtClean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in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a</m:t>
                    </m:r>
                    <m:r>
                      <m:rPr>
                        <m:nor/>
                      </m:rPr>
                      <a:rPr lang="en-US" sz="2900" dirty="0"/>
                      <m:t> 14 </m:t>
                    </m:r>
                    <m:r>
                      <m:rPr>
                        <m:nor/>
                      </m:rPr>
                      <a:rPr lang="en-US" sz="2900" dirty="0"/>
                      <m:t>consecutive</m:t>
                    </m:r>
                    <m:r>
                      <m:rPr>
                        <m:nor/>
                      </m:rPr>
                      <a:rPr lang="en-US" sz="2900" dirty="0"/>
                      <m:t>−</m:t>
                    </m:r>
                    <m:r>
                      <m:rPr>
                        <m:nor/>
                      </m:rPr>
                      <a:rPr lang="en-US" sz="2900" dirty="0"/>
                      <m:t>symbol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duration</m:t>
                    </m:r>
                    <m:r>
                      <m:rPr>
                        <m:nor/>
                      </m:rPr>
                      <a:rPr lang="en-US" sz="2900" dirty="0"/>
                      <m:t>.</m:t>
                    </m:r>
                  </m:oMath>
                </a14:m>
                <a:endParaRPr lang="en-US" sz="2900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29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is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the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number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of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transmitted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codeblocks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for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b="0" i="1" dirty="0" smtClean="0"/>
                      <m:t>i</m:t>
                    </m:r>
                    <m:r>
                      <m:rPr>
                        <m:nor/>
                      </m:rPr>
                      <a:rPr lang="en-US" sz="2900" b="0" i="0" dirty="0" smtClean="0"/>
                      <m:t>th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b="0" i="0" dirty="0" smtClean="0"/>
                      <m:t>TB</m:t>
                    </m:r>
                    <m:r>
                      <m:rPr>
                        <m:nor/>
                      </m:rPr>
                      <a:rPr lang="en-US" sz="2900" b="0" i="0" dirty="0" smtClean="0"/>
                      <m:t>, </m:t>
                    </m:r>
                    <m:r>
                      <m:rPr>
                        <m:nor/>
                      </m:rPr>
                      <a:rPr lang="en-US" sz="2900" dirty="0" smtClean="0"/>
                      <m:t>accounting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for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CBG</m:t>
                    </m:r>
                    <m:r>
                      <m:rPr>
                        <m:nor/>
                      </m:rPr>
                      <a:rPr lang="en-US" sz="2900" dirty="0"/>
                      <m:t>−</m:t>
                    </m:r>
                    <m:r>
                      <m:rPr>
                        <m:nor/>
                      </m:rPr>
                      <a:rPr lang="en-US" sz="2900" dirty="0"/>
                      <m:t>based</m:t>
                    </m:r>
                    <m:r>
                      <m:rPr>
                        <m:nor/>
                      </m:rPr>
                      <a:rPr lang="en-US" sz="2900" dirty="0"/>
                      <m:t> </m:t>
                    </m:r>
                    <m:r>
                      <m:rPr>
                        <m:nor/>
                      </m:rPr>
                      <a:rPr lang="en-US" sz="2900" dirty="0"/>
                      <m:t>retransmission</m:t>
                    </m:r>
                    <m:r>
                      <m:rPr>
                        <m:nor/>
                      </m:rPr>
                      <a:rPr lang="en-US" sz="2900" dirty="0"/>
                      <m:t>. [38.212].</m:t>
                    </m:r>
                  </m:oMath>
                </a14:m>
                <a:endParaRPr lang="en-US" sz="29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900" i="1">
                            <a:latin typeface="Cambria Math" panose="02040503050406030204" pitchFamily="18" charset="0"/>
                          </a:rPr>
                          <m:t>𝐿𝐵𝑅𝑀</m:t>
                        </m:r>
                      </m:sub>
                    </m:sSub>
                    <m:r>
                      <a:rPr lang="en-US" sz="2900" b="0" i="1" smtClean="0">
                        <a:latin typeface="Cambria Math" panose="02040503050406030204" pitchFamily="18" charset="0"/>
                      </a:rPr>
                      <m:t>=2/3</m:t>
                    </m:r>
                  </m:oMath>
                </a14:m>
                <a:r>
                  <a:rPr lang="en-US" sz="2900" dirty="0"/>
                  <a:t> as defined in Subclause 5.4.2.1 [38.212].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900" b="0" i="1" smtClean="0">
                        <a:latin typeface="Cambria Math" panose="02040503050406030204" pitchFamily="18" charset="0"/>
                      </a:rPr>
                      <m:t>𝑇𝐵</m:t>
                    </m:r>
                    <m:sSub>
                      <m:sSubPr>
                        <m:ctrlPr>
                          <a:rPr lang="en-US" sz="2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9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900" b="0" i="1" smtClean="0">
                            <a:latin typeface="Cambria Math" panose="02040503050406030204" pitchFamily="18" charset="0"/>
                          </a:rPr>
                          <m:t>𝐿𝐵𝑅𝑀</m:t>
                        </m:r>
                      </m:sub>
                    </m:sSub>
                  </m:oMath>
                </a14:m>
                <a:r>
                  <a:rPr lang="en-US" sz="2900" dirty="0"/>
                  <a:t> is defined in Subclause 5.4.2.1 [38.212].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FA680B-B139-4199-B483-F395EC523C3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901825"/>
                <a:ext cx="10744200" cy="4591050"/>
              </a:xfrm>
              <a:blipFill>
                <a:blip r:embed="rId2"/>
                <a:stretch>
                  <a:fillRect l="-170" t="-5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FFBFC4F4-B9B7-425C-9EC5-CF21C6EDA60F}"/>
              </a:ext>
            </a:extLst>
          </p:cNvPr>
          <p:cNvSpPr txBox="1"/>
          <p:nvPr/>
        </p:nvSpPr>
        <p:spPr>
          <a:xfrm>
            <a:off x="838200" y="1388825"/>
            <a:ext cx="10446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Proposal</a:t>
            </a:r>
            <a:r>
              <a:rPr lang="en-US" sz="2400" dirty="0"/>
              <a:t>: adopt the following rule in 38.214 to address the above peak-rate cases:</a:t>
            </a:r>
          </a:p>
        </p:txBody>
      </p:sp>
    </p:spTree>
    <p:extLst>
      <p:ext uri="{BB962C8B-B14F-4D97-AF65-F5344CB8AC3E}">
        <p14:creationId xmlns:p14="http://schemas.microsoft.com/office/powerpoint/2010/main" val="231258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3106</TotalTime>
  <Words>648</Words>
  <Application>Microsoft Office PowerPoint</Application>
  <PresentationFormat>Widescreen</PresentationFormat>
  <Paragraphs>77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DengXian</vt:lpstr>
      <vt:lpstr>Malgun Gothic</vt:lpstr>
      <vt:lpstr>SimSun</vt:lpstr>
      <vt:lpstr>Yu Gothic</vt:lpstr>
      <vt:lpstr>Arial</vt:lpstr>
      <vt:lpstr>Calibri</vt:lpstr>
      <vt:lpstr>Calibri Light</vt:lpstr>
      <vt:lpstr>Cambria Math</vt:lpstr>
      <vt:lpstr>Times</vt:lpstr>
      <vt:lpstr>Times New Roman</vt:lpstr>
      <vt:lpstr>Office Theme</vt:lpstr>
      <vt:lpstr>Above Peak Rate Skip-Decoding Rule</vt:lpstr>
      <vt:lpstr>Background (1)</vt:lpstr>
      <vt:lpstr>Background (2)</vt:lpstr>
      <vt:lpstr>Background (3)</vt:lpstr>
      <vt:lpstr>Background (4)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Gabi Sarkis</dc:creator>
  <cp:lastModifiedBy>Qualcomm</cp:lastModifiedBy>
  <cp:revision>52</cp:revision>
  <dcterms:created xsi:type="dcterms:W3CDTF">2018-01-23T07:32:03Z</dcterms:created>
  <dcterms:modified xsi:type="dcterms:W3CDTF">2018-08-24T06:50:12Z</dcterms:modified>
</cp:coreProperties>
</file>