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2" r:id="rId1"/>
  </p:sldMasterIdLst>
  <p:notesMasterIdLst>
    <p:notesMasterId r:id="rId11"/>
  </p:notesMasterIdLst>
  <p:handoutMasterIdLst>
    <p:handoutMasterId r:id="rId12"/>
  </p:handoutMasterIdLst>
  <p:sldIdLst>
    <p:sldId id="545" r:id="rId2"/>
    <p:sldId id="560" r:id="rId3"/>
    <p:sldId id="561" r:id="rId4"/>
    <p:sldId id="562" r:id="rId5"/>
    <p:sldId id="563" r:id="rId6"/>
    <p:sldId id="564" r:id="rId7"/>
    <p:sldId id="565" r:id="rId8"/>
    <p:sldId id="566" r:id="rId9"/>
    <p:sldId id="537" r:id="rId10"/>
  </p:sldIdLst>
  <p:sldSz cx="9144000" cy="6858000" type="screen4x3"/>
  <p:notesSz cx="7099300" cy="10234613"/>
  <p:defaultTex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xmlns="">
        <p15:guide id="1" orient="horz" pos="4065">
          <p15:clr>
            <a:srgbClr val="A4A3A4"/>
          </p15:clr>
        </p15:guide>
        <p15:guide id="2" orient="horz" pos="572">
          <p15:clr>
            <a:srgbClr val="A4A3A4"/>
          </p15:clr>
        </p15:guide>
        <p15:guide id="3" pos="5641">
          <p15:clr>
            <a:srgbClr val="A4A3A4"/>
          </p15:clr>
        </p15:guide>
        <p15:guide id="4" pos="113">
          <p15:clr>
            <a:srgbClr val="A4A3A4"/>
          </p15:clr>
        </p15:guide>
        <p15:guide id="5" pos="2880">
          <p15:clr>
            <a:srgbClr val="A4A3A4"/>
          </p15:clr>
        </p15:guide>
      </p15:sldGuideLst>
    </p:ext>
    <p:ext uri="{2D200454-40CA-4A62-9FC3-DE9A4176ACB9}">
      <p15:notesGuideLst xmlns:p15="http://schemas.microsoft.com/office/powerpoint/2012/main" xmlns="">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1BA12B"/>
    <a:srgbClr val="0000FF"/>
    <a:srgbClr val="FFFFCC"/>
    <a:srgbClr val="1782DB"/>
    <a:srgbClr val="706ABA"/>
    <a:srgbClr val="8B8807"/>
    <a:srgbClr val="C07000"/>
    <a:srgbClr val="DB4949"/>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75DCB02-9BB8-47FD-8907-85C794F793BA}" styleName="テーマ スタイル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12" autoAdjust="0"/>
    <p:restoredTop sz="97234" autoAdjust="0"/>
  </p:normalViewPr>
  <p:slideViewPr>
    <p:cSldViewPr>
      <p:cViewPr varScale="1">
        <p:scale>
          <a:sx n="96" d="100"/>
          <a:sy n="96" d="100"/>
        </p:scale>
        <p:origin x="-493" y="-78"/>
      </p:cViewPr>
      <p:guideLst>
        <p:guide orient="horz" pos="4065"/>
        <p:guide orient="horz" pos="572"/>
        <p:guide pos="5641"/>
        <p:guide pos="11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438"/>
    </p:cViewPr>
  </p:sorterViewPr>
  <p:notesViewPr>
    <p:cSldViewPr>
      <p:cViewPr varScale="1">
        <p:scale>
          <a:sx n="94" d="100"/>
          <a:sy n="94" d="100"/>
        </p:scale>
        <p:origin x="-2700" y="-102"/>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19" name="Rectangle 3"/>
          <p:cNvSpPr>
            <a:spLocks noGrp="1" noChangeArrowheads="1"/>
          </p:cNvSpPr>
          <p:nvPr>
            <p:ph type="dt" sz="quarter"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20"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endParaRPr lang="en-GB" altLang="ja-JP"/>
          </a:p>
        </p:txBody>
      </p:sp>
      <p:sp>
        <p:nvSpPr>
          <p:cNvPr id="393221"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B87FCF85-CCB6-420C-AA75-A79196640EEC}" type="slidenum">
              <a:rPr lang="en-GB" altLang="ja-JP"/>
              <a:pPr>
                <a:defRPr/>
              </a:pPr>
              <a:t>‹#›</a:t>
            </a:fld>
            <a:endParaRPr lang="en-GB" altLang="ja-JP"/>
          </a:p>
        </p:txBody>
      </p:sp>
      <p:pic>
        <p:nvPicPr>
          <p:cNvPr id="8198" name="図 6"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139833401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167939" name="Rectangle 3"/>
          <p:cNvSpPr>
            <a:spLocks noGrp="1" noChangeArrowheads="1"/>
          </p:cNvSpPr>
          <p:nvPr>
            <p:ph type="dt"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7172" name="Rectangle 4"/>
          <p:cNvSpPr>
            <a:spLocks noGrp="1" noRot="1" noChangeAspect="1" noChangeArrowheads="1" noTextEdit="1"/>
          </p:cNvSpPr>
          <p:nvPr>
            <p:ph type="sldImg" idx="2"/>
          </p:nvPr>
        </p:nvSpPr>
        <p:spPr bwMode="auto">
          <a:xfrm>
            <a:off x="990600" y="766763"/>
            <a:ext cx="5119688" cy="3840162"/>
          </a:xfrm>
          <a:prstGeom prst="rect">
            <a:avLst/>
          </a:prstGeom>
          <a:noFill/>
          <a:ln w="9525">
            <a:solidFill>
              <a:srgbClr val="000000"/>
            </a:solidFill>
            <a:miter lim="800000"/>
            <a:headEnd/>
            <a:tailEnd/>
          </a:ln>
        </p:spPr>
      </p:sp>
      <p:sp>
        <p:nvSpPr>
          <p:cNvPr id="167941" name="Rectangle 5"/>
          <p:cNvSpPr>
            <a:spLocks noGrp="1" noChangeArrowheads="1"/>
          </p:cNvSpPr>
          <p:nvPr>
            <p:ph type="body" sz="quarter" idx="3"/>
          </p:nvPr>
        </p:nvSpPr>
        <p:spPr bwMode="auto">
          <a:xfrm>
            <a:off x="708025" y="4860925"/>
            <a:ext cx="5683250" cy="460692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p>
        </p:txBody>
      </p:sp>
      <p:sp>
        <p:nvSpPr>
          <p:cNvPr id="167943"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26FB4BE2-03C4-455E-A212-B1E26B9BF1BD}" type="slidenum">
              <a:rPr lang="en-US" altLang="ja-JP"/>
              <a:pPr>
                <a:defRPr/>
              </a:pPr>
              <a:t>‹#›</a:t>
            </a:fld>
            <a:endParaRPr lang="en-US" altLang="ja-JP"/>
          </a:p>
        </p:txBody>
      </p:sp>
      <p:pic>
        <p:nvPicPr>
          <p:cNvPr id="7176" name="図 8"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256644381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6"/>
          <p:cNvSpPr>
            <a:spLocks noGrp="1" noChangeArrowheads="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10242" name="Rectangle 7"/>
          <p:cNvSpPr>
            <a:spLocks noGrp="1" noChangeArrowheads="1"/>
          </p:cNvSpPr>
          <p:nvPr>
            <p:ph type="sldNum" sz="quarter" idx="5"/>
          </p:nvPr>
        </p:nvSpPr>
        <p:spPr>
          <a:noFill/>
        </p:spPr>
        <p:txBody>
          <a:bodyPr/>
          <a:lstStyle/>
          <a:p>
            <a:pPr defTabSz="954088"/>
            <a:fld id="{F5357AD5-C38B-43EE-B8DF-546C6C077383}" type="slidenum">
              <a:rPr lang="en-US" altLang="ja-JP" smtClean="0">
                <a:ea typeface="ＭＳ Ｐゴシック" charset="-128"/>
              </a:rPr>
              <a:pPr defTabSz="954088"/>
              <a:t>1</a:t>
            </a:fld>
            <a:endParaRPr lang="en-US" altLang="ja-JP" smtClean="0">
              <a:ea typeface="ＭＳ Ｐゴシック" charset="-128"/>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GB" altLang="ja-JP" smtClean="0">
              <a:ea typeface="ＭＳ Ｐ明朝" pitchFamily="18" charset="-128"/>
            </a:endParaRPr>
          </a:p>
        </p:txBody>
      </p:sp>
    </p:spTree>
    <p:extLst>
      <p:ext uri="{BB962C8B-B14F-4D97-AF65-F5344CB8AC3E}">
        <p14:creationId xmlns:p14="http://schemas.microsoft.com/office/powerpoint/2010/main" val="762292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スライド イメージ プレースホルダ 1"/>
          <p:cNvSpPr>
            <a:spLocks noGrp="1" noRot="1" noChangeAspect="1" noTextEdit="1"/>
          </p:cNvSpPr>
          <p:nvPr>
            <p:ph type="sldImg"/>
          </p:nvPr>
        </p:nvSpPr>
        <p:spPr>
          <a:ln/>
        </p:spPr>
      </p:sp>
      <p:sp>
        <p:nvSpPr>
          <p:cNvPr id="20482" name="ノート プレースホルダ 2"/>
          <p:cNvSpPr>
            <a:spLocks noGrp="1"/>
          </p:cNvSpPr>
          <p:nvPr>
            <p:ph type="body" idx="1"/>
          </p:nvPr>
        </p:nvSpPr>
        <p:spPr>
          <a:noFill/>
          <a:ln/>
        </p:spPr>
        <p:txBody>
          <a:bodyPr/>
          <a:lstStyle/>
          <a:p>
            <a:endParaRPr lang="ja-JP" altLang="en-US" smtClean="0">
              <a:ea typeface="ＭＳ Ｐ明朝" pitchFamily="18" charset="-128"/>
            </a:endParaRPr>
          </a:p>
        </p:txBody>
      </p:sp>
      <p:sp>
        <p:nvSpPr>
          <p:cNvPr id="20483" name="フッター プレースホルダ 3"/>
          <p:cNvSpPr>
            <a:spLocks noGrp="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20484" name="スライド番号プレースホルダ 4"/>
          <p:cNvSpPr>
            <a:spLocks noGrp="1"/>
          </p:cNvSpPr>
          <p:nvPr>
            <p:ph type="sldNum" sz="quarter" idx="5"/>
          </p:nvPr>
        </p:nvSpPr>
        <p:spPr>
          <a:noFill/>
        </p:spPr>
        <p:txBody>
          <a:bodyPr/>
          <a:lstStyle/>
          <a:p>
            <a:pPr defTabSz="954088"/>
            <a:fld id="{5E98CC2B-BC58-47A8-9985-02B2AF819AE0}" type="slidenum">
              <a:rPr lang="en-US" altLang="ja-JP" smtClean="0">
                <a:ea typeface="ＭＳ Ｐゴシック" charset="-128"/>
              </a:rPr>
              <a:pPr defTabSz="954088"/>
              <a:t>9</a:t>
            </a:fld>
            <a:endParaRPr lang="en-US" altLang="ja-JP" smtClean="0">
              <a:ea typeface="ＭＳ Ｐゴシック" charset="-128"/>
            </a:endParaRPr>
          </a:p>
        </p:txBody>
      </p:sp>
    </p:spTree>
    <p:extLst>
      <p:ext uri="{BB962C8B-B14F-4D97-AF65-F5344CB8AC3E}">
        <p14:creationId xmlns:p14="http://schemas.microsoft.com/office/powerpoint/2010/main" val="2910054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pic>
        <p:nvPicPr>
          <p:cNvPr id="4" name="Picture 45" descr="TitleRed_L150"/>
          <p:cNvPicPr>
            <a:picLocks noChangeAspect="1" noChangeArrowheads="1"/>
          </p:cNvPicPr>
          <p:nvPr userDrawn="1"/>
        </p:nvPicPr>
        <p:blipFill>
          <a:blip r:embed="rId2"/>
          <a:srcRect/>
          <a:stretch>
            <a:fillRect/>
          </a:stretch>
        </p:blipFill>
        <p:spPr bwMode="gray">
          <a:xfrm>
            <a:off x="0" y="0"/>
            <a:ext cx="9144000" cy="4852988"/>
          </a:xfrm>
          <a:prstGeom prst="rect">
            <a:avLst/>
          </a:prstGeom>
          <a:noFill/>
          <a:ln w="9525">
            <a:noFill/>
            <a:miter lim="800000"/>
            <a:headEnd/>
            <a:tailEnd/>
          </a:ln>
        </p:spPr>
      </p:pic>
      <p:grpSp>
        <p:nvGrpSpPr>
          <p:cNvPr id="5" name="Group 48"/>
          <p:cNvGrpSpPr>
            <a:grpSpLocks noChangeAspect="1"/>
          </p:cNvGrpSpPr>
          <p:nvPr userDrawn="1"/>
        </p:nvGrpSpPr>
        <p:grpSpPr bwMode="auto">
          <a:xfrm>
            <a:off x="7308850" y="185738"/>
            <a:ext cx="1647825" cy="920750"/>
            <a:chOff x="4604" y="117"/>
            <a:chExt cx="1038" cy="580"/>
          </a:xfrm>
        </p:grpSpPr>
        <p:sp>
          <p:nvSpPr>
            <p:cNvPr id="6" name="AutoShape 47"/>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r>
              <a:rPr lang="ja-JP" altLang="en-US" dirty="0"/>
              <a:t>マスタ サブタイトルの書式設定</a:t>
            </a:r>
          </a:p>
        </p:txBody>
      </p:sp>
      <p:sp>
        <p:nvSpPr>
          <p:cNvPr id="647174" name="Rectangle 6"/>
          <p:cNvSpPr>
            <a:spLocks noGrp="1" noChangeArrowheads="1"/>
          </p:cNvSpPr>
          <p:nvPr>
            <p:ph type="ctrTitle"/>
          </p:nvPr>
        </p:nvSpPr>
        <p:spPr>
          <a:xfrm>
            <a:off x="323850" y="1738313"/>
            <a:ext cx="7920038" cy="2361600"/>
          </a:xfrm>
        </p:spPr>
        <p:txBody>
          <a:bodyPr anchor="b"/>
          <a:lstStyle>
            <a:lvl1pPr>
              <a:defRPr sz="4400">
                <a:solidFill>
                  <a:srgbClr val="FFFFFF"/>
                </a:solidFill>
              </a:defRPr>
            </a:lvl1pPr>
          </a:lstStyle>
          <a:p>
            <a:r>
              <a:rPr lang="en-US" altLang="ja-JP" dirty="0"/>
              <a:t/>
            </a:r>
            <a:br>
              <a:rPr lang="en-US" altLang="ja-JP" dirty="0"/>
            </a:br>
            <a:r>
              <a:rPr lang="ja-JP" altLang="en-US" dirty="0"/>
              <a:t>マスタ タイトルの書式設定</a:t>
            </a:r>
            <a:endParaRPr lang="de-DE" altLang="ja-JP" dirty="0"/>
          </a:p>
        </p:txBody>
      </p:sp>
      <p:sp>
        <p:nvSpPr>
          <p:cNvPr id="38" name="Rectangle 7"/>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3"/>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pPr>
                <a:defRPr/>
              </a:pPr>
              <a:t>‹#›</a:t>
            </a:fld>
            <a:endParaRPr lang="de-DE" altLang="ja-JP"/>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ujitsuロ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userDrawn="1"/>
        </p:nvSpPr>
        <p:spPr bwMode="gray">
          <a:xfrm>
            <a:off x="360363" y="3789363"/>
            <a:ext cx="8280400" cy="2519362"/>
          </a:xfrm>
          <a:prstGeom prst="rect">
            <a:avLst/>
          </a:prstGeom>
          <a:noFill/>
          <a:ln w="9525">
            <a:noFill/>
            <a:miter lim="800000"/>
            <a:headEnd/>
            <a:tailEnd/>
          </a:ln>
        </p:spPr>
        <p:txBody>
          <a:bodyPr lIns="0" tIns="0" rIns="0" bIns="0"/>
          <a:lstStyle/>
          <a:p>
            <a:pPr indent="304800" defTabSz="457200">
              <a:spcBef>
                <a:spcPct val="10000"/>
              </a:spcBef>
              <a:spcAft>
                <a:spcPct val="10000"/>
              </a:spcAft>
              <a:buClr>
                <a:srgbClr val="87867E"/>
              </a:buClr>
              <a:buFont typeface="Wingdings" pitchFamily="2" charset="2"/>
              <a:buChar char="n"/>
              <a:defRPr/>
            </a:pPr>
            <a:endParaRPr lang="ja-JP" altLang="de-DE" sz="2800" dirty="0">
              <a:latin typeface="Arial" charset="0"/>
              <a:ea typeface="ＭＳ Ｐゴシック" pitchFamily="50" charset="-128"/>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4" descr="ContentGray20_L150"/>
          <p:cNvPicPr>
            <a:picLocks noChangeAspect="1" noChangeArrowheads="1"/>
          </p:cNvPicPr>
          <p:nvPr userDrawn="1"/>
        </p:nvPicPr>
        <p:blipFill>
          <a:blip r:embed="rId5"/>
          <a:srcRect/>
          <a:stretch>
            <a:fillRect/>
          </a:stretch>
        </p:blipFill>
        <p:spPr bwMode="gray">
          <a:xfrm>
            <a:off x="0" y="0"/>
            <a:ext cx="9144000" cy="1073150"/>
          </a:xfrm>
          <a:prstGeom prst="rect">
            <a:avLst/>
          </a:prstGeom>
          <a:noFill/>
          <a:ln w="9525">
            <a:noFill/>
            <a:miter lim="800000"/>
            <a:headEnd/>
            <a:tailEnd/>
          </a:ln>
        </p:spPr>
      </p:pic>
      <p:sp>
        <p:nvSpPr>
          <p:cNvPr id="646147" name="Rectangle 3"/>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a:defRPr kumimoji="0" sz="800">
                <a:solidFill>
                  <a:schemeClr val="tx1"/>
                </a:solidFill>
                <a:latin typeface="Arial" charset="0"/>
              </a:defRPr>
            </a:lvl1pPr>
          </a:lstStyle>
          <a:p>
            <a:r>
              <a:rPr lang="en-US" altLang="ja-JP" smtClean="0"/>
              <a:t>Copyright 2018 FUJITSU LABORATORIES LTD.</a:t>
            </a:r>
            <a:endParaRPr lang="de-DE" altLang="ja-JP"/>
          </a:p>
        </p:txBody>
      </p:sp>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50" name="Rectangle 6"/>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800">
                <a:solidFill>
                  <a:schemeClr val="tx1"/>
                </a:solidFill>
                <a:latin typeface="+mn-lt"/>
                <a:ea typeface="ＭＳ Ｐゴシック" pitchFamily="50" charset="-128"/>
              </a:defRPr>
            </a:lvl1pPr>
          </a:lstStyle>
          <a:p>
            <a:pPr>
              <a:defRPr/>
            </a:pPr>
            <a:fld id="{90A2944E-8D73-4226-A567-87DDE47F2CA8}" type="slidenum">
              <a:rPr lang="ja-JP" altLang="de-DE"/>
              <a:pPr>
                <a:defRPr/>
              </a:pPr>
              <a:t>‹#›</a:t>
            </a:fld>
            <a:endParaRPr lang="de-DE" altLang="ja-JP"/>
          </a:p>
        </p:txBody>
      </p:sp>
      <p:sp>
        <p:nvSpPr>
          <p:cNvPr id="1030" name="Rectangle 7"/>
          <p:cNvSpPr>
            <a:spLocks noGrp="1" noChangeArrowheads="1"/>
          </p:cNvSpPr>
          <p:nvPr>
            <p:ph type="title"/>
          </p:nvPr>
        </p:nvSpPr>
        <p:spPr bwMode="gray">
          <a:xfrm>
            <a:off x="169863" y="-1588"/>
            <a:ext cx="7858125"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31"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188913" y="6675438"/>
            <a:ext cx="1835150" cy="152400"/>
          </a:xfrm>
          <a:prstGeom prst="rect">
            <a:avLst/>
          </a:prstGeom>
          <a:noFill/>
          <a:ln w="9525">
            <a:noFill/>
            <a:miter lim="800000"/>
            <a:headEnd/>
            <a:tailEnd/>
          </a:ln>
          <a:effectLst/>
        </p:spPr>
        <p:txBody>
          <a:bodyPr lIns="0" tIns="0" rIns="0" bIns="0" anchor="b">
            <a:spAutoFit/>
          </a:bodyPr>
          <a:lstStyle/>
          <a:p>
            <a:pPr>
              <a:spcBef>
                <a:spcPct val="50000"/>
              </a:spcBef>
              <a:defRPr/>
            </a:pPr>
            <a:r>
              <a:rPr kumimoji="0" lang="en-US" altLang="ja-JP" sz="1000" b="1">
                <a:solidFill>
                  <a:schemeClr val="tx1"/>
                </a:solidFill>
                <a:latin typeface="Arial" charset="0"/>
                <a:ea typeface="ＭＳ Ｐゴシック" pitchFamily="50" charset="-128"/>
              </a:rPr>
              <a:t> </a:t>
            </a:r>
          </a:p>
        </p:txBody>
      </p:sp>
      <p:grpSp>
        <p:nvGrpSpPr>
          <p:cNvPr id="1033" name="Group 19"/>
          <p:cNvGrpSpPr>
            <a:grpSpLocks noChangeAspect="1"/>
          </p:cNvGrpSpPr>
          <p:nvPr userDrawn="1"/>
        </p:nvGrpSpPr>
        <p:grpSpPr bwMode="auto">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4" name="Freeform 20"/>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5" name="Freeform 21"/>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6" name="Freeform 22"/>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7" name="Freeform 23"/>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8" name="Freeform 24"/>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9" name="Freeform 25"/>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0" name="Freeform 26"/>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1" name="Freeform 27"/>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2" r:id="rId3"/>
  </p:sldLayoutIdLs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jpeg"/><Relationship Id="rId12"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2.png"/><Relationship Id="rId11" Type="http://schemas.openxmlformats.org/officeDocument/2006/relationships/image" Target="../media/image14.png"/><Relationship Id="rId5" Type="http://schemas.openxmlformats.org/officeDocument/2006/relationships/image" Target="../media/image9.wmf"/><Relationship Id="rId10" Type="http://schemas.openxmlformats.org/officeDocument/2006/relationships/image" Target="../media/image10.wmf"/><Relationship Id="rId4" Type="http://schemas.openxmlformats.org/officeDocument/2006/relationships/oleObject" Target="../embeddings/oleObject1.bin"/><Relationship Id="rId9"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noChangeArrowheads="1"/>
          </p:cNvSpPr>
          <p:nvPr>
            <p:ph type="subTitle" idx="1"/>
            <p:custDataLst>
              <p:tags r:id="rId1"/>
            </p:custDataLst>
          </p:nvPr>
        </p:nvSpPr>
        <p:spPr/>
        <p:txBody>
          <a:bodyPr/>
          <a:lstStyle/>
          <a:p>
            <a:pPr eaLnBrk="1" hangingPunct="1"/>
            <a:r>
              <a:rPr lang="en-US" altLang="ja-JP" b="1" dirty="0"/>
              <a:t>3GPP TSG-RAN WG1 </a:t>
            </a:r>
            <a:r>
              <a:rPr lang="en-US" altLang="ja-JP" b="1" dirty="0" smtClean="0"/>
              <a:t>Meeting#94</a:t>
            </a:r>
          </a:p>
          <a:p>
            <a:pPr eaLnBrk="1" hangingPunct="1"/>
            <a:r>
              <a:rPr lang="en-US" altLang="ja-JP" b="1" dirty="0"/>
              <a:t>Gothenburg, Sweden, 20</a:t>
            </a:r>
            <a:r>
              <a:rPr lang="en-US" altLang="ja-JP" b="1" baseline="30000" dirty="0"/>
              <a:t>th</a:t>
            </a:r>
            <a:r>
              <a:rPr lang="en-US" altLang="ja-JP" b="1" dirty="0"/>
              <a:t> - 24</a:t>
            </a:r>
            <a:r>
              <a:rPr lang="en-US" altLang="ja-JP" b="1" baseline="30000" dirty="0"/>
              <a:t>th</a:t>
            </a:r>
            <a:r>
              <a:rPr lang="en-US" altLang="ja-JP" b="1" dirty="0"/>
              <a:t> August </a:t>
            </a:r>
            <a:r>
              <a:rPr lang="en-US" altLang="ja-JP" b="1" dirty="0" smtClean="0"/>
              <a:t>2018</a:t>
            </a:r>
          </a:p>
          <a:p>
            <a:pPr eaLnBrk="1" hangingPunct="1"/>
            <a:r>
              <a:rPr lang="en-US" altLang="ja-JP" b="1" dirty="0"/>
              <a:t>R1- 1808296</a:t>
            </a:r>
            <a:endParaRPr lang="ja-JP" altLang="en-US" b="1" dirty="0"/>
          </a:p>
        </p:txBody>
      </p:sp>
      <p:sp>
        <p:nvSpPr>
          <p:cNvPr id="9218" name="Rectangle 2"/>
          <p:cNvSpPr>
            <a:spLocks noGrp="1" noChangeArrowheads="1"/>
          </p:cNvSpPr>
          <p:nvPr>
            <p:ph type="ctrTitle"/>
          </p:nvPr>
        </p:nvSpPr>
        <p:spPr>
          <a:xfrm>
            <a:off x="323850" y="1738313"/>
            <a:ext cx="8424614" cy="2362200"/>
          </a:xfrm>
        </p:spPr>
        <p:txBody>
          <a:bodyPr/>
          <a:lstStyle/>
          <a:p>
            <a:pPr eaLnBrk="1" hangingPunct="1"/>
            <a:r>
              <a:rPr lang="en-US" altLang="ja-JP" b="1" dirty="0"/>
              <a:t>Discussion on </a:t>
            </a:r>
            <a:r>
              <a:rPr lang="en-US" altLang="ja-JP" b="1" dirty="0" err="1"/>
              <a:t>Subframe</a:t>
            </a:r>
            <a:r>
              <a:rPr lang="en-US" altLang="ja-JP" b="1" dirty="0"/>
              <a:t>-based Resource Selection Parameters in Mode-4 NR-V2X</a:t>
            </a:r>
            <a:endParaRPr lang="ja-JP" altLang="en-US" b="1" dirty="0"/>
          </a:p>
        </p:txBody>
      </p:sp>
    </p:spTree>
    <p:extLst>
      <p:ext uri="{BB962C8B-B14F-4D97-AF65-F5344CB8AC3E}">
        <p14:creationId xmlns:p14="http://schemas.microsoft.com/office/powerpoint/2010/main" val="1966044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a:t>Introduction</a:t>
            </a:r>
            <a:endParaRPr kumimoji="1" lang="ja-JP" altLang="en-US" dirty="0"/>
          </a:p>
        </p:txBody>
      </p:sp>
      <p:sp>
        <p:nvSpPr>
          <p:cNvPr id="3" name="コンテンツ プレースホルダー 2"/>
          <p:cNvSpPr>
            <a:spLocks noGrp="1"/>
          </p:cNvSpPr>
          <p:nvPr>
            <p:ph idx="1"/>
          </p:nvPr>
        </p:nvSpPr>
        <p:spPr>
          <a:xfrm>
            <a:off x="323528" y="869951"/>
            <a:ext cx="8580189" cy="542825"/>
          </a:xfrm>
        </p:spPr>
        <p:txBody>
          <a:bodyPr/>
          <a:lstStyle/>
          <a:p>
            <a:r>
              <a:rPr lang="en-US" altLang="ja-JP" sz="2000" dirty="0"/>
              <a:t>In RAN #80 meeting, the new SID NR-V2X has been agreed with the objective 1 [1], as follows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2</a:t>
            </a:fld>
            <a:endParaRPr lang="de-DE" altLang="ja-JP"/>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7" name="テキスト ボックス 5"/>
          <p:cNvSpPr txBox="1">
            <a:spLocks noChangeArrowheads="1"/>
          </p:cNvSpPr>
          <p:nvPr/>
        </p:nvSpPr>
        <p:spPr bwMode="auto">
          <a:xfrm>
            <a:off x="189895" y="1613560"/>
            <a:ext cx="8753570" cy="2880320"/>
          </a:xfrm>
          <a:prstGeom prst="rect">
            <a:avLst/>
          </a:prstGeom>
          <a:solidFill>
            <a:srgbClr val="FFFFFF"/>
          </a:solidFill>
          <a:ln w="12700">
            <a:solidFill>
              <a:schemeClr val="bg1">
                <a:lumMod val="6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1: </a:t>
            </a:r>
            <a:r>
              <a:rPr kumimoji="1" lang="en-US" altLang="ja-JP" sz="2000" b="1"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design [RAN1, RAN2]:</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Identify technical solutions for a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design to meet the requirements of advanced V2X services, including</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the support of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unicast,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groupcast</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and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broadcast</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physical layer structures and procedure(s)</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synchronization mechanism</a:t>
            </a:r>
            <a:endParaRPr kumimoji="1" lang="en-US" altLang="ja-JP" sz="105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rgbClr val="FF0000"/>
                </a:solidFill>
                <a:effectLst/>
                <a:latin typeface="Times New Roman" pitchFamily="18" charset="0"/>
                <a:ea typeface="ＭＳ 明朝" pitchFamily="17" charset="-128"/>
                <a:cs typeface="Times New Roman" pitchFamily="18" charset="0"/>
              </a:rPr>
              <a:t>Study </a:t>
            </a:r>
            <a:r>
              <a:rPr kumimoji="1" lang="en-US" altLang="ja-JP" sz="2000" b="0" i="0" u="none" strike="noStrike" cap="none" normalizeH="0" baseline="0" dirty="0" err="1" smtClean="0">
                <a:ln>
                  <a:noFill/>
                </a:ln>
                <a:solidFill>
                  <a:srgbClr val="FF0000"/>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rgbClr val="FF0000"/>
                </a:solidFill>
                <a:effectLst/>
                <a:latin typeface="Times New Roman" pitchFamily="18" charset="0"/>
                <a:ea typeface="ＭＳ 明朝" pitchFamily="17" charset="-128"/>
                <a:cs typeface="Times New Roman" pitchFamily="18" charset="0"/>
              </a:rPr>
              <a:t> resource allocation mechanism (also including objective 3)</a:t>
            </a:r>
            <a:endParaRPr kumimoji="1" lang="en-US" altLang="ja-JP" sz="1050" b="0" i="0" u="none" strike="noStrike" cap="none" normalizeH="0" baseline="0" dirty="0" smtClean="0">
              <a:ln>
                <a:noFill/>
              </a:ln>
              <a:solidFill>
                <a:srgbClr val="FF0000"/>
              </a:solidFill>
              <a:effectLst/>
              <a:latin typeface="Arial" pitchFamily="34" charset="0"/>
              <a:ea typeface="ＭＳ Ｐゴシック" pitchFamily="50" charset="-128"/>
              <a:cs typeface="ＭＳ Ｐゴシック" pitchFamily="50" charset="-128"/>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Study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L2/L3 protocols</a:t>
            </a:r>
            <a:endParaRPr kumimoji="1" lang="en-US" altLang="ja-JP" sz="32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8" name="コンテンツ プレースホルダー 2"/>
          <p:cNvSpPr txBox="1">
            <a:spLocks/>
          </p:cNvSpPr>
          <p:nvPr/>
        </p:nvSpPr>
        <p:spPr bwMode="gray">
          <a:xfrm>
            <a:off x="323528" y="4694664"/>
            <a:ext cx="8712968" cy="75884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85000"/>
              </a:lnSpc>
            </a:pPr>
            <a:r>
              <a:rPr lang="en-US" altLang="ja-JP" sz="2000" dirty="0"/>
              <a:t>Use case </a:t>
            </a:r>
            <a:r>
              <a:rPr lang="en-US" altLang="ja-JP" sz="2000" dirty="0" smtClean="0"/>
              <a:t>groups</a:t>
            </a:r>
            <a:r>
              <a:rPr lang="ja-JP" altLang="en-US" sz="2000" dirty="0"/>
              <a:t> </a:t>
            </a:r>
            <a:r>
              <a:rPr lang="en-US" altLang="ja-JP" sz="2000" dirty="0" smtClean="0"/>
              <a:t>in NR-V2X</a:t>
            </a:r>
          </a:p>
          <a:p>
            <a:pPr lvl="1">
              <a:lnSpc>
                <a:spcPct val="85000"/>
              </a:lnSpc>
            </a:pPr>
            <a:r>
              <a:rPr lang="en-GB" altLang="ja-JP" sz="1800" dirty="0"/>
              <a:t>Vehicle platooning</a:t>
            </a:r>
            <a:r>
              <a:rPr lang="en-US" altLang="ja-JP" sz="1800" dirty="0"/>
              <a:t>, advanced driving, extended sensors, </a:t>
            </a:r>
            <a:r>
              <a:rPr lang="en-US" altLang="ja-JP" sz="1800" dirty="0" smtClean="0"/>
              <a:t>and remote </a:t>
            </a:r>
            <a:r>
              <a:rPr lang="en-US" altLang="ja-JP" sz="1800" dirty="0"/>
              <a:t>driving</a:t>
            </a:r>
          </a:p>
          <a:p>
            <a:pPr lvl="1">
              <a:lnSpc>
                <a:spcPct val="85000"/>
              </a:lnSpc>
            </a:pPr>
            <a:r>
              <a:rPr lang="en-US" altLang="ja-JP" sz="1800" dirty="0"/>
              <a:t>Stringent requirements: the maximum end-to-end latency of </a:t>
            </a:r>
            <a:r>
              <a:rPr lang="en-US" altLang="ja-JP" sz="1800" dirty="0">
                <a:solidFill>
                  <a:srgbClr val="FF0000"/>
                </a:solidFill>
              </a:rPr>
              <a:t>3-10ms</a:t>
            </a:r>
            <a:r>
              <a:rPr lang="en-US" altLang="ja-JP" sz="1800" dirty="0"/>
              <a:t>, the </a:t>
            </a:r>
            <a:r>
              <a:rPr lang="en-US" altLang="ja-JP" sz="1800" dirty="0">
                <a:solidFill>
                  <a:schemeClr val="tx1"/>
                </a:solidFill>
              </a:rPr>
              <a:t>reliability of 99.99-99.999%, the </a:t>
            </a:r>
            <a:r>
              <a:rPr lang="en-US" altLang="ja-JP" sz="1800" dirty="0"/>
              <a:t>packet size up to </a:t>
            </a:r>
            <a:r>
              <a:rPr lang="en-US" altLang="ja-JP" sz="1800" dirty="0">
                <a:solidFill>
                  <a:srgbClr val="FF0000"/>
                </a:solidFill>
              </a:rPr>
              <a:t>60000 </a:t>
            </a:r>
            <a:r>
              <a:rPr lang="en-US" altLang="ja-JP" sz="1800" dirty="0" smtClean="0">
                <a:solidFill>
                  <a:srgbClr val="FF0000"/>
                </a:solidFill>
              </a:rPr>
              <a:t>bytes</a:t>
            </a:r>
            <a:endParaRPr lang="en-US" altLang="ja-JP" sz="1800" dirty="0" smtClean="0"/>
          </a:p>
          <a:p>
            <a:pPr>
              <a:lnSpc>
                <a:spcPct val="85000"/>
              </a:lnSpc>
            </a:pPr>
            <a:r>
              <a:rPr lang="en-US" altLang="ja-JP" sz="2000" dirty="0" smtClean="0"/>
              <a:t>Introduce </a:t>
            </a:r>
            <a:r>
              <a:rPr lang="en-US" altLang="ja-JP" sz="2000" dirty="0" err="1"/>
              <a:t>subframe</a:t>
            </a:r>
            <a:r>
              <a:rPr lang="en-US" altLang="ja-JP" sz="2000" dirty="0"/>
              <a:t> based resource selection </a:t>
            </a:r>
            <a:r>
              <a:rPr lang="en-US" altLang="ja-JP" sz="2000" i="1" dirty="0">
                <a:solidFill>
                  <a:srgbClr val="FF0000"/>
                </a:solidFill>
              </a:rPr>
              <a:t>parameters</a:t>
            </a:r>
            <a:r>
              <a:rPr lang="en-US" altLang="ja-JP" sz="2000" dirty="0"/>
              <a:t> in </a:t>
            </a:r>
            <a:r>
              <a:rPr lang="en-US" altLang="ja-JP" sz="2000" i="1" dirty="0" smtClean="0">
                <a:solidFill>
                  <a:srgbClr val="FF0000"/>
                </a:solidFill>
              </a:rPr>
              <a:t>mode-</a:t>
            </a:r>
            <a:r>
              <a:rPr lang="en-US" altLang="ja-JP" sz="2000" dirty="0" smtClean="0">
                <a:solidFill>
                  <a:srgbClr val="FF0000"/>
                </a:solidFill>
              </a:rPr>
              <a:t>4</a:t>
            </a:r>
            <a:r>
              <a:rPr lang="en-US" altLang="ja-JP" sz="2000" dirty="0" smtClean="0"/>
              <a:t> in addition </a:t>
            </a:r>
            <a:r>
              <a:rPr lang="en-US" altLang="ja-JP" sz="2000" dirty="0"/>
              <a:t>to channel </a:t>
            </a:r>
            <a:r>
              <a:rPr lang="en-US" altLang="ja-JP" sz="2000" dirty="0" smtClean="0"/>
              <a:t>busy </a:t>
            </a:r>
            <a:r>
              <a:rPr lang="en-US" altLang="ja-JP" sz="2000" dirty="0"/>
              <a:t>ratio (</a:t>
            </a:r>
            <a:r>
              <a:rPr lang="en-US" altLang="ja-JP" sz="2000" dirty="0" smtClean="0"/>
              <a:t>CBR), for </a:t>
            </a:r>
            <a:r>
              <a:rPr lang="en-US" altLang="ja-JP" sz="2000" i="1" dirty="0">
                <a:solidFill>
                  <a:srgbClr val="FF0000"/>
                </a:solidFill>
              </a:rPr>
              <a:t>short </a:t>
            </a:r>
            <a:r>
              <a:rPr lang="en-US" altLang="ja-JP" sz="2000" i="1" dirty="0" smtClean="0">
                <a:solidFill>
                  <a:srgbClr val="FF0000"/>
                </a:solidFill>
              </a:rPr>
              <a:t>latency</a:t>
            </a:r>
            <a:r>
              <a:rPr lang="ja-JP" altLang="en-US" sz="2000" i="1" dirty="0">
                <a:solidFill>
                  <a:srgbClr val="FF0000"/>
                </a:solidFill>
              </a:rPr>
              <a:t> </a:t>
            </a:r>
            <a:r>
              <a:rPr lang="en-US" altLang="ja-JP" sz="2000" dirty="0" smtClean="0"/>
              <a:t>&amp; </a:t>
            </a:r>
            <a:r>
              <a:rPr lang="en-US" altLang="ja-JP" sz="2000" i="1" dirty="0">
                <a:solidFill>
                  <a:srgbClr val="FF0000"/>
                </a:solidFill>
              </a:rPr>
              <a:t>large size </a:t>
            </a:r>
            <a:r>
              <a:rPr lang="en-US" altLang="ja-JP" sz="2000" i="1" dirty="0" smtClean="0">
                <a:solidFill>
                  <a:srgbClr val="FF0000"/>
                </a:solidFill>
              </a:rPr>
              <a:t>packet</a:t>
            </a:r>
            <a:endParaRPr lang="ja-JP" altLang="en-US" sz="2000" i="1" kern="0" dirty="0">
              <a:solidFill>
                <a:srgbClr val="FF0000"/>
              </a:solidFill>
            </a:endParaRPr>
          </a:p>
        </p:txBody>
      </p:sp>
      <p:sp>
        <p:nvSpPr>
          <p:cNvPr id="9" name="正方形/長方形 8"/>
          <p:cNvSpPr/>
          <p:nvPr/>
        </p:nvSpPr>
        <p:spPr bwMode="auto">
          <a:xfrm>
            <a:off x="197514" y="806232"/>
            <a:ext cx="8748971" cy="72008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0" name="正方形/長方形 9"/>
          <p:cNvSpPr/>
          <p:nvPr/>
        </p:nvSpPr>
        <p:spPr bwMode="auto">
          <a:xfrm>
            <a:off x="200277" y="4599796"/>
            <a:ext cx="8748971" cy="1910308"/>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251211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9863" y="-1588"/>
            <a:ext cx="8290569" cy="693738"/>
          </a:xfrm>
        </p:spPr>
        <p:txBody>
          <a:bodyPr/>
          <a:lstStyle/>
          <a:p>
            <a:r>
              <a:rPr lang="en-US" altLang="ja-JP" b="1" dirty="0" smtClean="0"/>
              <a:t>Case-1: UE Delivers </a:t>
            </a:r>
            <a:r>
              <a:rPr lang="en-US" altLang="ja-JP" b="1" i="1" dirty="0"/>
              <a:t>S</a:t>
            </a:r>
            <a:r>
              <a:rPr lang="en-US" altLang="ja-JP" b="1" i="1" dirty="0" smtClean="0"/>
              <a:t>mall </a:t>
            </a:r>
            <a:r>
              <a:rPr lang="en-US" altLang="ja-JP" b="1" i="1" dirty="0"/>
              <a:t>S</a:t>
            </a:r>
            <a:r>
              <a:rPr lang="en-US" altLang="ja-JP" b="1" i="1" dirty="0" smtClean="0"/>
              <a:t>ize </a:t>
            </a:r>
            <a:r>
              <a:rPr lang="en-US" altLang="ja-JP" b="1" i="1" dirty="0"/>
              <a:t>P</a:t>
            </a:r>
            <a:r>
              <a:rPr lang="en-US" altLang="ja-JP" b="1" i="1" dirty="0" smtClean="0"/>
              <a:t>acket</a:t>
            </a:r>
            <a:endParaRPr kumimoji="1" lang="ja-JP" altLang="en-US" b="1" dirty="0"/>
          </a:p>
        </p:txBody>
      </p:sp>
      <p:sp>
        <p:nvSpPr>
          <p:cNvPr id="3" name="コンテンツ プレースホルダー 2"/>
          <p:cNvSpPr>
            <a:spLocks noGrp="1"/>
          </p:cNvSpPr>
          <p:nvPr>
            <p:ph idx="1"/>
          </p:nvPr>
        </p:nvSpPr>
        <p:spPr>
          <a:xfrm>
            <a:off x="312291" y="813852"/>
            <a:ext cx="8508181" cy="686842"/>
          </a:xfrm>
        </p:spPr>
        <p:txBody>
          <a:bodyPr/>
          <a:lstStyle/>
          <a:p>
            <a:r>
              <a:rPr kumimoji="1" lang="en-US" altLang="ja-JP" sz="2000" dirty="0" smtClean="0"/>
              <a:t>For simplicity, </a:t>
            </a:r>
            <a:r>
              <a:rPr lang="en-US" altLang="ja-JP" sz="2000" dirty="0" smtClean="0"/>
              <a:t>selection window contains </a:t>
            </a:r>
            <a:r>
              <a:rPr lang="en-US" altLang="ja-JP" sz="2000" dirty="0"/>
              <a:t>16 </a:t>
            </a:r>
            <a:r>
              <a:rPr lang="en-US" altLang="ja-JP" sz="2000" dirty="0" err="1" smtClean="0"/>
              <a:t>subframes</a:t>
            </a:r>
            <a:r>
              <a:rPr lang="en-US" altLang="ja-JP" sz="2000" dirty="0" smtClean="0"/>
              <a:t>, </a:t>
            </a:r>
            <a:r>
              <a:rPr lang="en-US" altLang="ja-JP" sz="2000" dirty="0"/>
              <a:t>each with 4 </a:t>
            </a:r>
            <a:r>
              <a:rPr lang="en-US" altLang="ja-JP" sz="2000" dirty="0" err="1" smtClean="0"/>
              <a:t>subchannels</a:t>
            </a:r>
            <a:r>
              <a:rPr lang="en-US" altLang="ja-JP" sz="2000" dirty="0" smtClean="0"/>
              <a:t>. </a:t>
            </a:r>
            <a:r>
              <a:rPr lang="en-US" altLang="ja-JP" sz="2000" dirty="0"/>
              <a:t>E</a:t>
            </a:r>
            <a:r>
              <a:rPr lang="en-US" altLang="ja-JP" sz="2000" dirty="0" smtClean="0"/>
              <a:t>ach </a:t>
            </a:r>
            <a:r>
              <a:rPr lang="en-US" altLang="ja-JP" sz="2000" dirty="0"/>
              <a:t>packet is mapped on either </a:t>
            </a:r>
            <a:r>
              <a:rPr lang="en-US" altLang="ja-JP" sz="2000" i="1" dirty="0">
                <a:solidFill>
                  <a:srgbClr val="FF0000"/>
                </a:solidFill>
              </a:rPr>
              <a:t>one</a:t>
            </a:r>
            <a:r>
              <a:rPr lang="en-US" altLang="ja-JP" sz="2000" dirty="0"/>
              <a:t> or </a:t>
            </a:r>
            <a:r>
              <a:rPr lang="en-US" altLang="ja-JP" sz="2000" i="1" dirty="0">
                <a:solidFill>
                  <a:srgbClr val="FF0000"/>
                </a:solidFill>
              </a:rPr>
              <a:t>two</a:t>
            </a:r>
            <a:r>
              <a:rPr lang="en-US" altLang="ja-JP" sz="2000" dirty="0"/>
              <a:t> </a:t>
            </a:r>
            <a:r>
              <a:rPr lang="en-US" altLang="ja-JP" sz="2000" dirty="0" err="1"/>
              <a:t>subchannels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3</a:t>
            </a:fld>
            <a:endParaRPr lang="de-DE" altLang="ja-JP"/>
          </a:p>
        </p:txBody>
      </p:sp>
      <p:sp>
        <p:nvSpPr>
          <p:cNvPr id="7" name="コンテンツ プレースホルダー 2"/>
          <p:cNvSpPr txBox="1">
            <a:spLocks/>
          </p:cNvSpPr>
          <p:nvPr/>
        </p:nvSpPr>
        <p:spPr bwMode="gray">
          <a:xfrm>
            <a:off x="314071" y="5933370"/>
            <a:ext cx="8786813" cy="6148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75000"/>
              </a:lnSpc>
            </a:pPr>
            <a:r>
              <a:rPr lang="en-US" altLang="ja-JP" sz="2000" dirty="0"/>
              <a:t>C</a:t>
            </a:r>
            <a:r>
              <a:rPr lang="en-US" altLang="ja-JP" sz="2000" dirty="0" smtClean="0"/>
              <a:t>hannel busy </a:t>
            </a:r>
            <a:r>
              <a:rPr lang="en-US" altLang="ja-JP" sz="2000" dirty="0"/>
              <a:t>ratio (</a:t>
            </a:r>
            <a:r>
              <a:rPr lang="en-US" altLang="ja-JP" sz="2000" dirty="0" smtClean="0"/>
              <a:t>CBR) </a:t>
            </a:r>
            <a:r>
              <a:rPr lang="en-US" altLang="ja-JP" sz="2000" dirty="0" smtClean="0"/>
              <a:t>in sensing </a:t>
            </a:r>
            <a:r>
              <a:rPr lang="en-US" altLang="ja-JP" sz="2000" dirty="0" smtClean="0">
                <a:latin typeface="+mj-lt"/>
              </a:rPr>
              <a:t>window </a:t>
            </a:r>
            <a:r>
              <a:rPr lang="en-US" altLang="ja-JP" sz="2000" dirty="0" smtClean="0">
                <a:latin typeface="+mj-lt"/>
                <a:ea typeface="ＭＳ 明朝"/>
              </a:rPr>
              <a:t>≈</a:t>
            </a:r>
            <a:r>
              <a:rPr lang="en-US" altLang="ja-JP" sz="2000" dirty="0" smtClean="0">
                <a:latin typeface="+mj-lt"/>
              </a:rPr>
              <a:t> </a:t>
            </a:r>
            <a:r>
              <a:rPr lang="en-US" altLang="ja-JP" sz="2000" dirty="0" smtClean="0">
                <a:latin typeface="+mj-lt"/>
              </a:rPr>
              <a:t>0.625</a:t>
            </a:r>
          </a:p>
          <a:p>
            <a:pPr>
              <a:lnSpc>
                <a:spcPct val="75000"/>
              </a:lnSpc>
            </a:pPr>
            <a:r>
              <a:rPr lang="en-US" altLang="ja-JP" sz="2000" dirty="0" smtClean="0"/>
              <a:t>It is not able to deliver </a:t>
            </a:r>
            <a:r>
              <a:rPr lang="en-US" altLang="ja-JP" sz="2000" dirty="0"/>
              <a:t>a </a:t>
            </a:r>
            <a:r>
              <a:rPr lang="en-US" altLang="ja-JP" sz="2000" i="1" dirty="0" smtClean="0">
                <a:solidFill>
                  <a:srgbClr val="FF0000"/>
                </a:solidFill>
              </a:rPr>
              <a:t>large </a:t>
            </a:r>
            <a:r>
              <a:rPr lang="en-US" altLang="ja-JP" sz="2000" i="1" dirty="0">
                <a:solidFill>
                  <a:srgbClr val="FF0000"/>
                </a:solidFill>
              </a:rPr>
              <a:t>size </a:t>
            </a:r>
            <a:r>
              <a:rPr lang="en-US" altLang="ja-JP" sz="2000" i="1" dirty="0" smtClean="0">
                <a:solidFill>
                  <a:srgbClr val="FF0000"/>
                </a:solidFill>
              </a:rPr>
              <a:t>packet</a:t>
            </a:r>
            <a:endParaRPr lang="ja-JP" altLang="en-US" sz="2000" dirty="0"/>
          </a:p>
        </p:txBody>
      </p:sp>
      <p:sp>
        <p:nvSpPr>
          <p:cNvPr id="8" name="正方形/長方形 7"/>
          <p:cNvSpPr/>
          <p:nvPr/>
        </p:nvSpPr>
        <p:spPr bwMode="auto">
          <a:xfrm>
            <a:off x="197514" y="783372"/>
            <a:ext cx="8748971" cy="678552"/>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9" name="正方形/長方形 8"/>
          <p:cNvSpPr/>
          <p:nvPr/>
        </p:nvSpPr>
        <p:spPr bwMode="auto">
          <a:xfrm>
            <a:off x="194752" y="5854412"/>
            <a:ext cx="8748971" cy="678552"/>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224" y="1556792"/>
            <a:ext cx="8765013"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9729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9863" y="-1588"/>
            <a:ext cx="8146553" cy="693738"/>
          </a:xfrm>
        </p:spPr>
        <p:txBody>
          <a:bodyPr/>
          <a:lstStyle/>
          <a:p>
            <a:r>
              <a:rPr lang="en-US" altLang="ja-JP" b="1" dirty="0" smtClean="0"/>
              <a:t>Case-2: </a:t>
            </a:r>
            <a:r>
              <a:rPr lang="en-US" altLang="ja-JP" b="1" dirty="0"/>
              <a:t>UE </a:t>
            </a:r>
            <a:r>
              <a:rPr lang="en-US" altLang="ja-JP" b="1" dirty="0" smtClean="0"/>
              <a:t>Delivers </a:t>
            </a:r>
            <a:r>
              <a:rPr lang="en-US" altLang="ja-JP" b="1" i="1" dirty="0" smtClean="0"/>
              <a:t>Large </a:t>
            </a:r>
            <a:r>
              <a:rPr lang="en-US" altLang="ja-JP" b="1" i="1" dirty="0"/>
              <a:t>Size Packet</a:t>
            </a:r>
            <a:endParaRPr kumimoji="1" lang="ja-JP" altLang="en-US" b="1" dirty="0"/>
          </a:p>
        </p:txBody>
      </p:sp>
      <p:sp>
        <p:nvSpPr>
          <p:cNvPr id="3" name="コンテンツ プレースホルダー 2"/>
          <p:cNvSpPr>
            <a:spLocks noGrp="1"/>
          </p:cNvSpPr>
          <p:nvPr>
            <p:ph idx="1"/>
          </p:nvPr>
        </p:nvSpPr>
        <p:spPr>
          <a:xfrm>
            <a:off x="321691" y="820803"/>
            <a:ext cx="8498781" cy="398809"/>
          </a:xfrm>
        </p:spPr>
        <p:txBody>
          <a:bodyPr/>
          <a:lstStyle/>
          <a:p>
            <a:r>
              <a:rPr lang="en-US" altLang="ja-JP" sz="2000" dirty="0" smtClean="0"/>
              <a:t>In the same selection window, e</a:t>
            </a:r>
            <a:r>
              <a:rPr lang="en-US" altLang="ja-JP" sz="2000" dirty="0" smtClean="0"/>
              <a:t>ach </a:t>
            </a:r>
            <a:r>
              <a:rPr lang="en-US" altLang="ja-JP" sz="2000" dirty="0"/>
              <a:t>packet is mapped on </a:t>
            </a:r>
            <a:r>
              <a:rPr lang="en-US" altLang="ja-JP" sz="2000" i="1" dirty="0" smtClean="0">
                <a:solidFill>
                  <a:srgbClr val="FF0000"/>
                </a:solidFill>
              </a:rPr>
              <a:t>eight</a:t>
            </a:r>
            <a:r>
              <a:rPr lang="en-US" altLang="ja-JP" sz="2000" dirty="0" smtClean="0"/>
              <a:t> </a:t>
            </a:r>
            <a:r>
              <a:rPr lang="en-US" altLang="ja-JP" sz="2000" dirty="0" err="1"/>
              <a:t>subchannels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4</a:t>
            </a:fld>
            <a:endParaRPr lang="de-DE" altLang="ja-JP"/>
          </a:p>
        </p:txBody>
      </p:sp>
      <p:sp>
        <p:nvSpPr>
          <p:cNvPr id="8" name="コンテンツ プレースホルダー 2"/>
          <p:cNvSpPr txBox="1">
            <a:spLocks/>
          </p:cNvSpPr>
          <p:nvPr/>
        </p:nvSpPr>
        <p:spPr bwMode="gray">
          <a:xfrm>
            <a:off x="317689" y="5934040"/>
            <a:ext cx="8636416" cy="6148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75000"/>
              </a:lnSpc>
            </a:pPr>
            <a:r>
              <a:rPr lang="en-US" altLang="ja-JP" sz="2000" dirty="0"/>
              <a:t>Channel busy ratio (CBR) in sensing </a:t>
            </a:r>
            <a:r>
              <a:rPr lang="en-US" altLang="ja-JP" sz="2000" dirty="0"/>
              <a:t>window </a:t>
            </a:r>
            <a:r>
              <a:rPr lang="en-US" altLang="ja-JP" sz="2000" dirty="0">
                <a:ea typeface="ＭＳ 明朝"/>
              </a:rPr>
              <a:t>≈</a:t>
            </a:r>
            <a:r>
              <a:rPr lang="en-US" altLang="ja-JP" sz="2000" dirty="0"/>
              <a:t> 0.625</a:t>
            </a:r>
          </a:p>
          <a:p>
            <a:pPr>
              <a:lnSpc>
                <a:spcPct val="75000"/>
              </a:lnSpc>
            </a:pPr>
            <a:r>
              <a:rPr lang="en-US" altLang="ja-JP" sz="2000" dirty="0" smtClean="0"/>
              <a:t>It </a:t>
            </a:r>
            <a:r>
              <a:rPr lang="en-US" altLang="ja-JP" sz="2000" dirty="0" smtClean="0"/>
              <a:t>enables to deliver a </a:t>
            </a:r>
            <a:r>
              <a:rPr lang="en-US" altLang="ja-JP" sz="2000" i="1" dirty="0" smtClean="0">
                <a:solidFill>
                  <a:srgbClr val="FF0000"/>
                </a:solidFill>
              </a:rPr>
              <a:t>sporadic </a:t>
            </a:r>
            <a:r>
              <a:rPr lang="en-US" altLang="ja-JP" sz="2000" dirty="0" smtClean="0">
                <a:solidFill>
                  <a:schemeClr val="tx1"/>
                </a:solidFill>
              </a:rPr>
              <a:t>or </a:t>
            </a:r>
            <a:r>
              <a:rPr lang="en-US" altLang="ja-JP" sz="2000" i="1" dirty="0">
                <a:solidFill>
                  <a:srgbClr val="FF0000"/>
                </a:solidFill>
              </a:rPr>
              <a:t>large size </a:t>
            </a:r>
            <a:r>
              <a:rPr lang="en-US" altLang="ja-JP" sz="2000" i="1" dirty="0" smtClean="0">
                <a:solidFill>
                  <a:srgbClr val="FF0000"/>
                </a:solidFill>
              </a:rPr>
              <a:t>packet</a:t>
            </a:r>
            <a:r>
              <a:rPr lang="en-US" altLang="ja-JP" sz="2000" dirty="0" smtClean="0"/>
              <a:t>, but with </a:t>
            </a:r>
            <a:r>
              <a:rPr lang="en-US" altLang="ja-JP" sz="2000" i="1" dirty="0" smtClean="0">
                <a:solidFill>
                  <a:srgbClr val="FF0000"/>
                </a:solidFill>
              </a:rPr>
              <a:t>large </a:t>
            </a:r>
            <a:r>
              <a:rPr lang="en-US" altLang="ja-JP" sz="2000" i="1" dirty="0" smtClean="0">
                <a:solidFill>
                  <a:srgbClr val="FF0000"/>
                </a:solidFill>
              </a:rPr>
              <a:t>latency</a:t>
            </a:r>
            <a:endParaRPr lang="ja-JP" altLang="en-US" sz="2000" i="1" dirty="0">
              <a:solidFill>
                <a:srgbClr val="FF0000"/>
              </a:solidFill>
            </a:endParaRPr>
          </a:p>
        </p:txBody>
      </p:sp>
      <p:sp>
        <p:nvSpPr>
          <p:cNvPr id="9" name="正方形/長方形 8"/>
          <p:cNvSpPr/>
          <p:nvPr/>
        </p:nvSpPr>
        <p:spPr bwMode="auto">
          <a:xfrm>
            <a:off x="197514" y="783372"/>
            <a:ext cx="8748971" cy="678552"/>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0" name="正方形/長方形 9"/>
          <p:cNvSpPr/>
          <p:nvPr/>
        </p:nvSpPr>
        <p:spPr bwMode="auto">
          <a:xfrm>
            <a:off x="194752" y="5854412"/>
            <a:ext cx="8748971" cy="678552"/>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092" y="1556792"/>
            <a:ext cx="8765013"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2380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9863" y="-1588"/>
            <a:ext cx="8146553" cy="693738"/>
          </a:xfrm>
        </p:spPr>
        <p:txBody>
          <a:bodyPr/>
          <a:lstStyle/>
          <a:p>
            <a:r>
              <a:rPr lang="en-US" altLang="ja-JP" b="1" dirty="0" smtClean="0"/>
              <a:t>Case-3: </a:t>
            </a:r>
            <a:r>
              <a:rPr lang="en-US" altLang="ja-JP" b="1" dirty="0"/>
              <a:t>UE </a:t>
            </a:r>
            <a:r>
              <a:rPr lang="en-US" altLang="ja-JP" b="1" dirty="0" smtClean="0"/>
              <a:t>Delivers </a:t>
            </a:r>
            <a:r>
              <a:rPr lang="en-US" altLang="ja-JP" b="1" i="1" dirty="0" smtClean="0"/>
              <a:t>Large </a:t>
            </a:r>
            <a:r>
              <a:rPr lang="en-US" altLang="ja-JP" b="1" i="1" dirty="0"/>
              <a:t>Size Packet</a:t>
            </a:r>
            <a:endParaRPr kumimoji="1" lang="ja-JP" altLang="en-US" b="1" dirty="0"/>
          </a:p>
        </p:txBody>
      </p:sp>
      <p:sp>
        <p:nvSpPr>
          <p:cNvPr id="3" name="コンテンツ プレースホルダー 2"/>
          <p:cNvSpPr>
            <a:spLocks noGrp="1"/>
          </p:cNvSpPr>
          <p:nvPr>
            <p:ph idx="1"/>
          </p:nvPr>
        </p:nvSpPr>
        <p:spPr>
          <a:xfrm>
            <a:off x="321692" y="829092"/>
            <a:ext cx="8622032" cy="398809"/>
          </a:xfrm>
        </p:spPr>
        <p:txBody>
          <a:bodyPr/>
          <a:lstStyle/>
          <a:p>
            <a:r>
              <a:rPr lang="en-US" altLang="ja-JP" sz="2000" dirty="0"/>
              <a:t>In the same selection window, </a:t>
            </a:r>
            <a:r>
              <a:rPr lang="en-US" altLang="ja-JP" sz="2000" dirty="0" smtClean="0"/>
              <a:t>each packet </a:t>
            </a:r>
            <a:r>
              <a:rPr lang="en-US" altLang="ja-JP" sz="2000" dirty="0"/>
              <a:t>is mapped on </a:t>
            </a:r>
            <a:r>
              <a:rPr lang="en-US" altLang="ja-JP" sz="2000" i="1" dirty="0" smtClean="0">
                <a:solidFill>
                  <a:srgbClr val="FF0000"/>
                </a:solidFill>
              </a:rPr>
              <a:t>eight</a:t>
            </a:r>
            <a:r>
              <a:rPr lang="en-US" altLang="ja-JP" sz="2000" dirty="0" smtClean="0"/>
              <a:t> </a:t>
            </a:r>
            <a:r>
              <a:rPr lang="en-US" altLang="ja-JP" sz="2000" dirty="0" err="1"/>
              <a:t>subchannels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5</a:t>
            </a:fld>
            <a:endParaRPr lang="de-DE" altLang="ja-JP"/>
          </a:p>
        </p:txBody>
      </p:sp>
      <p:sp>
        <p:nvSpPr>
          <p:cNvPr id="8" name="コンテンツ プレースホルダー 2"/>
          <p:cNvSpPr txBox="1">
            <a:spLocks/>
          </p:cNvSpPr>
          <p:nvPr/>
        </p:nvSpPr>
        <p:spPr bwMode="gray">
          <a:xfrm>
            <a:off x="317689" y="5941660"/>
            <a:ext cx="8622032" cy="6148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75000"/>
              </a:lnSpc>
            </a:pPr>
            <a:r>
              <a:rPr lang="en-US" altLang="ja-JP" sz="2000" dirty="0"/>
              <a:t>Channel busy ratio (CBR) in sensing </a:t>
            </a:r>
            <a:r>
              <a:rPr lang="en-US" altLang="ja-JP" sz="2000" dirty="0"/>
              <a:t>window </a:t>
            </a:r>
            <a:r>
              <a:rPr lang="en-US" altLang="ja-JP" sz="2000" dirty="0">
                <a:ea typeface="ＭＳ 明朝"/>
              </a:rPr>
              <a:t>≈</a:t>
            </a:r>
            <a:r>
              <a:rPr lang="en-US" altLang="ja-JP" sz="2000" dirty="0"/>
              <a:t> 0.625</a:t>
            </a:r>
          </a:p>
          <a:p>
            <a:pPr>
              <a:lnSpc>
                <a:spcPct val="75000"/>
              </a:lnSpc>
            </a:pPr>
            <a:r>
              <a:rPr lang="en-US" altLang="ja-JP" sz="2000" dirty="0" smtClean="0"/>
              <a:t>It </a:t>
            </a:r>
            <a:r>
              <a:rPr lang="en-US" altLang="ja-JP" sz="2000" dirty="0" smtClean="0"/>
              <a:t>enables to deliver </a:t>
            </a:r>
            <a:r>
              <a:rPr lang="en-US" altLang="ja-JP" sz="2000" dirty="0"/>
              <a:t>a </a:t>
            </a:r>
            <a:r>
              <a:rPr lang="en-US" altLang="ja-JP" sz="2000" i="1" dirty="0">
                <a:solidFill>
                  <a:srgbClr val="FF0000"/>
                </a:solidFill>
              </a:rPr>
              <a:t>sporadic </a:t>
            </a:r>
            <a:r>
              <a:rPr lang="en-US" altLang="ja-JP" sz="2000" dirty="0">
                <a:solidFill>
                  <a:schemeClr val="tx1"/>
                </a:solidFill>
              </a:rPr>
              <a:t>or </a:t>
            </a:r>
            <a:r>
              <a:rPr lang="en-US" altLang="ja-JP" sz="2000" i="1" dirty="0" smtClean="0">
                <a:solidFill>
                  <a:srgbClr val="FF0000"/>
                </a:solidFill>
              </a:rPr>
              <a:t>large </a:t>
            </a:r>
            <a:r>
              <a:rPr lang="en-US" altLang="ja-JP" sz="2000" i="1" dirty="0">
                <a:solidFill>
                  <a:srgbClr val="FF0000"/>
                </a:solidFill>
              </a:rPr>
              <a:t>size </a:t>
            </a:r>
            <a:r>
              <a:rPr lang="en-US" altLang="ja-JP" sz="2000" i="1" dirty="0" smtClean="0">
                <a:solidFill>
                  <a:srgbClr val="FF0000"/>
                </a:solidFill>
              </a:rPr>
              <a:t>packet</a:t>
            </a:r>
            <a:r>
              <a:rPr lang="en-US" altLang="ja-JP" sz="2000" dirty="0" smtClean="0"/>
              <a:t>, with </a:t>
            </a:r>
            <a:r>
              <a:rPr lang="en-US" altLang="ja-JP" sz="2000" i="1" dirty="0" smtClean="0">
                <a:solidFill>
                  <a:srgbClr val="FF0000"/>
                </a:solidFill>
              </a:rPr>
              <a:t>small delay</a:t>
            </a:r>
            <a:endParaRPr lang="ja-JP" altLang="en-US" sz="2000" i="1" dirty="0">
              <a:solidFill>
                <a:srgbClr val="FF0000"/>
              </a:solidFill>
            </a:endParaRPr>
          </a:p>
        </p:txBody>
      </p:sp>
      <p:sp>
        <p:nvSpPr>
          <p:cNvPr id="11" name="正方形/長方形 10"/>
          <p:cNvSpPr/>
          <p:nvPr/>
        </p:nvSpPr>
        <p:spPr bwMode="auto">
          <a:xfrm>
            <a:off x="197514" y="783372"/>
            <a:ext cx="8748971" cy="678552"/>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2" name="正方形/長方形 11"/>
          <p:cNvSpPr/>
          <p:nvPr/>
        </p:nvSpPr>
        <p:spPr bwMode="auto">
          <a:xfrm>
            <a:off x="194752" y="5854412"/>
            <a:ext cx="8748971" cy="678552"/>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514" y="1556792"/>
            <a:ext cx="8748971"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81526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smtClean="0"/>
              <a:t>Observations</a:t>
            </a:r>
            <a:endParaRPr kumimoji="1" lang="ja-JP" altLang="en-US" dirty="0"/>
          </a:p>
        </p:txBody>
      </p:sp>
      <p:sp>
        <p:nvSpPr>
          <p:cNvPr id="3" name="コンテンツ プレースホルダー 2"/>
          <p:cNvSpPr>
            <a:spLocks noGrp="1"/>
          </p:cNvSpPr>
          <p:nvPr>
            <p:ph idx="1"/>
          </p:nvPr>
        </p:nvSpPr>
        <p:spPr/>
        <p:txBody>
          <a:bodyPr/>
          <a:lstStyle/>
          <a:p>
            <a:r>
              <a:rPr lang="en-US" altLang="ja-JP" b="1" dirty="0"/>
              <a:t>The efficient resource selection cross multi-</a:t>
            </a:r>
            <a:r>
              <a:rPr lang="en-US" altLang="ja-JP" b="1" dirty="0" err="1"/>
              <a:t>subframes</a:t>
            </a:r>
            <a:r>
              <a:rPr lang="en-US" altLang="ja-JP" b="1" dirty="0"/>
              <a:t> should be enhanced, in order to deal with </a:t>
            </a:r>
            <a:r>
              <a:rPr lang="en-US" altLang="ja-JP" b="1" dirty="0" err="1"/>
              <a:t>sidelink</a:t>
            </a:r>
            <a:r>
              <a:rPr lang="en-US" altLang="ja-JP" b="1" dirty="0"/>
              <a:t> packet transmission with large </a:t>
            </a:r>
            <a:r>
              <a:rPr lang="en-US" altLang="ja-JP" b="1" dirty="0" smtClean="0"/>
              <a:t>size.</a:t>
            </a:r>
          </a:p>
          <a:p>
            <a:endParaRPr lang="en-US" altLang="ja-JP" dirty="0"/>
          </a:p>
          <a:p>
            <a:r>
              <a:rPr lang="en-US" altLang="ja-JP" b="1" dirty="0"/>
              <a:t>CBR does not work properly in large size packet delivery, and a new parameter should be further defined</a:t>
            </a:r>
            <a:r>
              <a:rPr lang="en-US" altLang="ja-JP" b="1" dirty="0" smtClean="0"/>
              <a:t>.</a:t>
            </a:r>
          </a:p>
          <a:p>
            <a:endParaRPr lang="ja-JP" altLang="en-US" dirty="0"/>
          </a:p>
          <a:p>
            <a:r>
              <a:rPr lang="en-US" altLang="ja-JP" b="1" dirty="0"/>
              <a:t>In order to deliver sporadic packet with stringent latency, each vehicle UE should autonomously select and balance contiguous </a:t>
            </a:r>
            <a:r>
              <a:rPr lang="en-US" altLang="ja-JP" b="1" dirty="0" err="1"/>
              <a:t>subchannels</a:t>
            </a:r>
            <a:r>
              <a:rPr lang="en-US" altLang="ja-JP" b="1" dirty="0"/>
              <a:t> in both frequency and time </a:t>
            </a:r>
            <a:r>
              <a:rPr lang="en-US" altLang="ja-JP" b="1" dirty="0" smtClean="0"/>
              <a:t>domains, prior to its transmission.</a:t>
            </a:r>
            <a:endParaRPr kumimoji="1" lang="ja-JP" altLang="en-US"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6</a:t>
            </a:fld>
            <a:endParaRPr lang="de-DE" altLang="ja-JP"/>
          </a:p>
        </p:txBody>
      </p:sp>
    </p:spTree>
    <p:extLst>
      <p:ext uri="{BB962C8B-B14F-4D97-AF65-F5344CB8AC3E}">
        <p14:creationId xmlns:p14="http://schemas.microsoft.com/office/powerpoint/2010/main" val="21521322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a:t>New Parameter Design</a:t>
            </a:r>
            <a:endParaRPr kumimoji="1" lang="ja-JP" altLang="en-US" dirty="0"/>
          </a:p>
        </p:txBody>
      </p:sp>
      <mc:AlternateContent xmlns:mc="http://schemas.openxmlformats.org/markup-compatibility/2006">
        <mc:Choice xmlns:a14="http://schemas.microsoft.com/office/drawing/2010/main" Requires="a14">
          <p:sp>
            <p:nvSpPr>
              <p:cNvPr id="3" name="コンテンツ プレースホルダー 2"/>
              <p:cNvSpPr>
                <a:spLocks noGrp="1"/>
              </p:cNvSpPr>
              <p:nvPr>
                <p:ph idx="1"/>
              </p:nvPr>
            </p:nvSpPr>
            <p:spPr>
              <a:xfrm>
                <a:off x="168275" y="869951"/>
                <a:ext cx="8786813" cy="1046882"/>
              </a:xfrm>
            </p:spPr>
            <p:txBody>
              <a:bodyPr/>
              <a:lstStyle/>
              <a:p>
                <a:r>
                  <a:rPr lang="en-US" altLang="ja-JP" sz="2000" dirty="0" smtClean="0"/>
                  <a:t>Introduce </a:t>
                </a:r>
                <a:r>
                  <a:rPr lang="en-US" altLang="ja-JP" sz="2000" dirty="0"/>
                  <a:t>a new parameter, </a:t>
                </a:r>
                <a:r>
                  <a:rPr lang="en-US" altLang="ja-JP" sz="2000" i="1" dirty="0" smtClean="0"/>
                  <a:t>channel </a:t>
                </a:r>
                <a:r>
                  <a:rPr lang="en-US" altLang="ja-JP" sz="2000" i="1" dirty="0"/>
                  <a:t>idle ratio</a:t>
                </a:r>
                <a:r>
                  <a:rPr lang="en-US" altLang="ja-JP" sz="2000" dirty="0"/>
                  <a:t> (CIR</a:t>
                </a:r>
                <a:r>
                  <a:rPr lang="en-US" altLang="ja-JP" sz="2000" dirty="0" smtClean="0"/>
                  <a:t>), </a:t>
                </a:r>
                <a14:m>
                  <m:oMath xmlns:m="http://schemas.openxmlformats.org/officeDocument/2006/math">
                    <m:sSub>
                      <m:sSubPr>
                        <m:ctrlPr>
                          <a:rPr lang="en-US" altLang="ja-JP" sz="2000" i="1">
                            <a:latin typeface="Cambria Math"/>
                          </a:rPr>
                        </m:ctrlPr>
                      </m:sSubPr>
                      <m:e>
                        <m:r>
                          <a:rPr lang="ja-JP" altLang="en-US" sz="2000" i="1">
                            <a:latin typeface="Cambria Math"/>
                          </a:rPr>
                          <m:t>𝛾</m:t>
                        </m:r>
                      </m:e>
                      <m:sub>
                        <m:r>
                          <m:rPr>
                            <m:sty m:val="p"/>
                          </m:rPr>
                          <a:rPr lang="en-US" altLang="ja-JP" sz="2000">
                            <a:latin typeface="Cambria Math"/>
                          </a:rPr>
                          <m:t>CIR</m:t>
                        </m:r>
                      </m:sub>
                    </m:sSub>
                  </m:oMath>
                </a14:m>
                <a:endParaRPr lang="en-US" altLang="ja-JP" sz="2000" dirty="0" smtClean="0"/>
              </a:p>
              <a:p>
                <a:r>
                  <a:rPr kumimoji="1" lang="en-US" altLang="ja-JP" sz="2000" dirty="0" smtClean="0"/>
                  <a:t>Define </a:t>
                </a:r>
                <a:r>
                  <a:rPr lang="en-US" altLang="ja-JP" sz="2000" dirty="0"/>
                  <a:t>a maximum contiguous </a:t>
                </a:r>
                <a:r>
                  <a:rPr lang="en-US" altLang="ja-JP" sz="2000" dirty="0" err="1"/>
                  <a:t>subchannel</a:t>
                </a:r>
                <a:r>
                  <a:rPr lang="en-US" altLang="ja-JP" sz="2000" dirty="0"/>
                  <a:t> number ratio in </a:t>
                </a:r>
                <a:r>
                  <a:rPr lang="en-US" altLang="ja-JP" sz="2000" dirty="0" err="1"/>
                  <a:t>subframe</a:t>
                </a:r>
                <a:r>
                  <a:rPr lang="en-US" altLang="ja-JP" sz="2000" dirty="0"/>
                  <a:t> (MCSNRS)</a:t>
                </a:r>
                <a:endParaRPr kumimoji="1" lang="ja-JP" altLang="en-US" sz="2000" dirty="0"/>
              </a:p>
            </p:txBody>
          </p:sp>
        </mc:Choice>
        <mc:Fallback>
          <p:sp>
            <p:nvSpPr>
              <p:cNvPr id="3" name="コンテンツ プレースホルダー 2"/>
              <p:cNvSpPr>
                <a:spLocks noGrp="1" noRot="1" noChangeAspect="1" noMove="1" noResize="1" noEditPoints="1" noAdjustHandles="1" noChangeArrowheads="1" noChangeShapeType="1" noTextEdit="1"/>
              </p:cNvSpPr>
              <p:nvPr>
                <p:ph idx="1"/>
              </p:nvPr>
            </p:nvSpPr>
            <p:spPr>
              <a:xfrm>
                <a:off x="168275" y="869951"/>
                <a:ext cx="8786813" cy="1046882"/>
              </a:xfrm>
              <a:blipFill rotWithShape="1">
                <a:blip r:embed="rId3"/>
                <a:stretch>
                  <a:fillRect l="-1666" t="-8772" b="-7018"/>
                </a:stretch>
              </a:blipFill>
            </p:spPr>
            <p:txBody>
              <a:bodyPr/>
              <a:lstStyle/>
              <a:p>
                <a:r>
                  <a:rPr lang="ja-JP" altLang="en-US">
                    <a:noFill/>
                  </a:rPr>
                  <a:t> </a:t>
                </a:r>
              </a:p>
            </p:txBody>
          </p:sp>
        </mc:Fallback>
      </mc:AlternateContent>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7</a:t>
            </a:fld>
            <a:endParaRPr lang="de-DE" altLang="ja-JP"/>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7" name="オブジェクト 6"/>
          <p:cNvGraphicFramePr>
            <a:graphicFrameLocks noChangeAspect="1"/>
          </p:cNvGraphicFramePr>
          <p:nvPr>
            <p:extLst>
              <p:ext uri="{D42A27DB-BD31-4B8C-83A1-F6EECF244321}">
                <p14:modId xmlns:p14="http://schemas.microsoft.com/office/powerpoint/2010/main" val="1617021953"/>
              </p:ext>
            </p:extLst>
          </p:nvPr>
        </p:nvGraphicFramePr>
        <p:xfrm>
          <a:off x="971600" y="1844824"/>
          <a:ext cx="2592288" cy="845238"/>
        </p:xfrm>
        <a:graphic>
          <a:graphicData uri="http://schemas.openxmlformats.org/presentationml/2006/ole">
            <mc:AlternateContent xmlns:mc="http://schemas.openxmlformats.org/markup-compatibility/2006">
              <mc:Choice xmlns:v="urn:schemas-microsoft-com:vml" Requires="v">
                <p:oleObj spid="_x0000_s4155" name="Equation" r:id="rId4" imgW="1244060" imgH="406224" progId="Equation.DSMT4">
                  <p:embed/>
                </p:oleObj>
              </mc:Choice>
              <mc:Fallback>
                <p:oleObj name="Equation" r:id="rId4" imgW="1244060" imgH="406224"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1844824"/>
                        <a:ext cx="2592288" cy="845238"/>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1" name="テキスト ボックス 10"/>
              <p:cNvSpPr txBox="1"/>
              <p:nvPr/>
            </p:nvSpPr>
            <p:spPr>
              <a:xfrm>
                <a:off x="382408" y="2708920"/>
                <a:ext cx="8597225" cy="721288"/>
              </a:xfrm>
              <a:prstGeom prst="rect">
                <a:avLst/>
              </a:prstGeom>
              <a:noFill/>
            </p:spPr>
            <p:txBody>
              <a:bodyPr wrap="none" rtlCol="0">
                <a:spAutoFit/>
              </a:bodyPr>
              <a:lstStyle/>
              <a:p>
                <a:r>
                  <a:rPr lang="en-US" altLang="ja-JP" sz="2000" b="0" dirty="0" smtClean="0">
                    <a:latin typeface="+mj-lt"/>
                  </a:rPr>
                  <a:t>where </a:t>
                </a:r>
                <a14:m>
                  <m:oMath xmlns:m="http://schemas.openxmlformats.org/officeDocument/2006/math">
                    <m:sSub>
                      <m:sSubPr>
                        <m:ctrlPr>
                          <a:rPr lang="en-US" altLang="ja-JP" sz="2000" b="0" i="1" smtClean="0">
                            <a:latin typeface="Cambria Math"/>
                          </a:rPr>
                        </m:ctrlPr>
                      </m:sSubPr>
                      <m:e>
                        <m:r>
                          <a:rPr lang="en-US" altLang="ja-JP" sz="2000" b="0" i="1" smtClean="0">
                            <a:latin typeface="Cambria Math"/>
                          </a:rPr>
                          <m:t>𝑁</m:t>
                        </m:r>
                      </m:e>
                      <m:sub>
                        <m:r>
                          <m:rPr>
                            <m:sty m:val="p"/>
                          </m:rPr>
                          <a:rPr lang="en-US" altLang="ja-JP" sz="2000" b="0" i="0" smtClean="0">
                            <a:latin typeface="Cambria Math"/>
                          </a:rPr>
                          <m:t>max</m:t>
                        </m:r>
                        <m:r>
                          <a:rPr lang="en-US" altLang="ja-JP" sz="2000" b="0" i="1" smtClean="0">
                            <a:latin typeface="Cambria Math"/>
                          </a:rPr>
                          <m:t>, </m:t>
                        </m:r>
                        <m:r>
                          <a:rPr lang="en-US" altLang="ja-JP" sz="2000" b="0" i="1" smtClean="0">
                            <a:latin typeface="Cambria Math"/>
                          </a:rPr>
                          <m:t>𝑛</m:t>
                        </m:r>
                      </m:sub>
                    </m:sSub>
                  </m:oMath>
                </a14:m>
                <a:r>
                  <a:rPr lang="en-US" altLang="ja-JP" sz="2000" dirty="0" smtClean="0">
                    <a:latin typeface="+mj-lt"/>
                  </a:rPr>
                  <a:t> is </a:t>
                </a:r>
                <a:r>
                  <a:rPr lang="en-US" altLang="ja-JP" sz="2000" dirty="0">
                    <a:latin typeface="+mj-lt"/>
                  </a:rPr>
                  <a:t>the maximum contiguous </a:t>
                </a:r>
                <a:r>
                  <a:rPr lang="en-US" altLang="ja-JP" sz="2000" dirty="0" err="1">
                    <a:latin typeface="+mj-lt"/>
                  </a:rPr>
                  <a:t>subchannel</a:t>
                </a:r>
                <a:r>
                  <a:rPr lang="en-US" altLang="ja-JP" sz="2000" dirty="0">
                    <a:latin typeface="+mj-lt"/>
                  </a:rPr>
                  <a:t> number in </a:t>
                </a:r>
                <a:r>
                  <a:rPr lang="en-US" altLang="ja-JP" sz="2000" dirty="0" smtClean="0">
                    <a:latin typeface="+mj-lt"/>
                  </a:rPr>
                  <a:t>the</a:t>
                </a:r>
              </a:p>
              <a:p>
                <a:r>
                  <a:rPr lang="en-US" altLang="ja-JP" sz="2000" i="1" dirty="0" smtClean="0">
                    <a:solidFill>
                      <a:srgbClr val="FF0000"/>
                    </a:solidFill>
                    <a:latin typeface="+mj-lt"/>
                  </a:rPr>
                  <a:t>n</a:t>
                </a:r>
                <a:r>
                  <a:rPr lang="en-US" altLang="ja-JP" sz="2000" dirty="0" smtClean="0">
                    <a:solidFill>
                      <a:srgbClr val="FF0000"/>
                    </a:solidFill>
                    <a:latin typeface="+mj-lt"/>
                  </a:rPr>
                  <a:t>-</a:t>
                </a:r>
                <a:r>
                  <a:rPr lang="en-US" altLang="ja-JP" sz="2000" dirty="0" err="1" smtClean="0">
                    <a:solidFill>
                      <a:srgbClr val="FF0000"/>
                    </a:solidFill>
                    <a:latin typeface="+mj-lt"/>
                  </a:rPr>
                  <a:t>th</a:t>
                </a:r>
                <a:r>
                  <a:rPr lang="en-US" altLang="ja-JP" sz="2000" dirty="0" smtClean="0">
                    <a:solidFill>
                      <a:srgbClr val="FF0000"/>
                    </a:solidFill>
                    <a:latin typeface="+mj-lt"/>
                  </a:rPr>
                  <a:t> </a:t>
                </a:r>
                <a:r>
                  <a:rPr lang="en-US" altLang="ja-JP" sz="2000" dirty="0" err="1" smtClean="0">
                    <a:solidFill>
                      <a:srgbClr val="FF0000"/>
                    </a:solidFill>
                    <a:latin typeface="+mj-lt"/>
                  </a:rPr>
                  <a:t>subframe</a:t>
                </a:r>
                <a:r>
                  <a:rPr lang="en-US" altLang="ja-JP" sz="2000" dirty="0" smtClean="0">
                    <a:latin typeface="+mj-lt"/>
                  </a:rPr>
                  <a:t>, and </a:t>
                </a:r>
                <a:r>
                  <a:rPr lang="en-US" altLang="ja-JP" sz="2000" i="1" dirty="0">
                    <a:latin typeface="+mj-lt"/>
                  </a:rPr>
                  <a:t>N</a:t>
                </a:r>
                <a:r>
                  <a:rPr lang="en-US" altLang="ja-JP" sz="2000" dirty="0">
                    <a:latin typeface="+mj-lt"/>
                  </a:rPr>
                  <a:t> is the total number of </a:t>
                </a:r>
                <a:r>
                  <a:rPr lang="en-US" altLang="ja-JP" sz="2000" dirty="0" err="1">
                    <a:latin typeface="+mj-lt"/>
                  </a:rPr>
                  <a:t>subchannels</a:t>
                </a:r>
                <a:r>
                  <a:rPr lang="en-US" altLang="ja-JP" sz="2000" dirty="0">
                    <a:latin typeface="+mj-lt"/>
                  </a:rPr>
                  <a:t> in each </a:t>
                </a:r>
                <a:r>
                  <a:rPr lang="en-US" altLang="ja-JP" sz="2000" dirty="0" err="1">
                    <a:latin typeface="+mj-lt"/>
                  </a:rPr>
                  <a:t>subframe</a:t>
                </a:r>
                <a:r>
                  <a:rPr lang="en-US" altLang="ja-JP" sz="2000" dirty="0">
                    <a:latin typeface="+mj-lt"/>
                  </a:rPr>
                  <a:t>.</a:t>
                </a:r>
                <a:endParaRPr kumimoji="1" lang="ja-JP" altLang="en-US" sz="2000" dirty="0">
                  <a:latin typeface="+mj-lt"/>
                </a:endParaRPr>
              </a:p>
            </p:txBody>
          </p:sp>
        </mc:Choice>
        <mc:Fallback xmlns="">
          <p:sp>
            <p:nvSpPr>
              <p:cNvPr id="11" name="テキスト ボックス 10"/>
              <p:cNvSpPr txBox="1">
                <a:spLocks noRot="1" noChangeAspect="1" noMove="1" noResize="1" noEditPoints="1" noAdjustHandles="1" noChangeArrowheads="1" noChangeShapeType="1" noTextEdit="1"/>
              </p:cNvSpPr>
              <p:nvPr/>
            </p:nvSpPr>
            <p:spPr>
              <a:xfrm>
                <a:off x="382408" y="2708920"/>
                <a:ext cx="8597225" cy="721288"/>
              </a:xfrm>
              <a:prstGeom prst="rect">
                <a:avLst/>
              </a:prstGeom>
              <a:blipFill rotWithShape="1">
                <a:blip r:embed="rId6"/>
                <a:stretch>
                  <a:fillRect l="-780" t="-4202" r="-709" b="-14286"/>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16" name="コンテンツ プレースホルダー 2"/>
              <p:cNvSpPr txBox="1">
                <a:spLocks/>
              </p:cNvSpPr>
              <p:nvPr/>
            </p:nvSpPr>
            <p:spPr bwMode="gray">
              <a:xfrm>
                <a:off x="169926" y="3501008"/>
                <a:ext cx="8786813" cy="432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7"/>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7"/>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7"/>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7"/>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7"/>
                  </a:buBlip>
                  <a:defRPr kumimoji="1" sz="2000">
                    <a:solidFill>
                      <a:srgbClr val="000000"/>
                    </a:solidFill>
                    <a:latin typeface="+mn-lt"/>
                    <a:ea typeface="+mn-ea"/>
                    <a:cs typeface="+mn-cs"/>
                  </a:defRPr>
                </a:lvl9pPr>
              </a:lstStyle>
              <a:p>
                <a:r>
                  <a:rPr lang="en-US" altLang="ja-JP" sz="2000" dirty="0" smtClean="0"/>
                  <a:t>The CIR, </a:t>
                </a:r>
                <a14:m>
                  <m:oMath xmlns:m="http://schemas.openxmlformats.org/officeDocument/2006/math">
                    <m:sSub>
                      <m:sSubPr>
                        <m:ctrlPr>
                          <a:rPr lang="en-US" altLang="ja-JP" sz="2000" i="1" smtClean="0">
                            <a:latin typeface="Cambria Math"/>
                          </a:rPr>
                        </m:ctrlPr>
                      </m:sSubPr>
                      <m:e>
                        <m:r>
                          <a:rPr lang="ja-JP" altLang="en-US" sz="2000" i="1" smtClean="0">
                            <a:latin typeface="Cambria Math"/>
                          </a:rPr>
                          <m:t>𝛾</m:t>
                        </m:r>
                      </m:e>
                      <m:sub>
                        <m:r>
                          <m:rPr>
                            <m:sty m:val="p"/>
                          </m:rPr>
                          <a:rPr lang="en-US" altLang="ja-JP" sz="2000" b="0" i="0" smtClean="0">
                            <a:latin typeface="Cambria Math"/>
                          </a:rPr>
                          <m:t>CIR</m:t>
                        </m:r>
                      </m:sub>
                    </m:sSub>
                  </m:oMath>
                </a14:m>
                <a:r>
                  <a:rPr lang="en-US" altLang="ja-JP" sz="2000" dirty="0" smtClean="0"/>
                  <a:t>, within </a:t>
                </a:r>
                <a:r>
                  <a:rPr lang="en-US" altLang="ja-JP" sz="2000" i="1" dirty="0"/>
                  <a:t>M</a:t>
                </a:r>
                <a:r>
                  <a:rPr lang="en-US" altLang="ja-JP" sz="2000" dirty="0"/>
                  <a:t> </a:t>
                </a:r>
                <a:r>
                  <a:rPr lang="en-US" altLang="ja-JP" sz="2000" dirty="0" err="1"/>
                  <a:t>subframes</a:t>
                </a:r>
                <a:r>
                  <a:rPr lang="en-US" altLang="ja-JP" sz="2000" dirty="0"/>
                  <a:t> in </a:t>
                </a:r>
                <a:r>
                  <a:rPr lang="en-US" altLang="ja-JP" sz="2000" dirty="0" smtClean="0"/>
                  <a:t>selection window</a:t>
                </a:r>
                <a:endParaRPr lang="ja-JP" altLang="en-US" sz="2000" dirty="0"/>
              </a:p>
              <a:p>
                <a:pPr marL="0" indent="0">
                  <a:buNone/>
                </a:pPr>
                <a:endParaRPr lang="en-US" altLang="ja-JP" sz="2000" kern="0" dirty="0" smtClean="0"/>
              </a:p>
            </p:txBody>
          </p:sp>
        </mc:Choice>
        <mc:Fallback>
          <p:sp>
            <p:nvSpPr>
              <p:cNvPr id="16" name="コンテンツ プレースホルダー 2"/>
              <p:cNvSpPr txBox="1">
                <a:spLocks noRot="1" noChangeAspect="1" noMove="1" noResize="1" noEditPoints="1" noAdjustHandles="1" noChangeArrowheads="1" noChangeShapeType="1" noTextEdit="1"/>
              </p:cNvSpPr>
              <p:nvPr/>
            </p:nvSpPr>
            <p:spPr bwMode="gray">
              <a:xfrm>
                <a:off x="169926" y="3501008"/>
                <a:ext cx="8786813" cy="432048"/>
              </a:xfrm>
              <a:prstGeom prst="rect">
                <a:avLst/>
              </a:prstGeom>
              <a:blipFill rotWithShape="1">
                <a:blip r:embed="rId8"/>
                <a:stretch>
                  <a:fillRect l="-1666" t="-19718" b="-4225"/>
                </a:stretch>
              </a:blipFill>
              <a:ln w="9525">
                <a:noFill/>
                <a:miter lim="800000"/>
                <a:headEnd/>
                <a:tailEnd/>
              </a:ln>
            </p:spPr>
            <p:txBody>
              <a:bodyPr/>
              <a:lstStyle/>
              <a:p>
                <a:r>
                  <a:rPr lang="ja-JP" altLang="en-US">
                    <a:noFill/>
                  </a:rPr>
                  <a:t> </a:t>
                </a:r>
              </a:p>
            </p:txBody>
          </p:sp>
        </mc:Fallback>
      </mc:AlternateContent>
      <p:sp>
        <p:nvSpPr>
          <p:cNvPr id="17"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18" name="オブジェクト 17"/>
          <p:cNvGraphicFramePr>
            <a:graphicFrameLocks noChangeAspect="1"/>
          </p:cNvGraphicFramePr>
          <p:nvPr>
            <p:extLst>
              <p:ext uri="{D42A27DB-BD31-4B8C-83A1-F6EECF244321}">
                <p14:modId xmlns:p14="http://schemas.microsoft.com/office/powerpoint/2010/main" val="1369485497"/>
              </p:ext>
            </p:extLst>
          </p:nvPr>
        </p:nvGraphicFramePr>
        <p:xfrm>
          <a:off x="966255" y="3985704"/>
          <a:ext cx="4853128" cy="844711"/>
        </p:xfrm>
        <a:graphic>
          <a:graphicData uri="http://schemas.openxmlformats.org/presentationml/2006/ole">
            <mc:AlternateContent xmlns:mc="http://schemas.openxmlformats.org/markup-compatibility/2006">
              <mc:Choice xmlns:v="urn:schemas-microsoft-com:vml" Requires="v">
                <p:oleObj spid="_x0000_s4156" name="Equation" r:id="rId9" imgW="2438400" imgH="431800" progId="Equation.DSMT4">
                  <p:embed/>
                </p:oleObj>
              </mc:Choice>
              <mc:Fallback>
                <p:oleObj name="Equation" r:id="rId9" imgW="2438400" imgH="431800"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6255" y="3985704"/>
                        <a:ext cx="4853128" cy="844711"/>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9" name="テキスト ボックス 18"/>
              <p:cNvSpPr txBox="1"/>
              <p:nvPr/>
            </p:nvSpPr>
            <p:spPr>
              <a:xfrm>
                <a:off x="380038" y="4939960"/>
                <a:ext cx="7711791" cy="707886"/>
              </a:xfrm>
              <a:prstGeom prst="rect">
                <a:avLst/>
              </a:prstGeom>
              <a:noFill/>
            </p:spPr>
            <p:txBody>
              <a:bodyPr wrap="none" rtlCol="0">
                <a:spAutoFit/>
              </a:bodyPr>
              <a:lstStyle/>
              <a:p>
                <a:r>
                  <a:rPr lang="en-US" altLang="ja-JP" sz="2000" b="0" dirty="0" smtClean="0">
                    <a:latin typeface="+mj-lt"/>
                  </a:rPr>
                  <a:t>where </a:t>
                </a:r>
                <a14:m>
                  <m:oMath xmlns:m="http://schemas.openxmlformats.org/officeDocument/2006/math">
                    <m:sSub>
                      <m:sSubPr>
                        <m:ctrlPr>
                          <a:rPr lang="en-US" altLang="ja-JP" sz="2000" i="1">
                            <a:latin typeface="Cambria Math"/>
                          </a:rPr>
                        </m:ctrlPr>
                      </m:sSubPr>
                      <m:e>
                        <m:r>
                          <m:rPr>
                            <m:sty m:val="p"/>
                          </m:rPr>
                          <a:rPr lang="en-US" altLang="ja-JP" sz="2000">
                            <a:latin typeface="Cambria Math"/>
                          </a:rPr>
                          <m:t>H</m:t>
                        </m:r>
                      </m:e>
                      <m:sub>
                        <m:r>
                          <m:rPr>
                            <m:sty m:val="p"/>
                          </m:rPr>
                          <a:rPr lang="en-US" altLang="ja-JP" sz="2000">
                            <a:latin typeface="Cambria Math"/>
                          </a:rPr>
                          <m:t>MCSNRS</m:t>
                        </m:r>
                      </m:sub>
                    </m:sSub>
                  </m:oMath>
                </a14:m>
                <a:r>
                  <a:rPr lang="en-US" altLang="ja-JP" sz="2000" dirty="0">
                    <a:latin typeface="+mj-lt"/>
                  </a:rPr>
                  <a:t> is the threshold of MCSNRS in each </a:t>
                </a:r>
                <a:r>
                  <a:rPr lang="en-US" altLang="ja-JP" sz="2000" dirty="0" err="1">
                    <a:latin typeface="+mj-lt"/>
                  </a:rPr>
                  <a:t>subframe</a:t>
                </a:r>
                <a:r>
                  <a:rPr lang="en-US" altLang="ja-JP" sz="2000" dirty="0" smtClean="0">
                    <a:latin typeface="+mj-lt"/>
                  </a:rPr>
                  <a:t>, and</a:t>
                </a:r>
              </a:p>
              <a:p>
                <a:pPr/>
                <a14:m>
                  <m:oMathPara xmlns:m="http://schemas.openxmlformats.org/officeDocument/2006/math">
                    <m:oMathParaPr>
                      <m:jc m:val="left"/>
                    </m:oMathParaPr>
                    <m:oMath xmlns:m="http://schemas.openxmlformats.org/officeDocument/2006/math">
                      <m:sSub>
                        <m:sSubPr>
                          <m:ctrlPr>
                            <a:rPr lang="en-US" altLang="ja-JP" sz="2000" i="1">
                              <a:latin typeface="Cambria Math"/>
                            </a:rPr>
                          </m:ctrlPr>
                        </m:sSubPr>
                        <m:e>
                          <m:r>
                            <m:rPr>
                              <m:sty m:val="p"/>
                            </m:rPr>
                            <a:rPr lang="en-US" altLang="ja-JP" sz="2000">
                              <a:latin typeface="Cambria Math"/>
                            </a:rPr>
                            <m:t>H</m:t>
                          </m:r>
                        </m:e>
                        <m:sub>
                          <m:r>
                            <m:rPr>
                              <m:sty m:val="p"/>
                            </m:rPr>
                            <a:rPr lang="en-US" altLang="ja-JP" sz="2000">
                              <a:latin typeface="Cambria Math"/>
                            </a:rPr>
                            <m:t>MCSNRS</m:t>
                          </m:r>
                        </m:sub>
                      </m:sSub>
                      <m:r>
                        <a:rPr lang="en-US" altLang="ja-JP" sz="2000" i="1">
                          <a:latin typeface="Cambria Math"/>
                        </a:rPr>
                        <m:t>≦</m:t>
                      </m:r>
                      <m:r>
                        <a:rPr lang="en-US" altLang="ja-JP" sz="2000" b="0" i="1" smtClean="0">
                          <a:latin typeface="Cambria Math"/>
                        </a:rPr>
                        <m:t>1</m:t>
                      </m:r>
                    </m:oMath>
                  </m:oMathPara>
                </a14:m>
                <a:endParaRPr lang="ja-JP" altLang="en-US" sz="2000" dirty="0">
                  <a:latin typeface="+mj-lt"/>
                </a:endParaRPr>
              </a:p>
            </p:txBody>
          </p:sp>
        </mc:Choice>
        <mc:Fallback xmlns="">
          <p:sp>
            <p:nvSpPr>
              <p:cNvPr id="19" name="テキスト ボックス 18"/>
              <p:cNvSpPr txBox="1">
                <a:spLocks noRot="1" noChangeAspect="1" noMove="1" noResize="1" noEditPoints="1" noAdjustHandles="1" noChangeArrowheads="1" noChangeShapeType="1" noTextEdit="1"/>
              </p:cNvSpPr>
              <p:nvPr/>
            </p:nvSpPr>
            <p:spPr>
              <a:xfrm>
                <a:off x="380038" y="4939960"/>
                <a:ext cx="7711791" cy="707886"/>
              </a:xfrm>
              <a:prstGeom prst="rect">
                <a:avLst/>
              </a:prstGeom>
              <a:blipFill rotWithShape="1">
                <a:blip r:embed="rId11"/>
                <a:stretch>
                  <a:fillRect l="-791" t="-3448" b="-1724"/>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0" name="コンテンツ プレースホルダー 2"/>
              <p:cNvSpPr txBox="1">
                <a:spLocks/>
              </p:cNvSpPr>
              <p:nvPr/>
            </p:nvSpPr>
            <p:spPr bwMode="gray">
              <a:xfrm>
                <a:off x="170055" y="5733256"/>
                <a:ext cx="8786813"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7"/>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7"/>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7"/>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7"/>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7"/>
                  </a:buBlip>
                  <a:defRPr kumimoji="1" sz="2000">
                    <a:solidFill>
                      <a:srgbClr val="000000"/>
                    </a:solidFill>
                    <a:latin typeface="+mn-lt"/>
                    <a:ea typeface="+mn-ea"/>
                    <a:cs typeface="+mn-cs"/>
                  </a:defRPr>
                </a:lvl9pPr>
              </a:lstStyle>
              <a:p>
                <a:r>
                  <a:rPr lang="en-US" altLang="ja-JP" sz="2000" dirty="0" smtClean="0"/>
                  <a:t>The CIR values for </a:t>
                </a:r>
                <a:r>
                  <a:rPr lang="en-US" altLang="ja-JP" sz="2000" dirty="0" smtClean="0"/>
                  <a:t>case</a:t>
                </a:r>
                <a:r>
                  <a:rPr lang="en-US" altLang="ja-JP" sz="2000" dirty="0"/>
                  <a:t>-</a:t>
                </a:r>
                <a:r>
                  <a:rPr lang="en-US" altLang="ja-JP" sz="2000" dirty="0" smtClean="0"/>
                  <a:t>1</a:t>
                </a:r>
                <a:r>
                  <a:rPr lang="en-US" altLang="ja-JP" sz="2000" dirty="0" smtClean="0"/>
                  <a:t>, </a:t>
                </a:r>
                <a:r>
                  <a:rPr lang="en-US" altLang="ja-JP" sz="2000" dirty="0" smtClean="0"/>
                  <a:t>case-2</a:t>
                </a:r>
                <a:r>
                  <a:rPr lang="en-US" altLang="ja-JP" sz="2000" dirty="0" smtClean="0"/>
                  <a:t>, and </a:t>
                </a:r>
                <a:r>
                  <a:rPr lang="en-US" altLang="ja-JP" sz="2000" dirty="0" smtClean="0"/>
                  <a:t>case-3</a:t>
                </a:r>
                <a:r>
                  <a:rPr lang="en-US" altLang="ja-JP" sz="2000" dirty="0" smtClean="0"/>
                  <a:t>, if </a:t>
                </a:r>
                <a14:m>
                  <m:oMath xmlns:m="http://schemas.openxmlformats.org/officeDocument/2006/math">
                    <m:sSub>
                      <m:sSubPr>
                        <m:ctrlPr>
                          <a:rPr lang="en-US" altLang="ja-JP" sz="2000" i="1">
                            <a:latin typeface="Cambria Math"/>
                          </a:rPr>
                        </m:ctrlPr>
                      </m:sSubPr>
                      <m:e>
                        <m:r>
                          <m:rPr>
                            <m:sty m:val="p"/>
                          </m:rPr>
                          <a:rPr lang="en-US" altLang="ja-JP" sz="2000">
                            <a:latin typeface="Cambria Math"/>
                          </a:rPr>
                          <m:t>H</m:t>
                        </m:r>
                      </m:e>
                      <m:sub>
                        <m:r>
                          <m:rPr>
                            <m:sty m:val="p"/>
                          </m:rPr>
                          <a:rPr lang="en-US" altLang="ja-JP" sz="2000">
                            <a:latin typeface="Cambria Math"/>
                          </a:rPr>
                          <m:t>MCSNRS</m:t>
                        </m:r>
                      </m:sub>
                    </m:sSub>
                    <m:r>
                      <a:rPr lang="en-US" altLang="ja-JP" sz="2000" b="0" i="1" smtClean="0">
                        <a:latin typeface="Cambria Math"/>
                      </a:rPr>
                      <m:t>=0.5</m:t>
                    </m:r>
                  </m:oMath>
                </a14:m>
                <a:endParaRPr lang="en-US" altLang="ja-JP" sz="2000" dirty="0" smtClean="0"/>
              </a:p>
              <a:p>
                <a:pPr lvl="1"/>
                <a14:m>
                  <m:oMath xmlns:m="http://schemas.openxmlformats.org/officeDocument/2006/math">
                    <m:sSub>
                      <m:sSubPr>
                        <m:ctrlPr>
                          <a:rPr lang="en-US" altLang="ja-JP" sz="1800" b="1" i="1">
                            <a:latin typeface="Cambria Math"/>
                          </a:rPr>
                        </m:ctrlPr>
                      </m:sSubPr>
                      <m:e>
                        <m:r>
                          <a:rPr lang="ja-JP" altLang="en-US" sz="1800" b="1" i="1">
                            <a:latin typeface="Cambria Math"/>
                          </a:rPr>
                          <m:t>𝜸</m:t>
                        </m:r>
                      </m:e>
                      <m:sub>
                        <m:r>
                          <a:rPr lang="en-US" altLang="ja-JP" sz="1800" b="1" i="1">
                            <a:latin typeface="Cambria Math"/>
                          </a:rPr>
                          <m:t>𝑪𝑰𝑹</m:t>
                        </m:r>
                      </m:sub>
                    </m:sSub>
                    <m:r>
                      <a:rPr lang="en-US" altLang="ja-JP" sz="1800" b="1" i="1" smtClean="0">
                        <a:latin typeface="Cambria Math"/>
                      </a:rPr>
                      <m:t>=</m:t>
                    </m:r>
                    <m:r>
                      <a:rPr lang="en-US" altLang="ja-JP" sz="1800" b="1" i="1" smtClean="0">
                        <a:latin typeface="Cambria Math"/>
                      </a:rPr>
                      <m:t>𝟎</m:t>
                    </m:r>
                    <m:r>
                      <a:rPr lang="en-US" altLang="ja-JP" sz="1800" b="1" i="1" smtClean="0">
                        <a:latin typeface="Cambria Math"/>
                      </a:rPr>
                      <m:t>.</m:t>
                    </m:r>
                    <m:r>
                      <a:rPr lang="en-US" altLang="ja-JP" sz="1800" b="1" i="1" smtClean="0">
                        <a:latin typeface="Cambria Math"/>
                      </a:rPr>
                      <m:t>𝟑𝟏𝟓</m:t>
                    </m:r>
                  </m:oMath>
                </a14:m>
                <a:r>
                  <a:rPr lang="en-US" altLang="ja-JP" sz="1800" b="1" kern="0" dirty="0" smtClean="0"/>
                  <a:t> </a:t>
                </a:r>
                <a:r>
                  <a:rPr lang="en-US" altLang="ja-JP" sz="1800" kern="0" dirty="0" smtClean="0"/>
                  <a:t>(c</a:t>
                </a:r>
                <a:r>
                  <a:rPr lang="en-US" altLang="ja-JP" sz="1800" kern="0" dirty="0" smtClean="0"/>
                  <a:t>ase-1), </a:t>
                </a:r>
                <a14:m>
                  <m:oMath xmlns:m="http://schemas.openxmlformats.org/officeDocument/2006/math">
                    <m:sSub>
                      <m:sSubPr>
                        <m:ctrlPr>
                          <a:rPr lang="en-US" altLang="ja-JP" sz="1800" b="1" i="1">
                            <a:latin typeface="Cambria Math"/>
                          </a:rPr>
                        </m:ctrlPr>
                      </m:sSubPr>
                      <m:e>
                        <m:r>
                          <a:rPr lang="ja-JP" altLang="en-US" sz="1800" b="1" i="1">
                            <a:latin typeface="Cambria Math"/>
                          </a:rPr>
                          <m:t>𝜸</m:t>
                        </m:r>
                      </m:e>
                      <m:sub>
                        <m:r>
                          <a:rPr lang="en-US" altLang="ja-JP" sz="1800" b="1" i="1">
                            <a:latin typeface="Cambria Math"/>
                          </a:rPr>
                          <m:t>𝑪𝑰𝑹</m:t>
                        </m:r>
                      </m:sub>
                    </m:sSub>
                    <m:r>
                      <a:rPr lang="en-US" altLang="ja-JP" sz="1800" b="1" i="1">
                        <a:latin typeface="Cambria Math"/>
                      </a:rPr>
                      <m:t>=</m:t>
                    </m:r>
                    <m:r>
                      <a:rPr lang="en-US" altLang="ja-JP" sz="1800" b="1" i="1">
                        <a:latin typeface="Cambria Math"/>
                      </a:rPr>
                      <m:t>𝟎</m:t>
                    </m:r>
                    <m:r>
                      <a:rPr lang="en-US" altLang="ja-JP" sz="1800" b="1" i="1">
                        <a:latin typeface="Cambria Math"/>
                      </a:rPr>
                      <m:t>.</m:t>
                    </m:r>
                    <m:r>
                      <a:rPr lang="en-US" altLang="ja-JP" sz="1800" b="1" i="1">
                        <a:latin typeface="Cambria Math"/>
                      </a:rPr>
                      <m:t>𝟑𝟕𝟓</m:t>
                    </m:r>
                  </m:oMath>
                </a14:m>
                <a:r>
                  <a:rPr lang="en-US" altLang="ja-JP" sz="1800" kern="0" dirty="0" smtClean="0"/>
                  <a:t> (case-2),  </a:t>
                </a:r>
                <a:r>
                  <a:rPr lang="en-US" altLang="ja-JP" sz="1800" kern="0" dirty="0" smtClean="0"/>
                  <a:t>and </a:t>
                </a:r>
                <a14:m>
                  <m:oMath xmlns:m="http://schemas.openxmlformats.org/officeDocument/2006/math">
                    <m:sSub>
                      <m:sSubPr>
                        <m:ctrlPr>
                          <a:rPr lang="en-US" altLang="ja-JP" sz="1800" b="1" i="1" smtClean="0">
                            <a:solidFill>
                              <a:srgbClr val="FF0000"/>
                            </a:solidFill>
                            <a:latin typeface="Cambria Math"/>
                          </a:rPr>
                        </m:ctrlPr>
                      </m:sSubPr>
                      <m:e>
                        <m:r>
                          <a:rPr lang="ja-JP" altLang="en-US" sz="1800" b="1" i="1">
                            <a:solidFill>
                              <a:srgbClr val="FF0000"/>
                            </a:solidFill>
                            <a:latin typeface="Cambria Math"/>
                          </a:rPr>
                          <m:t>𝜸</m:t>
                        </m:r>
                      </m:e>
                      <m:sub>
                        <m:r>
                          <a:rPr lang="en-US" altLang="ja-JP" sz="1800" b="1" i="1">
                            <a:solidFill>
                              <a:srgbClr val="FF0000"/>
                            </a:solidFill>
                            <a:latin typeface="Cambria Math"/>
                          </a:rPr>
                          <m:t>𝑪𝑰𝑹</m:t>
                        </m:r>
                      </m:sub>
                    </m:sSub>
                    <m:r>
                      <a:rPr lang="en-US" altLang="ja-JP" sz="1800" b="1" i="1">
                        <a:solidFill>
                          <a:srgbClr val="FF0000"/>
                        </a:solidFill>
                        <a:latin typeface="Cambria Math"/>
                      </a:rPr>
                      <m:t>=</m:t>
                    </m:r>
                    <m:r>
                      <a:rPr lang="en-US" altLang="ja-JP" sz="1800" b="1" i="1">
                        <a:solidFill>
                          <a:srgbClr val="FF0000"/>
                        </a:solidFill>
                        <a:latin typeface="Cambria Math"/>
                      </a:rPr>
                      <m:t>𝟎</m:t>
                    </m:r>
                    <m:r>
                      <a:rPr lang="en-US" altLang="ja-JP" sz="1800" b="1" i="1">
                        <a:solidFill>
                          <a:srgbClr val="FF0000"/>
                        </a:solidFill>
                        <a:latin typeface="Cambria Math"/>
                      </a:rPr>
                      <m:t>.</m:t>
                    </m:r>
                    <m:r>
                      <a:rPr lang="en-US" altLang="ja-JP" sz="1800" b="1" i="1" smtClean="0">
                        <a:solidFill>
                          <a:srgbClr val="FF0000"/>
                        </a:solidFill>
                        <a:latin typeface="Cambria Math"/>
                      </a:rPr>
                      <m:t>𝟕</m:t>
                    </m:r>
                    <m:r>
                      <a:rPr lang="en-US" altLang="ja-JP" sz="1800" b="1" i="1">
                        <a:solidFill>
                          <a:srgbClr val="FF0000"/>
                        </a:solidFill>
                        <a:latin typeface="Cambria Math"/>
                      </a:rPr>
                      <m:t>𝟓</m:t>
                    </m:r>
                  </m:oMath>
                </a14:m>
                <a:r>
                  <a:rPr lang="en-US" altLang="ja-JP" sz="1800" b="1" kern="0" dirty="0" smtClean="0"/>
                  <a:t> </a:t>
                </a:r>
                <a:r>
                  <a:rPr lang="en-US" altLang="ja-JP" sz="1800" kern="0" dirty="0"/>
                  <a:t>(</a:t>
                </a:r>
                <a:r>
                  <a:rPr lang="en-US" altLang="ja-JP" sz="1800" kern="0" dirty="0" smtClean="0"/>
                  <a:t>case-3).</a:t>
                </a:r>
                <a:endParaRPr lang="en-US" altLang="ja-JP" sz="1800" kern="0" dirty="0" smtClean="0"/>
              </a:p>
            </p:txBody>
          </p:sp>
        </mc:Choice>
        <mc:Fallback>
          <p:sp>
            <p:nvSpPr>
              <p:cNvPr id="20" name="コンテンツ プレースホルダー 2"/>
              <p:cNvSpPr txBox="1">
                <a:spLocks noRot="1" noChangeAspect="1" noMove="1" noResize="1" noEditPoints="1" noAdjustHandles="1" noChangeArrowheads="1" noChangeShapeType="1" noTextEdit="1"/>
              </p:cNvSpPr>
              <p:nvPr/>
            </p:nvSpPr>
            <p:spPr bwMode="gray">
              <a:xfrm>
                <a:off x="170055" y="5733256"/>
                <a:ext cx="8786813" cy="792088"/>
              </a:xfrm>
              <a:prstGeom prst="rect">
                <a:avLst/>
              </a:prstGeom>
              <a:blipFill rotWithShape="1">
                <a:blip r:embed="rId12"/>
                <a:stretch>
                  <a:fillRect l="-1666" t="-10769"/>
                </a:stretch>
              </a:blipFill>
              <a:ln w="9525">
                <a:noFill/>
                <a:miter lim="800000"/>
                <a:headEnd/>
                <a:tailEnd/>
              </a:ln>
            </p:spPr>
            <p:txBody>
              <a:bodyPr/>
              <a:lstStyle/>
              <a:p>
                <a:r>
                  <a:rPr lang="ja-JP" altLang="en-US">
                    <a:noFill/>
                  </a:rPr>
                  <a:t> </a:t>
                </a:r>
              </a:p>
            </p:txBody>
          </p:sp>
        </mc:Fallback>
      </mc:AlternateContent>
    </p:spTree>
    <p:extLst>
      <p:ext uri="{BB962C8B-B14F-4D97-AF65-F5344CB8AC3E}">
        <p14:creationId xmlns:p14="http://schemas.microsoft.com/office/powerpoint/2010/main" val="17673574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Observation </a:t>
            </a:r>
            <a:r>
              <a:rPr kumimoji="1" lang="en-US" altLang="ja-JP" b="1" dirty="0" smtClean="0"/>
              <a:t>and </a:t>
            </a:r>
            <a:r>
              <a:rPr kumimoji="1" lang="en-US" altLang="ja-JP" b="1" dirty="0" smtClean="0"/>
              <a:t>Proposal</a:t>
            </a:r>
            <a:endParaRPr kumimoji="1" lang="ja-JP" altLang="en-US" b="1" dirty="0"/>
          </a:p>
        </p:txBody>
      </p:sp>
      <p:sp>
        <p:nvSpPr>
          <p:cNvPr id="3" name="コンテンツ プレースホルダー 2"/>
          <p:cNvSpPr>
            <a:spLocks noGrp="1"/>
          </p:cNvSpPr>
          <p:nvPr>
            <p:ph idx="1"/>
          </p:nvPr>
        </p:nvSpPr>
        <p:spPr>
          <a:xfrm>
            <a:off x="168275" y="869950"/>
            <a:ext cx="8786813" cy="3351137"/>
          </a:xfrm>
        </p:spPr>
        <p:txBody>
          <a:bodyPr/>
          <a:lstStyle/>
          <a:p>
            <a:r>
              <a:rPr kumimoji="1" lang="en-US" altLang="ja-JP" b="1" dirty="0" smtClean="0"/>
              <a:t>Observation: </a:t>
            </a:r>
            <a:r>
              <a:rPr lang="en-US" altLang="ja-JP" b="1" dirty="0"/>
              <a:t>CIR </a:t>
            </a:r>
            <a:r>
              <a:rPr lang="en-US" altLang="ja-JP" b="1" dirty="0" smtClean="0"/>
              <a:t>shows </a:t>
            </a:r>
            <a:r>
              <a:rPr lang="en-US" altLang="ja-JP" b="1" dirty="0"/>
              <a:t>much higher flexibility, </a:t>
            </a:r>
            <a:r>
              <a:rPr lang="en-US" altLang="ja-JP" b="1" dirty="0" smtClean="0"/>
              <a:t>whereby each </a:t>
            </a:r>
            <a:r>
              <a:rPr lang="en-US" altLang="ja-JP" b="1" dirty="0"/>
              <a:t>vehicle UE autonomously selects the contiguous </a:t>
            </a:r>
            <a:r>
              <a:rPr lang="en-US" altLang="ja-JP" b="1" dirty="0" err="1"/>
              <a:t>subchannels</a:t>
            </a:r>
            <a:r>
              <a:rPr lang="en-US" altLang="ja-JP" b="1" dirty="0"/>
              <a:t> </a:t>
            </a:r>
            <a:r>
              <a:rPr lang="en-US" altLang="ja-JP" b="1" dirty="0" smtClean="0"/>
              <a:t>prior to</a:t>
            </a:r>
            <a:r>
              <a:rPr lang="en-US" altLang="ja-JP" b="1" dirty="0" smtClean="0"/>
              <a:t> </a:t>
            </a:r>
            <a:r>
              <a:rPr lang="en-US" altLang="ja-JP" b="1" dirty="0"/>
              <a:t>the packet delivery, based on the criterion of maximizing the </a:t>
            </a:r>
            <a:r>
              <a:rPr lang="en-US" altLang="ja-JP" b="1" dirty="0" smtClean="0"/>
              <a:t>CIR</a:t>
            </a:r>
            <a:endParaRPr kumimoji="1" lang="en-US" altLang="ja-JP" b="1" dirty="0" smtClean="0"/>
          </a:p>
          <a:p>
            <a:pPr lvl="1"/>
            <a:endParaRPr lang="en-US" altLang="ja-JP" b="1" dirty="0"/>
          </a:p>
          <a:p>
            <a:r>
              <a:rPr kumimoji="1" lang="en-US" altLang="ja-JP" b="1" dirty="0" smtClean="0"/>
              <a:t>Proposal: </a:t>
            </a:r>
            <a:r>
              <a:rPr kumimoji="1" lang="en-US" altLang="ja-JP" b="1" dirty="0" smtClean="0"/>
              <a:t>Study new parameters to </a:t>
            </a:r>
            <a:r>
              <a:rPr lang="en-US" altLang="ja-JP" b="1" dirty="0"/>
              <a:t>deal with </a:t>
            </a:r>
            <a:r>
              <a:rPr lang="en-US" altLang="ja-JP" b="1" dirty="0" smtClean="0"/>
              <a:t>the transmissions of the periodic packet with </a:t>
            </a:r>
            <a:r>
              <a:rPr lang="en-US" altLang="ja-JP" b="1" dirty="0"/>
              <a:t>large size and </a:t>
            </a:r>
            <a:r>
              <a:rPr lang="en-US" altLang="ja-JP" b="1" dirty="0" smtClean="0"/>
              <a:t>the sporadic </a:t>
            </a:r>
            <a:r>
              <a:rPr lang="en-US" altLang="ja-JP" b="1" dirty="0"/>
              <a:t>packet </a:t>
            </a:r>
            <a:r>
              <a:rPr lang="en-US" altLang="ja-JP" b="1" dirty="0" smtClean="0"/>
              <a:t>with stringent latency in NR-V2X</a:t>
            </a:r>
          </a:p>
          <a:p>
            <a:pPr lvl="1"/>
            <a:endParaRPr lang="en-US" altLang="ja-JP" b="1" dirty="0" smtClean="0"/>
          </a:p>
          <a:p>
            <a:pPr lvl="1"/>
            <a:r>
              <a:rPr lang="en-US" altLang="ja-JP" b="1" dirty="0" smtClean="0"/>
              <a:t>Introduce</a:t>
            </a:r>
            <a:r>
              <a:rPr kumimoji="1" lang="en-US" altLang="ja-JP" b="1" dirty="0" smtClean="0"/>
              <a:t> </a:t>
            </a:r>
            <a:r>
              <a:rPr lang="en-US" altLang="ja-JP" b="1" dirty="0"/>
              <a:t>the two new parameters</a:t>
            </a:r>
            <a:r>
              <a:rPr lang="en-US" altLang="ja-JP" b="1" dirty="0" smtClean="0"/>
              <a:t>, CIR </a:t>
            </a:r>
            <a:r>
              <a:rPr lang="en-US" altLang="ja-JP" b="1" dirty="0"/>
              <a:t>and </a:t>
            </a:r>
            <a:r>
              <a:rPr lang="en-US" altLang="ja-JP" b="1" dirty="0" smtClean="0"/>
              <a:t>MCSNRS</a:t>
            </a:r>
          </a:p>
          <a:p>
            <a:pPr lvl="1"/>
            <a:endParaRPr lang="en-US" altLang="ja-JP" b="1" dirty="0" smtClean="0"/>
          </a:p>
          <a:p>
            <a:pPr lvl="1"/>
            <a:r>
              <a:rPr lang="en-US" altLang="ja-JP" b="1" dirty="0" smtClean="0"/>
              <a:t>Introduce </a:t>
            </a:r>
            <a:r>
              <a:rPr lang="en-US" altLang="ja-JP" b="1" dirty="0"/>
              <a:t>the threshold of MCSNRS to autonomously control the available contiguous </a:t>
            </a:r>
            <a:r>
              <a:rPr lang="en-US" altLang="ja-JP" b="1" dirty="0" err="1"/>
              <a:t>subchannels</a:t>
            </a:r>
            <a:r>
              <a:rPr lang="en-US" altLang="ja-JP" b="1" dirty="0"/>
              <a:t> in </a:t>
            </a:r>
            <a:r>
              <a:rPr lang="en-US" altLang="ja-JP" b="1" dirty="0" smtClean="0"/>
              <a:t>transmission resource </a:t>
            </a:r>
            <a:r>
              <a:rPr lang="en-US" altLang="ja-JP" b="1" dirty="0" smtClean="0"/>
              <a:t>pool</a:t>
            </a:r>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8</a:t>
            </a:fld>
            <a:endParaRPr lang="de-DE" altLang="ja-JP"/>
          </a:p>
        </p:txBody>
      </p:sp>
      <p:sp>
        <p:nvSpPr>
          <p:cNvPr id="6" name="正方形/長方形 5"/>
          <p:cNvSpPr/>
          <p:nvPr/>
        </p:nvSpPr>
        <p:spPr>
          <a:xfrm>
            <a:off x="323528" y="6258798"/>
            <a:ext cx="7272808" cy="338554"/>
          </a:xfrm>
          <a:prstGeom prst="rect">
            <a:avLst/>
          </a:prstGeom>
        </p:spPr>
        <p:txBody>
          <a:bodyPr wrap="square">
            <a:spAutoFit/>
          </a:bodyPr>
          <a:lstStyle/>
          <a:p>
            <a:r>
              <a:rPr lang="en-US" altLang="ja-JP" sz="1600" dirty="0" smtClean="0">
                <a:latin typeface="+mj-lt"/>
              </a:rPr>
              <a:t>MCSNRS: maximum </a:t>
            </a:r>
            <a:r>
              <a:rPr lang="en-US" altLang="ja-JP" sz="1600" dirty="0">
                <a:latin typeface="+mj-lt"/>
              </a:rPr>
              <a:t>contiguous </a:t>
            </a:r>
            <a:r>
              <a:rPr lang="en-US" altLang="ja-JP" sz="1600" dirty="0" err="1">
                <a:latin typeface="+mj-lt"/>
              </a:rPr>
              <a:t>subchannel</a:t>
            </a:r>
            <a:r>
              <a:rPr lang="en-US" altLang="ja-JP" sz="1600" dirty="0">
                <a:latin typeface="+mj-lt"/>
              </a:rPr>
              <a:t> number ratio in </a:t>
            </a:r>
            <a:r>
              <a:rPr lang="en-US" altLang="ja-JP" sz="1600" dirty="0" err="1" smtClean="0">
                <a:latin typeface="+mj-lt"/>
              </a:rPr>
              <a:t>subframe</a:t>
            </a:r>
            <a:endParaRPr lang="ja-JP" altLang="en-US" sz="1600" dirty="0">
              <a:latin typeface="+mj-lt"/>
            </a:endParaRPr>
          </a:p>
        </p:txBody>
      </p:sp>
      <p:sp>
        <p:nvSpPr>
          <p:cNvPr id="7" name="正方形/長方形 6"/>
          <p:cNvSpPr/>
          <p:nvPr/>
        </p:nvSpPr>
        <p:spPr>
          <a:xfrm>
            <a:off x="323528" y="5970766"/>
            <a:ext cx="7272808" cy="338554"/>
          </a:xfrm>
          <a:prstGeom prst="rect">
            <a:avLst/>
          </a:prstGeom>
        </p:spPr>
        <p:txBody>
          <a:bodyPr wrap="square">
            <a:spAutoFit/>
          </a:bodyPr>
          <a:lstStyle/>
          <a:p>
            <a:r>
              <a:rPr lang="en-US" altLang="ja-JP" sz="1600" dirty="0" smtClean="0">
                <a:latin typeface="+mj-lt"/>
              </a:rPr>
              <a:t>CIR</a:t>
            </a:r>
            <a:r>
              <a:rPr lang="en-US" altLang="ja-JP" sz="1600" dirty="0">
                <a:latin typeface="+mj-lt"/>
              </a:rPr>
              <a:t>: channel idle ratio</a:t>
            </a:r>
            <a:endParaRPr lang="ja-JP" altLang="en-US" sz="1600" dirty="0">
              <a:latin typeface="+mj-lt"/>
            </a:endParaRPr>
          </a:p>
        </p:txBody>
      </p:sp>
    </p:spTree>
    <p:extLst>
      <p:ext uri="{BB962C8B-B14F-4D97-AF65-F5344CB8AC3E}">
        <p14:creationId xmlns:p14="http://schemas.microsoft.com/office/powerpoint/2010/main" val="15648717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38"/>
          <p:cNvGrpSpPr>
            <a:grpSpLocks/>
          </p:cNvGrpSpPr>
          <p:nvPr/>
        </p:nvGrpSpPr>
        <p:grpSpPr bwMode="auto">
          <a:xfrm>
            <a:off x="0" y="0"/>
            <a:ext cx="9144000" cy="6858000"/>
            <a:chOff x="0" y="0"/>
            <a:chExt cx="5760" cy="4320"/>
          </a:xfrm>
        </p:grpSpPr>
        <p:sp>
          <p:nvSpPr>
            <p:cNvPr id="19458" name="Rectangle 4"/>
            <p:cNvSpPr>
              <a:spLocks noChangeArrowheads="1"/>
            </p:cNvSpPr>
            <p:nvPr/>
          </p:nvSpPr>
          <p:spPr bwMode="gray">
            <a:xfrm>
              <a:off x="0" y="0"/>
              <a:ext cx="5760" cy="4320"/>
            </a:xfrm>
            <a:prstGeom prst="rect">
              <a:avLst/>
            </a:prstGeom>
            <a:solidFill>
              <a:srgbClr val="FFFFFF"/>
            </a:solidFill>
            <a:ln w="9525" algn="ctr">
              <a:noFill/>
              <a:miter lim="800000"/>
              <a:headEnd/>
              <a:tailEnd/>
            </a:ln>
          </p:spPr>
          <p:txBody>
            <a:bodyPr wrap="none" anchor="ctr"/>
            <a:lstStyle/>
            <a:p>
              <a:pPr algn="ctr" fontAlgn="ctr"/>
              <a:endParaRPr lang="ja-JP" altLang="en-US"/>
            </a:p>
          </p:txBody>
        </p:sp>
        <p:grpSp>
          <p:nvGrpSpPr>
            <p:cNvPr id="19459" name="Group 7"/>
            <p:cNvGrpSpPr>
              <a:grpSpLocks noChangeAspect="1"/>
            </p:cNvGrpSpPr>
            <p:nvPr/>
          </p:nvGrpSpPr>
          <p:grpSpPr bwMode="auto">
            <a:xfrm>
              <a:off x="0" y="0"/>
              <a:ext cx="5760" cy="4320"/>
              <a:chOff x="0" y="0"/>
              <a:chExt cx="5760" cy="4320"/>
            </a:xfrm>
          </p:grpSpPr>
          <p:sp>
            <p:nvSpPr>
              <p:cNvPr id="19460" name="AutoShape 6"/>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ja-JP" altLang="en-US"/>
              </a:p>
            </p:txBody>
          </p:sp>
          <p:sp>
            <p:nvSpPr>
              <p:cNvPr id="19461"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ja-JP" altLang="en-US"/>
              </a:p>
            </p:txBody>
          </p:sp>
          <p:sp>
            <p:nvSpPr>
              <p:cNvPr id="19462"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63"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ja-JP" altLang="en-US"/>
              </a:p>
            </p:txBody>
          </p:sp>
          <p:sp>
            <p:nvSpPr>
              <p:cNvPr id="19464"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ja-JP" altLang="en-US"/>
              </a:p>
            </p:txBody>
          </p:sp>
          <p:sp>
            <p:nvSpPr>
              <p:cNvPr id="19465"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ja-JP" altLang="en-US"/>
              </a:p>
            </p:txBody>
          </p:sp>
          <p:sp>
            <p:nvSpPr>
              <p:cNvPr id="19466"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ja-JP" altLang="en-US"/>
              </a:p>
            </p:txBody>
          </p:sp>
          <p:sp>
            <p:nvSpPr>
              <p:cNvPr id="19467"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ja-JP" altLang="en-US"/>
              </a:p>
            </p:txBody>
          </p:sp>
          <p:sp>
            <p:nvSpPr>
              <p:cNvPr id="19468"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69"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0"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ja-JP" altLang="en-US"/>
              </a:p>
            </p:txBody>
          </p:sp>
          <p:sp>
            <p:nvSpPr>
              <p:cNvPr id="19471"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2"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3"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4"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ja-JP" altLang="en-US"/>
              </a:p>
            </p:txBody>
          </p:sp>
          <p:sp>
            <p:nvSpPr>
              <p:cNvPr id="19475"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6"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7"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ja-JP" altLang="en-US"/>
              </a:p>
            </p:txBody>
          </p:sp>
          <p:sp>
            <p:nvSpPr>
              <p:cNvPr id="19478"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79"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80"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ja-JP" altLang="en-US"/>
              </a:p>
            </p:txBody>
          </p:sp>
          <p:sp>
            <p:nvSpPr>
              <p:cNvPr id="19481"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82"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ja-JP" altLang="en-US"/>
              </a:p>
            </p:txBody>
          </p:sp>
          <p:sp>
            <p:nvSpPr>
              <p:cNvPr id="19483"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0 h 1913"/>
                  <a:gd name="T8" fmla="*/ 0 w 2477"/>
                  <a:gd name="T9" fmla="*/ 0 h 1913"/>
                  <a:gd name="T10" fmla="*/ 0 w 2477"/>
                  <a:gd name="T11" fmla="*/ 0 h 1913"/>
                  <a:gd name="T12" fmla="*/ 0 w 2477"/>
                  <a:gd name="T13" fmla="*/ 0 h 1913"/>
                  <a:gd name="T14" fmla="*/ 0 w 2477"/>
                  <a:gd name="T15" fmla="*/ 0 h 1913"/>
                  <a:gd name="T16" fmla="*/ 0 w 2477"/>
                  <a:gd name="T17" fmla="*/ 0 h 1913"/>
                  <a:gd name="T18" fmla="*/ 0 w 2477"/>
                  <a:gd name="T19" fmla="*/ 0 h 1913"/>
                  <a:gd name="T20" fmla="*/ 0 w 2477"/>
                  <a:gd name="T21" fmla="*/ 0 h 1913"/>
                  <a:gd name="T22" fmla="*/ 0 w 2477"/>
                  <a:gd name="T23" fmla="*/ 0 h 1913"/>
                  <a:gd name="T24" fmla="*/ 0 w 2477"/>
                  <a:gd name="T25" fmla="*/ 0 h 1913"/>
                  <a:gd name="T26" fmla="*/ 0 w 2477"/>
                  <a:gd name="T27" fmla="*/ 0 h 1913"/>
                  <a:gd name="T28" fmla="*/ 0 w 2477"/>
                  <a:gd name="T29" fmla="*/ 0 h 1913"/>
                  <a:gd name="T30" fmla="*/ 0 w 2477"/>
                  <a:gd name="T31" fmla="*/ 0 h 1913"/>
                  <a:gd name="T32" fmla="*/ 0 w 2477"/>
                  <a:gd name="T33" fmla="*/ 0 h 1913"/>
                  <a:gd name="T34" fmla="*/ 0 w 2477"/>
                  <a:gd name="T35" fmla="*/ 0 h 1913"/>
                  <a:gd name="T36" fmla="*/ 0 w 2477"/>
                  <a:gd name="T37" fmla="*/ 0 h 1913"/>
                  <a:gd name="T38" fmla="*/ 0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ja-JP" altLang="en-US"/>
              </a:p>
            </p:txBody>
          </p:sp>
          <p:sp>
            <p:nvSpPr>
              <p:cNvPr id="19484" name="Freeform 31"/>
              <p:cNvSpPr>
                <a:spLocks/>
              </p:cNvSpPr>
              <p:nvPr/>
            </p:nvSpPr>
            <p:spPr bwMode="gray">
              <a:xfrm>
                <a:off x="1671" y="1560"/>
                <a:ext cx="340" cy="556"/>
              </a:xfrm>
              <a:custGeom>
                <a:avLst/>
                <a:gdLst>
                  <a:gd name="T0" fmla="*/ 0 w 1700"/>
                  <a:gd name="T1" fmla="*/ 0 h 2777"/>
                  <a:gd name="T2" fmla="*/ 0 w 1700"/>
                  <a:gd name="T3" fmla="*/ 0 h 2777"/>
                  <a:gd name="T4" fmla="*/ 0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0 h 2777"/>
                  <a:gd name="T22" fmla="*/ 0 w 1700"/>
                  <a:gd name="T23" fmla="*/ 0 h 2777"/>
                  <a:gd name="T24" fmla="*/ 0 w 1700"/>
                  <a:gd name="T25" fmla="*/ 0 h 2777"/>
                  <a:gd name="T26" fmla="*/ 0 w 1700"/>
                  <a:gd name="T27" fmla="*/ 0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ja-JP" altLang="en-US"/>
              </a:p>
            </p:txBody>
          </p:sp>
          <p:sp>
            <p:nvSpPr>
              <p:cNvPr id="19485"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0 h 3872"/>
                  <a:gd name="T8" fmla="*/ 0 w 1123"/>
                  <a:gd name="T9" fmla="*/ 0 h 3872"/>
                  <a:gd name="T10" fmla="*/ 0 w 1123"/>
                  <a:gd name="T11" fmla="*/ 0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ja-JP" altLang="en-US"/>
              </a:p>
            </p:txBody>
          </p:sp>
          <p:sp>
            <p:nvSpPr>
              <p:cNvPr id="19486"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0 h 2778"/>
                  <a:gd name="T8" fmla="*/ 0 w 868"/>
                  <a:gd name="T9" fmla="*/ 0 h 2778"/>
                  <a:gd name="T10" fmla="*/ 0 w 868"/>
                  <a:gd name="T11" fmla="*/ 0 h 2778"/>
                  <a:gd name="T12" fmla="*/ 0 w 868"/>
                  <a:gd name="T13" fmla="*/ 0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ja-JP" altLang="en-US"/>
              </a:p>
            </p:txBody>
          </p:sp>
          <p:sp>
            <p:nvSpPr>
              <p:cNvPr id="19487" name="Freeform 34"/>
              <p:cNvSpPr>
                <a:spLocks/>
              </p:cNvSpPr>
              <p:nvPr/>
            </p:nvSpPr>
            <p:spPr bwMode="gray">
              <a:xfrm>
                <a:off x="2898" y="1560"/>
                <a:ext cx="416" cy="556"/>
              </a:xfrm>
              <a:custGeom>
                <a:avLst/>
                <a:gdLst>
                  <a:gd name="T0" fmla="*/ 0 w 2079"/>
                  <a:gd name="T1" fmla="*/ 0 h 2777"/>
                  <a:gd name="T2" fmla="*/ 0 w 2079"/>
                  <a:gd name="T3" fmla="*/ 0 h 2777"/>
                  <a:gd name="T4" fmla="*/ 0 w 2079"/>
                  <a:gd name="T5" fmla="*/ 0 h 2777"/>
                  <a:gd name="T6" fmla="*/ 0 w 2079"/>
                  <a:gd name="T7" fmla="*/ 0 h 2777"/>
                  <a:gd name="T8" fmla="*/ 0 w 2079"/>
                  <a:gd name="T9" fmla="*/ 0 h 2777"/>
                  <a:gd name="T10" fmla="*/ 0 w 2079"/>
                  <a:gd name="T11" fmla="*/ 0 h 2777"/>
                  <a:gd name="T12" fmla="*/ 0 w 2079"/>
                  <a:gd name="T13" fmla="*/ 0 h 2777"/>
                  <a:gd name="T14" fmla="*/ 0 w 2079"/>
                  <a:gd name="T15" fmla="*/ 0 h 2777"/>
                  <a:gd name="T16" fmla="*/ 0 w 2079"/>
                  <a:gd name="T17" fmla="*/ 0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ja-JP" altLang="en-US"/>
              </a:p>
            </p:txBody>
          </p:sp>
          <p:sp>
            <p:nvSpPr>
              <p:cNvPr id="19488" name="Freeform 35"/>
              <p:cNvSpPr>
                <a:spLocks/>
              </p:cNvSpPr>
              <p:nvPr/>
            </p:nvSpPr>
            <p:spPr bwMode="gray">
              <a:xfrm>
                <a:off x="3654" y="1560"/>
                <a:ext cx="465" cy="564"/>
              </a:xfrm>
              <a:custGeom>
                <a:avLst/>
                <a:gdLst>
                  <a:gd name="T0" fmla="*/ 0 w 2324"/>
                  <a:gd name="T1" fmla="*/ 0 h 2820"/>
                  <a:gd name="T2" fmla="*/ 0 w 2324"/>
                  <a:gd name="T3" fmla="*/ 0 h 2820"/>
                  <a:gd name="T4" fmla="*/ 0 w 2324"/>
                  <a:gd name="T5" fmla="*/ 0 h 2820"/>
                  <a:gd name="T6" fmla="*/ 0 w 2324"/>
                  <a:gd name="T7" fmla="*/ 0 h 2820"/>
                  <a:gd name="T8" fmla="*/ 0 w 2324"/>
                  <a:gd name="T9" fmla="*/ 0 h 2820"/>
                  <a:gd name="T10" fmla="*/ 0 w 2324"/>
                  <a:gd name="T11" fmla="*/ 0 h 2820"/>
                  <a:gd name="T12" fmla="*/ 0 w 2324"/>
                  <a:gd name="T13" fmla="*/ 0 h 2820"/>
                  <a:gd name="T14" fmla="*/ 0 w 2324"/>
                  <a:gd name="T15" fmla="*/ 0 h 2820"/>
                  <a:gd name="T16" fmla="*/ 0 w 2324"/>
                  <a:gd name="T17" fmla="*/ 0 h 2820"/>
                  <a:gd name="T18" fmla="*/ 0 w 2324"/>
                  <a:gd name="T19" fmla="*/ 0 h 2820"/>
                  <a:gd name="T20" fmla="*/ 0 w 2324"/>
                  <a:gd name="T21" fmla="*/ 0 h 2820"/>
                  <a:gd name="T22" fmla="*/ 0 w 2324"/>
                  <a:gd name="T23" fmla="*/ 0 h 2820"/>
                  <a:gd name="T24" fmla="*/ 0 w 2324"/>
                  <a:gd name="T25" fmla="*/ 0 h 2820"/>
                  <a:gd name="T26" fmla="*/ 0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ja-JP" altLang="en-US"/>
              </a:p>
            </p:txBody>
          </p:sp>
          <p:sp>
            <p:nvSpPr>
              <p:cNvPr id="19489" name="Freeform 36"/>
              <p:cNvSpPr>
                <a:spLocks/>
              </p:cNvSpPr>
              <p:nvPr/>
            </p:nvSpPr>
            <p:spPr bwMode="gray">
              <a:xfrm>
                <a:off x="2027" y="1560"/>
                <a:ext cx="469" cy="566"/>
              </a:xfrm>
              <a:custGeom>
                <a:avLst/>
                <a:gdLst>
                  <a:gd name="T0" fmla="*/ 0 w 2347"/>
                  <a:gd name="T1" fmla="*/ 0 h 2827"/>
                  <a:gd name="T2" fmla="*/ 0 w 2347"/>
                  <a:gd name="T3" fmla="*/ 0 h 2827"/>
                  <a:gd name="T4" fmla="*/ 0 w 2347"/>
                  <a:gd name="T5" fmla="*/ 0 h 2827"/>
                  <a:gd name="T6" fmla="*/ 0 w 2347"/>
                  <a:gd name="T7" fmla="*/ 0 h 2827"/>
                  <a:gd name="T8" fmla="*/ 0 w 2347"/>
                  <a:gd name="T9" fmla="*/ 0 h 2827"/>
                  <a:gd name="T10" fmla="*/ 0 w 2347"/>
                  <a:gd name="T11" fmla="*/ 0 h 2827"/>
                  <a:gd name="T12" fmla="*/ 0 w 2347"/>
                  <a:gd name="T13" fmla="*/ 0 h 2827"/>
                  <a:gd name="T14" fmla="*/ 0 w 2347"/>
                  <a:gd name="T15" fmla="*/ 0 h 2827"/>
                  <a:gd name="T16" fmla="*/ 0 w 2347"/>
                  <a:gd name="T17" fmla="*/ 0 h 2827"/>
                  <a:gd name="T18" fmla="*/ 0 w 2347"/>
                  <a:gd name="T19" fmla="*/ 0 h 2827"/>
                  <a:gd name="T20" fmla="*/ 0 w 2347"/>
                  <a:gd name="T21" fmla="*/ 0 h 2827"/>
                  <a:gd name="T22" fmla="*/ 0 w 2347"/>
                  <a:gd name="T23" fmla="*/ 0 h 2827"/>
                  <a:gd name="T24" fmla="*/ 0 w 2347"/>
                  <a:gd name="T25" fmla="*/ 0 h 2827"/>
                  <a:gd name="T26" fmla="*/ 0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ja-JP" altLang="en-US"/>
              </a:p>
            </p:txBody>
          </p:sp>
          <p:sp>
            <p:nvSpPr>
              <p:cNvPr id="19490"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0 w 1788"/>
                  <a:gd name="T9" fmla="*/ 0 h 2885"/>
                  <a:gd name="T10" fmla="*/ 0 w 1788"/>
                  <a:gd name="T11" fmla="*/ 0 h 2885"/>
                  <a:gd name="T12" fmla="*/ 0 w 1788"/>
                  <a:gd name="T13" fmla="*/ 0 h 2885"/>
                  <a:gd name="T14" fmla="*/ 0 w 1788"/>
                  <a:gd name="T15" fmla="*/ 0 h 2885"/>
                  <a:gd name="T16" fmla="*/ 0 w 1788"/>
                  <a:gd name="T17" fmla="*/ 0 h 2885"/>
                  <a:gd name="T18" fmla="*/ 0 w 1788"/>
                  <a:gd name="T19" fmla="*/ 0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ja-JP"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698</Words>
  <Application>Microsoft Office PowerPoint</Application>
  <PresentationFormat>画面に合わせる (4:3)</PresentationFormat>
  <Paragraphs>73</Paragraphs>
  <Slides>9</Slides>
  <Notes>2</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9</vt:i4>
      </vt:variant>
    </vt:vector>
  </HeadingPairs>
  <TitlesOfParts>
    <vt:vector size="11" baseType="lpstr">
      <vt:lpstr>Standarddesign</vt:lpstr>
      <vt:lpstr>Equation</vt:lpstr>
      <vt:lpstr>Discussion on Subframe-based Resource Selection Parameters in Mode-4 NR-V2X</vt:lpstr>
      <vt:lpstr>Introduction</vt:lpstr>
      <vt:lpstr>Case-1: UE Delivers Small Size Packet</vt:lpstr>
      <vt:lpstr>Case-2: UE Delivers Large Size Packet</vt:lpstr>
      <vt:lpstr>Case-3: UE Delivers Large Size Packet</vt:lpstr>
      <vt:lpstr>Observations</vt:lpstr>
      <vt:lpstr>New Parameter Design</vt:lpstr>
      <vt:lpstr>Observation and Proposal</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研究レビューミーティング　プレゼン資料　テンプレート</dc:title>
  <dc:creator/>
  <dc:description>2011年3月30日改版</dc:description>
  <cp:lastModifiedBy/>
  <cp:revision>8</cp:revision>
  <dcterms:created xsi:type="dcterms:W3CDTF">2005-05-17T00:06:03Z</dcterms:created>
  <dcterms:modified xsi:type="dcterms:W3CDTF">2018-08-09T03:02:49Z</dcterms:modified>
</cp:coreProperties>
</file>