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3" r:id="rId3"/>
    <p:sldId id="284" r:id="rId4"/>
    <p:sldId id="288" r:id="rId5"/>
    <p:sldId id="285" r:id="rId6"/>
    <p:sldId id="286" r:id="rId7"/>
    <p:sldId id="287"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88" d="100"/>
          <a:sy n="88" d="100"/>
        </p:scale>
        <p:origin x="45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3334908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405714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4265166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2840040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200799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2514706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3803963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2442638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3569700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446976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C321DB1-B4AF-4777-8056-92AEC8581666}" type="datetimeFigureOut">
              <a:rPr kumimoji="1" lang="ja-JP" altLang="en-US" smtClean="0"/>
              <a:t>2018/5/24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1807467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321DB1-B4AF-4777-8056-92AEC8581666}" type="datetimeFigureOut">
              <a:rPr kumimoji="1" lang="ja-JP" altLang="en-US" smtClean="0"/>
              <a:t>2018/5/24</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62065-ABAE-4800-985C-221A69D2DB0D}" type="slidenum">
              <a:rPr kumimoji="1" lang="ja-JP" altLang="en-US" smtClean="0"/>
              <a:t>‹#›</a:t>
            </a:fld>
            <a:endParaRPr kumimoji="1" lang="ja-JP" altLang="en-US"/>
          </a:p>
        </p:txBody>
      </p:sp>
    </p:spTree>
    <p:extLst>
      <p:ext uri="{BB962C8B-B14F-4D97-AF65-F5344CB8AC3E}">
        <p14:creationId xmlns:p14="http://schemas.microsoft.com/office/powerpoint/2010/main" val="22479128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581470-E7A3-434A-815C-A31186ABFAB9}"/>
              </a:ext>
            </a:extLst>
          </p:cNvPr>
          <p:cNvSpPr>
            <a:spLocks noGrp="1"/>
          </p:cNvSpPr>
          <p:nvPr>
            <p:ph type="ctrTitle"/>
          </p:nvPr>
        </p:nvSpPr>
        <p:spPr>
          <a:xfrm>
            <a:off x="853440" y="2089017"/>
            <a:ext cx="10485120" cy="1741011"/>
          </a:xfrm>
        </p:spPr>
        <p:txBody>
          <a:bodyPr/>
          <a:lstStyle/>
          <a:p>
            <a:r>
              <a:rPr lang="en-US" altLang="ja-JP" dirty="0"/>
              <a:t>Offline summary on Thursday</a:t>
            </a:r>
            <a:endParaRPr kumimoji="1" lang="ja-JP" altLang="en-US" dirty="0"/>
          </a:p>
        </p:txBody>
      </p:sp>
      <p:sp>
        <p:nvSpPr>
          <p:cNvPr id="3" name="サブタイトル 2">
            <a:extLst>
              <a:ext uri="{FF2B5EF4-FFF2-40B4-BE49-F238E27FC236}">
                <a16:creationId xmlns:a16="http://schemas.microsoft.com/office/drawing/2014/main" id="{248C0B68-B02C-4251-9A58-B6113825B7E2}"/>
              </a:ext>
            </a:extLst>
          </p:cNvPr>
          <p:cNvSpPr>
            <a:spLocks noGrp="1"/>
          </p:cNvSpPr>
          <p:nvPr>
            <p:ph type="subTitle" idx="1"/>
          </p:nvPr>
        </p:nvSpPr>
        <p:spPr>
          <a:xfrm>
            <a:off x="1524000" y="4568692"/>
            <a:ext cx="9144000" cy="1655762"/>
          </a:xfrm>
        </p:spPr>
        <p:txBody>
          <a:bodyPr/>
          <a:lstStyle/>
          <a:p>
            <a:r>
              <a:rPr kumimoji="1" lang="en-US" altLang="ja-JP" dirty="0"/>
              <a:t>NTT DOCOMO, INC.</a:t>
            </a:r>
            <a:endParaRPr kumimoji="1" lang="ja-JP" altLang="en-US" dirty="0"/>
          </a:p>
        </p:txBody>
      </p:sp>
      <p:sp>
        <p:nvSpPr>
          <p:cNvPr id="4" name="正方形/長方形 3">
            <a:extLst>
              <a:ext uri="{FF2B5EF4-FFF2-40B4-BE49-F238E27FC236}">
                <a16:creationId xmlns:a16="http://schemas.microsoft.com/office/drawing/2014/main" id="{A0A13D98-55A2-40D0-913B-72CFA6273071}"/>
              </a:ext>
            </a:extLst>
          </p:cNvPr>
          <p:cNvSpPr/>
          <p:nvPr/>
        </p:nvSpPr>
        <p:spPr>
          <a:xfrm>
            <a:off x="191344" y="548680"/>
            <a:ext cx="4570225" cy="1200329"/>
          </a:xfrm>
          <a:prstGeom prst="rect">
            <a:avLst/>
          </a:prstGeom>
        </p:spPr>
        <p:txBody>
          <a:bodyPr wrap="none">
            <a:spAutoFit/>
          </a:bodyPr>
          <a:lstStyle/>
          <a:p>
            <a:r>
              <a:rPr lang="en-GB" altLang="ja-JP" sz="2400" b="1" dirty="0">
                <a:ea typeface="ＭＳ ゴシック" panose="020B0609070205080204" pitchFamily="49" charset="-128"/>
              </a:rPr>
              <a:t>3GPP TSG RAN WG1 Meeting 9</a:t>
            </a:r>
            <a:r>
              <a:rPr lang="en-US" altLang="ja-JP" sz="2400" b="1" dirty="0">
                <a:ea typeface="ＭＳ ゴシック" panose="020B0609070205080204" pitchFamily="49" charset="-128"/>
              </a:rPr>
              <a:t>3</a:t>
            </a:r>
            <a:endParaRPr lang="en-GB" altLang="ja-JP" sz="2400" b="1" dirty="0">
              <a:ea typeface="ＭＳ ゴシック" panose="020B0609070205080204" pitchFamily="49" charset="-128"/>
            </a:endParaRPr>
          </a:p>
          <a:p>
            <a:pPr>
              <a:spcAft>
                <a:spcPts val="0"/>
              </a:spcAft>
            </a:pPr>
            <a:r>
              <a:rPr lang="en-GB" altLang="ja-JP" sz="2400" b="1" dirty="0">
                <a:ea typeface="ＭＳ ゴシック" panose="020B0609070205080204" pitchFamily="49" charset="-128"/>
                <a:cs typeface="Arial" panose="020B0604020202020204" pitchFamily="34" charset="0"/>
              </a:rPr>
              <a:t>Busan, Korea, 21</a:t>
            </a:r>
            <a:r>
              <a:rPr lang="en-GB" altLang="ja-JP" sz="2400" b="1" baseline="30000" dirty="0">
                <a:ea typeface="ＭＳ ゴシック" panose="020B0609070205080204" pitchFamily="49" charset="-128"/>
                <a:cs typeface="Arial" panose="020B0604020202020204" pitchFamily="34" charset="0"/>
              </a:rPr>
              <a:t>st</a:t>
            </a:r>
            <a:r>
              <a:rPr lang="en-GB" altLang="ja-JP" sz="2400" b="1" dirty="0">
                <a:ea typeface="ＭＳ ゴシック" panose="020B0609070205080204" pitchFamily="49" charset="-128"/>
                <a:cs typeface="Arial" panose="020B0604020202020204" pitchFamily="34" charset="0"/>
              </a:rPr>
              <a:t> – 25</a:t>
            </a:r>
            <a:r>
              <a:rPr lang="en-GB" altLang="ja-JP" sz="2400" b="1" baseline="30000" dirty="0">
                <a:ea typeface="ＭＳ ゴシック" panose="020B0609070205080204" pitchFamily="49" charset="-128"/>
                <a:cs typeface="Arial" panose="020B0604020202020204" pitchFamily="34" charset="0"/>
              </a:rPr>
              <a:t>th</a:t>
            </a:r>
            <a:r>
              <a:rPr lang="en-GB" altLang="ja-JP" sz="2400" b="1" dirty="0">
                <a:ea typeface="ＭＳ ゴシック" panose="020B0609070205080204" pitchFamily="49" charset="-128"/>
                <a:cs typeface="Arial" panose="020B0604020202020204" pitchFamily="34" charset="0"/>
              </a:rPr>
              <a:t> May 2018</a:t>
            </a:r>
          </a:p>
          <a:p>
            <a:pPr>
              <a:spcAft>
                <a:spcPts val="0"/>
              </a:spcAft>
            </a:pPr>
            <a:r>
              <a:rPr lang="en-GB" altLang="ja-JP" sz="2400" b="1" dirty="0">
                <a:ea typeface="ＭＳ ゴシック" panose="020B0609070205080204" pitchFamily="49" charset="-128"/>
                <a:cs typeface="Arial" panose="020B0604020202020204" pitchFamily="34" charset="0"/>
              </a:rPr>
              <a:t>Agenda item: 7.1.3.1.2</a:t>
            </a:r>
            <a:endParaRPr lang="ja-JP" altLang="ja-JP" sz="1400" b="1" dirty="0">
              <a:ea typeface="ＭＳ 明朝" panose="02020609040205080304" pitchFamily="17" charset="-128"/>
              <a:cs typeface="Times New Roman" panose="02020603050405020304" pitchFamily="18" charset="0"/>
            </a:endParaRPr>
          </a:p>
        </p:txBody>
      </p:sp>
      <p:sp>
        <p:nvSpPr>
          <p:cNvPr id="5" name="正方形/長方形 4">
            <a:extLst>
              <a:ext uri="{FF2B5EF4-FFF2-40B4-BE49-F238E27FC236}">
                <a16:creationId xmlns:a16="http://schemas.microsoft.com/office/drawing/2014/main" id="{99F4B83B-FD8C-4370-887E-B1CCB34BE4C4}"/>
              </a:ext>
            </a:extLst>
          </p:cNvPr>
          <p:cNvSpPr/>
          <p:nvPr/>
        </p:nvSpPr>
        <p:spPr>
          <a:xfrm>
            <a:off x="10160343" y="548680"/>
            <a:ext cx="1696297" cy="461665"/>
          </a:xfrm>
          <a:prstGeom prst="rect">
            <a:avLst/>
          </a:prstGeom>
        </p:spPr>
        <p:txBody>
          <a:bodyPr wrap="none">
            <a:spAutoFit/>
          </a:bodyPr>
          <a:lstStyle/>
          <a:p>
            <a:pPr algn="r"/>
            <a:r>
              <a:rPr lang="en-GB" altLang="ja-JP" sz="2400" b="1" dirty="0" smtClean="0">
                <a:ea typeface="ＭＳ ゴシック" panose="020B0609070205080204" pitchFamily="49" charset="-128"/>
              </a:rPr>
              <a:t>R1-1807838</a:t>
            </a:r>
            <a:endParaRPr lang="ja-JP" altLang="ja-JP" sz="1400" b="1" dirty="0">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1210131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BD10D9-9A0A-428A-A3E4-D1B4DF66A4D9}"/>
              </a:ext>
            </a:extLst>
          </p:cNvPr>
          <p:cNvSpPr>
            <a:spLocks noGrp="1"/>
          </p:cNvSpPr>
          <p:nvPr>
            <p:ph type="title"/>
          </p:nvPr>
        </p:nvSpPr>
        <p:spPr/>
        <p:txBody>
          <a:bodyPr/>
          <a:lstStyle/>
          <a:p>
            <a:r>
              <a:rPr kumimoji="1" lang="en-US" altLang="ja-JP" dirty="0"/>
              <a:t>Discussions</a:t>
            </a:r>
            <a:endParaRPr kumimoji="1" lang="ja-JP" altLang="en-US" dirty="0"/>
          </a:p>
        </p:txBody>
      </p:sp>
      <p:sp>
        <p:nvSpPr>
          <p:cNvPr id="3" name="コンテンツ プレースホルダー 2">
            <a:extLst>
              <a:ext uri="{FF2B5EF4-FFF2-40B4-BE49-F238E27FC236}">
                <a16:creationId xmlns:a16="http://schemas.microsoft.com/office/drawing/2014/main" id="{462F6A5E-EF77-45FF-9771-F0EE28D23576}"/>
              </a:ext>
            </a:extLst>
          </p:cNvPr>
          <p:cNvSpPr>
            <a:spLocks noGrp="1"/>
          </p:cNvSpPr>
          <p:nvPr>
            <p:ph idx="1"/>
          </p:nvPr>
        </p:nvSpPr>
        <p:spPr/>
        <p:txBody>
          <a:bodyPr>
            <a:normAutofit/>
          </a:bodyPr>
          <a:lstStyle/>
          <a:p>
            <a:r>
              <a:rPr kumimoji="1" lang="en-US" altLang="ja-JP" dirty="0"/>
              <a:t>Actions to RAN2 LS:</a:t>
            </a:r>
          </a:p>
          <a:p>
            <a:pPr marL="914400" lvl="1" indent="-457200">
              <a:buFont typeface="+mj-lt"/>
              <a:buAutoNum type="arabicPeriod"/>
            </a:pPr>
            <a:r>
              <a:rPr lang="en-US" altLang="ja-JP" dirty="0"/>
              <a:t>review our agreements described in this LS and provide the feedback if any;</a:t>
            </a:r>
          </a:p>
          <a:p>
            <a:pPr lvl="2"/>
            <a:r>
              <a:rPr lang="en-US" altLang="ja-JP" dirty="0">
                <a:solidFill>
                  <a:srgbClr val="FF0000"/>
                </a:solidFill>
              </a:rPr>
              <a:t>Agreements 1, 2, 3, 3a, 4, 5, in the LS</a:t>
            </a:r>
          </a:p>
          <a:p>
            <a:pPr marL="914400" lvl="1" indent="-457200">
              <a:buFont typeface="+mj-lt"/>
              <a:buAutoNum type="arabicPeriod"/>
            </a:pPr>
            <a:r>
              <a:rPr lang="en-US" altLang="ja-JP" dirty="0"/>
              <a:t>provide the feedback on </a:t>
            </a:r>
            <a:r>
              <a:rPr lang="en-US" altLang="ja-JP" dirty="0" err="1"/>
              <a:t>tci-StatesPDCCH</a:t>
            </a:r>
            <a:r>
              <a:rPr lang="en-US" altLang="ja-JP" dirty="0"/>
              <a:t> and CORESET #0 as described in this LS.</a:t>
            </a:r>
          </a:p>
          <a:p>
            <a:pPr lvl="2"/>
            <a:r>
              <a:rPr lang="en-US" altLang="ja-JP" dirty="0">
                <a:solidFill>
                  <a:srgbClr val="FF0000"/>
                </a:solidFill>
              </a:rPr>
              <a:t>whether </a:t>
            </a:r>
            <a:r>
              <a:rPr lang="en-US" altLang="ja-JP" dirty="0" err="1">
                <a:solidFill>
                  <a:srgbClr val="FF0000"/>
                </a:solidFill>
              </a:rPr>
              <a:t>tci-StatesPDCCH</a:t>
            </a:r>
            <a:r>
              <a:rPr lang="en-US" altLang="ja-JP" dirty="0">
                <a:solidFill>
                  <a:srgbClr val="FF0000"/>
                </a:solidFill>
              </a:rPr>
              <a:t> is ignored during the RA procedure (for BFR it seems already clear) or the </a:t>
            </a:r>
            <a:r>
              <a:rPr lang="en-US" altLang="ja-JP" dirty="0" err="1">
                <a:solidFill>
                  <a:srgbClr val="FF0000"/>
                </a:solidFill>
              </a:rPr>
              <a:t>tci-StatePDCCH</a:t>
            </a:r>
            <a:r>
              <a:rPr lang="en-US" altLang="ja-JP" dirty="0">
                <a:solidFill>
                  <a:srgbClr val="FF0000"/>
                </a:solidFill>
              </a:rPr>
              <a:t> should have been in the </a:t>
            </a:r>
            <a:r>
              <a:rPr lang="en-US" altLang="ja-JP" dirty="0" err="1">
                <a:solidFill>
                  <a:srgbClr val="FF0000"/>
                </a:solidFill>
              </a:rPr>
              <a:t>SearchSpace</a:t>
            </a:r>
            <a:r>
              <a:rPr lang="en-US" altLang="ja-JP" dirty="0">
                <a:solidFill>
                  <a:srgbClr val="FF0000"/>
                </a:solidFill>
              </a:rPr>
              <a:t> (e.g. if it is meant to be used for USS only and not for CSS). </a:t>
            </a:r>
          </a:p>
          <a:p>
            <a:pPr lvl="2"/>
            <a:r>
              <a:rPr lang="en-US" altLang="ja-JP" dirty="0">
                <a:solidFill>
                  <a:srgbClr val="FF0000"/>
                </a:solidFill>
              </a:rPr>
              <a:t>whether CORESET#0 is supposed to be configurable dedicatedly with a TCI-state. </a:t>
            </a:r>
          </a:p>
          <a:p>
            <a:pPr marL="914400" lvl="1" indent="-457200">
              <a:buFont typeface="+mj-lt"/>
              <a:buAutoNum type="arabicPeriod"/>
            </a:pPr>
            <a:r>
              <a:rPr lang="en-US" altLang="ja-JP" dirty="0"/>
              <a:t>confirm whether it is allowed to configure UEs with CSI-RS based RA and send the RAR on CORESET #0 associated with SSBs.</a:t>
            </a:r>
          </a:p>
        </p:txBody>
      </p:sp>
      <p:graphicFrame>
        <p:nvGraphicFramePr>
          <p:cNvPr id="4" name="オブジェクト 3">
            <a:extLst>
              <a:ext uri="{FF2B5EF4-FFF2-40B4-BE49-F238E27FC236}">
                <a16:creationId xmlns:a16="http://schemas.microsoft.com/office/drawing/2014/main" id="{345D214E-E6E2-45EB-8ED6-64FD56B0DD4F}"/>
              </a:ext>
            </a:extLst>
          </p:cNvPr>
          <p:cNvGraphicFramePr>
            <a:graphicFrameLocks noChangeAspect="1"/>
          </p:cNvGraphicFramePr>
          <p:nvPr>
            <p:extLst>
              <p:ext uri="{D42A27DB-BD31-4B8C-83A1-F6EECF244321}">
                <p14:modId xmlns:p14="http://schemas.microsoft.com/office/powerpoint/2010/main" val="3953442782"/>
              </p:ext>
            </p:extLst>
          </p:nvPr>
        </p:nvGraphicFramePr>
        <p:xfrm>
          <a:off x="8904312" y="706938"/>
          <a:ext cx="1639741" cy="864096"/>
        </p:xfrm>
        <a:graphic>
          <a:graphicData uri="http://schemas.openxmlformats.org/presentationml/2006/ole">
            <mc:AlternateContent xmlns:mc="http://schemas.openxmlformats.org/markup-compatibility/2006">
              <mc:Choice xmlns:v="urn:schemas-microsoft-com:vml" Requires="v">
                <p:oleObj spid="_x0000_s4106" name="パッケージャー シェル オブジェクト" showAsIcon="1" r:id="rId3" imgW="765360" imgH="403560" progId="Package">
                  <p:embed/>
                </p:oleObj>
              </mc:Choice>
              <mc:Fallback>
                <p:oleObj name="パッケージャー シェル オブジェクト" showAsIcon="1" r:id="rId3" imgW="765360" imgH="403560" progId="Package">
                  <p:embed/>
                  <p:pic>
                    <p:nvPicPr>
                      <p:cNvPr id="0" name=""/>
                      <p:cNvPicPr/>
                      <p:nvPr/>
                    </p:nvPicPr>
                    <p:blipFill>
                      <a:blip r:embed="rId4"/>
                      <a:stretch>
                        <a:fillRect/>
                      </a:stretch>
                    </p:blipFill>
                    <p:spPr>
                      <a:xfrm>
                        <a:off x="8904312" y="706938"/>
                        <a:ext cx="1639741" cy="864096"/>
                      </a:xfrm>
                      <a:prstGeom prst="rect">
                        <a:avLst/>
                      </a:prstGeom>
                    </p:spPr>
                  </p:pic>
                </p:oleObj>
              </mc:Fallback>
            </mc:AlternateContent>
          </a:graphicData>
        </a:graphic>
      </p:graphicFrame>
    </p:spTree>
    <p:extLst>
      <p:ext uri="{BB962C8B-B14F-4D97-AF65-F5344CB8AC3E}">
        <p14:creationId xmlns:p14="http://schemas.microsoft.com/office/powerpoint/2010/main" val="664996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20572C-5D86-4215-80A0-D32B7B383831}"/>
              </a:ext>
            </a:extLst>
          </p:cNvPr>
          <p:cNvSpPr>
            <a:spLocks noGrp="1"/>
          </p:cNvSpPr>
          <p:nvPr>
            <p:ph type="title"/>
          </p:nvPr>
        </p:nvSpPr>
        <p:spPr/>
        <p:txBody>
          <a:bodyPr/>
          <a:lstStyle/>
          <a:p>
            <a:r>
              <a:rPr kumimoji="1" lang="en-US" altLang="ja-JP" dirty="0"/>
              <a:t>Discussions</a:t>
            </a:r>
            <a:endParaRPr kumimoji="1" lang="ja-JP" altLang="en-US" dirty="0"/>
          </a:p>
        </p:txBody>
      </p:sp>
      <p:sp>
        <p:nvSpPr>
          <p:cNvPr id="3" name="コンテンツ プレースホルダー 2">
            <a:extLst>
              <a:ext uri="{FF2B5EF4-FFF2-40B4-BE49-F238E27FC236}">
                <a16:creationId xmlns:a16="http://schemas.microsoft.com/office/drawing/2014/main" id="{F4145C18-9AE0-4F85-96B9-9CE8FC845ABE}"/>
              </a:ext>
            </a:extLst>
          </p:cNvPr>
          <p:cNvSpPr>
            <a:spLocks noGrp="1"/>
          </p:cNvSpPr>
          <p:nvPr>
            <p:ph idx="1"/>
          </p:nvPr>
        </p:nvSpPr>
        <p:spPr/>
        <p:txBody>
          <a:bodyPr>
            <a:normAutofit/>
          </a:bodyPr>
          <a:lstStyle/>
          <a:p>
            <a:r>
              <a:rPr lang="en-GB" altLang="ja-JP" sz="2400" dirty="0"/>
              <a:t>Introduce a new field for </a:t>
            </a:r>
            <a:r>
              <a:rPr lang="en-GB" altLang="ja-JP" sz="2400" dirty="0" err="1"/>
              <a:t>controlResourceSetZero</a:t>
            </a:r>
            <a:r>
              <a:rPr lang="en-GB" altLang="ja-JP" sz="2400" dirty="0"/>
              <a:t> (in PDCCH-</a:t>
            </a:r>
            <a:r>
              <a:rPr lang="en-GB" altLang="ja-JP" sz="2400" dirty="0" err="1"/>
              <a:t>ConfigCommon</a:t>
            </a:r>
            <a:r>
              <a:rPr lang="en-GB" altLang="ja-JP" sz="2400" dirty="0"/>
              <a:t>) as an INTEGER (0..15). The values are interpreted like the corresponding bits in MIB pdcch-ConfigSIB1. Add a condition that this field may only be configured in the initial BWP (BWP#0). Clarify that "The UE acquires CORESET#0 irrespective of the currently active BWP as described in 38.xxx, section </a:t>
            </a:r>
            <a:r>
              <a:rPr lang="en-GB" altLang="ja-JP" sz="2400" dirty="0" err="1"/>
              <a:t>x.x.x</a:t>
            </a:r>
            <a:r>
              <a:rPr lang="en-GB" altLang="ja-JP" sz="2400" dirty="0"/>
              <a:t>.”. Other CORESETs are configured as defined currently. </a:t>
            </a:r>
            <a:endParaRPr lang="ja-JP" altLang="ja-JP" sz="2400" dirty="0"/>
          </a:p>
          <a:p>
            <a:r>
              <a:rPr lang="en-GB" altLang="ja-JP" sz="2400" dirty="0"/>
              <a:t>Introduce a new field for </a:t>
            </a:r>
            <a:r>
              <a:rPr lang="en-GB" altLang="ja-JP" sz="2400" dirty="0" err="1"/>
              <a:t>searchSpaceZero</a:t>
            </a:r>
            <a:r>
              <a:rPr lang="en-GB" altLang="ja-JP" sz="2400" dirty="0"/>
              <a:t> (in PDCCH-</a:t>
            </a:r>
            <a:r>
              <a:rPr lang="en-GB" altLang="ja-JP" sz="2400" dirty="0" err="1"/>
              <a:t>ConfigCommon</a:t>
            </a:r>
            <a:r>
              <a:rPr lang="en-GB" altLang="ja-JP" sz="2400" dirty="0"/>
              <a:t>) as an INTEGER (0..15). The values are interpreted like the corresponding bits in MIB pdcch-ConfigSIB1. Add a condition that this field may only be configured in the initial BWP (BWP#0). Clarify that "The UE acquires </a:t>
            </a:r>
            <a:r>
              <a:rPr lang="en-GB" altLang="ja-JP" sz="2400" dirty="0" err="1"/>
              <a:t>SearchSpaceZero</a:t>
            </a:r>
            <a:r>
              <a:rPr lang="en-GB" altLang="ja-JP" sz="2400" dirty="0"/>
              <a:t> irrespective of the currently active BWP as described in 38.xxx, section </a:t>
            </a:r>
            <a:r>
              <a:rPr lang="en-GB" altLang="ja-JP" sz="2400" dirty="0" err="1"/>
              <a:t>x.x.x</a:t>
            </a:r>
            <a:r>
              <a:rPr lang="en-GB" altLang="ja-JP" sz="2400" dirty="0"/>
              <a:t>.”.</a:t>
            </a:r>
            <a:endParaRPr lang="ja-JP" altLang="ja-JP" sz="2400" dirty="0"/>
          </a:p>
        </p:txBody>
      </p:sp>
    </p:spTree>
    <p:extLst>
      <p:ext uri="{BB962C8B-B14F-4D97-AF65-F5344CB8AC3E}">
        <p14:creationId xmlns:p14="http://schemas.microsoft.com/office/powerpoint/2010/main" val="159836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C5ABA4-B96B-4E6D-9D5F-2427BCECEC89}"/>
              </a:ext>
            </a:extLst>
          </p:cNvPr>
          <p:cNvSpPr>
            <a:spLocks noGrp="1"/>
          </p:cNvSpPr>
          <p:nvPr>
            <p:ph type="title"/>
          </p:nvPr>
        </p:nvSpPr>
        <p:spPr/>
        <p:txBody>
          <a:bodyPr/>
          <a:lstStyle/>
          <a:p>
            <a:r>
              <a:rPr kumimoji="1" lang="en-US" altLang="ja-JP" dirty="0"/>
              <a:t>Discussions</a:t>
            </a:r>
            <a:endParaRPr kumimoji="1" lang="ja-JP" altLang="en-US" dirty="0"/>
          </a:p>
        </p:txBody>
      </p:sp>
      <p:sp>
        <p:nvSpPr>
          <p:cNvPr id="3" name="コンテンツ プレースホルダー 2">
            <a:extLst>
              <a:ext uri="{FF2B5EF4-FFF2-40B4-BE49-F238E27FC236}">
                <a16:creationId xmlns:a16="http://schemas.microsoft.com/office/drawing/2014/main" id="{57D66E33-A8F9-4957-95BF-324EBDB5724C}"/>
              </a:ext>
            </a:extLst>
          </p:cNvPr>
          <p:cNvSpPr>
            <a:spLocks noGrp="1"/>
          </p:cNvSpPr>
          <p:nvPr>
            <p:ph idx="1"/>
          </p:nvPr>
        </p:nvSpPr>
        <p:spPr/>
        <p:txBody>
          <a:bodyPr>
            <a:normAutofit/>
          </a:bodyPr>
          <a:lstStyle/>
          <a:p>
            <a:r>
              <a:rPr kumimoji="1" lang="en-US" altLang="ja-JP" dirty="0"/>
              <a:t>Comments to agreements 1 and 2:</a:t>
            </a:r>
          </a:p>
          <a:p>
            <a:pPr lvl="1"/>
            <a:r>
              <a:rPr lang="en-US" altLang="ja-JP" dirty="0"/>
              <a:t>It says “</a:t>
            </a:r>
            <a:r>
              <a:rPr lang="en-GB" altLang="ja-JP" dirty="0"/>
              <a:t>Add a condition that this field may only be configured in the initial BWP (BWP#0). Clarify that "The UE acquires CORESET#0 irrespective of the currently active BWP as described in 38.xxx, section </a:t>
            </a:r>
            <a:r>
              <a:rPr lang="en-GB" altLang="ja-JP" dirty="0" err="1"/>
              <a:t>x.x.x</a:t>
            </a:r>
            <a:r>
              <a:rPr lang="en-GB" altLang="ja-JP" dirty="0"/>
              <a:t>.”. Other CORESETs are configured as defined currently</a:t>
            </a:r>
            <a:r>
              <a:rPr lang="en-US" altLang="ja-JP" dirty="0"/>
              <a:t>”</a:t>
            </a:r>
          </a:p>
          <a:p>
            <a:pPr lvl="2"/>
            <a:r>
              <a:rPr kumimoji="1" lang="en-US" altLang="ja-JP" dirty="0">
                <a:solidFill>
                  <a:srgbClr val="FF0000"/>
                </a:solidFill>
              </a:rPr>
              <a:t>RAN1 interpret “the UE acquires CORESET#0” </a:t>
            </a:r>
            <a:r>
              <a:rPr lang="en-US" altLang="ja-JP" dirty="0">
                <a:solidFill>
                  <a:srgbClr val="FF0000"/>
                </a:solidFill>
              </a:rPr>
              <a:t>such </a:t>
            </a:r>
            <a:r>
              <a:rPr kumimoji="1" lang="en-US" altLang="ja-JP" dirty="0">
                <a:solidFill>
                  <a:srgbClr val="FF0000"/>
                </a:solidFill>
              </a:rPr>
              <a:t>as: UE can monitor the CORESET configured by the MIB or the CORESET#0 configured by </a:t>
            </a:r>
            <a:r>
              <a:rPr kumimoji="1" lang="en-GB" altLang="ja-JP" dirty="0">
                <a:solidFill>
                  <a:srgbClr val="FF0000"/>
                </a:solidFill>
              </a:rPr>
              <a:t>PDCCH-</a:t>
            </a:r>
            <a:r>
              <a:rPr kumimoji="1" lang="en-GB" altLang="ja-JP" dirty="0" err="1">
                <a:solidFill>
                  <a:srgbClr val="FF0000"/>
                </a:solidFill>
              </a:rPr>
              <a:t>ConfigCommon</a:t>
            </a:r>
            <a:r>
              <a:rPr kumimoji="1" lang="en-GB" altLang="ja-JP" dirty="0">
                <a:solidFill>
                  <a:srgbClr val="FF0000"/>
                </a:solidFill>
              </a:rPr>
              <a:t> in the Initial </a:t>
            </a:r>
            <a:r>
              <a:rPr lang="en-GB" altLang="ja-JP" dirty="0">
                <a:solidFill>
                  <a:srgbClr val="FF0000"/>
                </a:solidFill>
              </a:rPr>
              <a:t>BWP (BWP#0) even when the other DL BWP is active as long as the active DL BWP contains CORESET#0 and the active DL BWP is the same numerology as the CORESET #0.</a:t>
            </a:r>
          </a:p>
          <a:p>
            <a:pPr lvl="2"/>
            <a:r>
              <a:rPr lang="en-GB" altLang="ja-JP" dirty="0">
                <a:solidFill>
                  <a:srgbClr val="FF0000"/>
                </a:solidFill>
              </a:rPr>
              <a:t>RAN1’s understanding is that for any search space set configured in any DL BWP, if the CORESET ID is #0 for the search space set, the UE monitors the search space set using the CORESET #0 as long as the CORESET #0 is included in the DL BWP and the DL BWP uses the same numerology as the CORESET #0.</a:t>
            </a:r>
          </a:p>
        </p:txBody>
      </p:sp>
    </p:spTree>
    <p:extLst>
      <p:ext uri="{BB962C8B-B14F-4D97-AF65-F5344CB8AC3E}">
        <p14:creationId xmlns:p14="http://schemas.microsoft.com/office/powerpoint/2010/main" val="11221804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6CBD0D-C851-45A0-89CE-B2C1A69B41DD}"/>
              </a:ext>
            </a:extLst>
          </p:cNvPr>
          <p:cNvSpPr>
            <a:spLocks noGrp="1"/>
          </p:cNvSpPr>
          <p:nvPr>
            <p:ph type="title"/>
          </p:nvPr>
        </p:nvSpPr>
        <p:spPr/>
        <p:txBody>
          <a:bodyPr/>
          <a:lstStyle/>
          <a:p>
            <a:r>
              <a:rPr kumimoji="1" lang="en-US" altLang="ja-JP" dirty="0"/>
              <a:t>Discussions</a:t>
            </a:r>
            <a:endParaRPr kumimoji="1" lang="ja-JP" altLang="en-US" dirty="0"/>
          </a:p>
        </p:txBody>
      </p:sp>
      <p:sp>
        <p:nvSpPr>
          <p:cNvPr id="3" name="コンテンツ プレースホルダー 2">
            <a:extLst>
              <a:ext uri="{FF2B5EF4-FFF2-40B4-BE49-F238E27FC236}">
                <a16:creationId xmlns:a16="http://schemas.microsoft.com/office/drawing/2014/main" id="{3C915B57-9FBA-4485-9194-183D0EA84487}"/>
              </a:ext>
            </a:extLst>
          </p:cNvPr>
          <p:cNvSpPr>
            <a:spLocks noGrp="1"/>
          </p:cNvSpPr>
          <p:nvPr>
            <p:ph idx="1"/>
          </p:nvPr>
        </p:nvSpPr>
        <p:spPr/>
        <p:txBody>
          <a:bodyPr>
            <a:normAutofit/>
          </a:bodyPr>
          <a:lstStyle/>
          <a:p>
            <a:r>
              <a:rPr lang="en-GB" altLang="ja-JP" dirty="0"/>
              <a:t>For other search spaces: Add a "duration" to the </a:t>
            </a:r>
            <a:r>
              <a:rPr lang="en-GB" altLang="ja-JP" dirty="0" err="1"/>
              <a:t>SearchSpace</a:t>
            </a:r>
            <a:r>
              <a:rPr lang="en-GB" altLang="ja-JP" dirty="0"/>
              <a:t>. The "duration" defines the number of slots that a </a:t>
            </a:r>
            <a:r>
              <a:rPr lang="en-GB" altLang="ja-JP" dirty="0" err="1"/>
              <a:t>SearchSpace</a:t>
            </a:r>
            <a:r>
              <a:rPr lang="en-GB" altLang="ja-JP" dirty="0"/>
              <a:t> lasts in every occasion (at every period as given in the </a:t>
            </a:r>
            <a:r>
              <a:rPr lang="en-GB" altLang="ja-JP" dirty="0" err="1"/>
              <a:t>periodicyAndOffset</a:t>
            </a:r>
            <a:r>
              <a:rPr lang="en-GB" altLang="ja-JP" dirty="0"/>
              <a:t>). If the field is absent, the duration is 1 slot (as it was so far). The duration is in the range 2..periodicity-1 (periodicity as given in the </a:t>
            </a:r>
            <a:r>
              <a:rPr lang="en-GB" altLang="ja-JP" dirty="0" err="1"/>
              <a:t>monitoringSlotPeriodicityAndOffset</a:t>
            </a:r>
            <a:r>
              <a:rPr lang="en-GB" altLang="ja-JP" dirty="0"/>
              <a:t>).</a:t>
            </a:r>
          </a:p>
          <a:p>
            <a:r>
              <a:rPr lang="en-GB" altLang="ja-JP" dirty="0"/>
              <a:t>Add the missing periodicities as described in R2-1806895.</a:t>
            </a:r>
          </a:p>
          <a:p>
            <a:pPr lvl="1"/>
            <a:r>
              <a:rPr lang="en-GB" altLang="ja-JP" dirty="0">
                <a:solidFill>
                  <a:srgbClr val="FF0000"/>
                </a:solidFill>
              </a:rPr>
              <a:t>This is only for CSS configurations</a:t>
            </a:r>
          </a:p>
        </p:txBody>
      </p:sp>
    </p:spTree>
    <p:extLst>
      <p:ext uri="{BB962C8B-B14F-4D97-AF65-F5344CB8AC3E}">
        <p14:creationId xmlns:p14="http://schemas.microsoft.com/office/powerpoint/2010/main" val="3296123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23656F-C1E0-41D8-9A8C-D81E2A9B127D}"/>
              </a:ext>
            </a:extLst>
          </p:cNvPr>
          <p:cNvSpPr>
            <a:spLocks noGrp="1"/>
          </p:cNvSpPr>
          <p:nvPr>
            <p:ph type="title"/>
          </p:nvPr>
        </p:nvSpPr>
        <p:spPr/>
        <p:txBody>
          <a:bodyPr/>
          <a:lstStyle/>
          <a:p>
            <a:r>
              <a:rPr kumimoji="1" lang="en-US" altLang="ja-JP" dirty="0"/>
              <a:t>Discussions</a:t>
            </a:r>
            <a:endParaRPr kumimoji="1" lang="ja-JP" altLang="en-US" dirty="0"/>
          </a:p>
        </p:txBody>
      </p:sp>
      <p:sp>
        <p:nvSpPr>
          <p:cNvPr id="3" name="コンテンツ プレースホルダー 2">
            <a:extLst>
              <a:ext uri="{FF2B5EF4-FFF2-40B4-BE49-F238E27FC236}">
                <a16:creationId xmlns:a16="http://schemas.microsoft.com/office/drawing/2014/main" id="{8142A4B5-FF58-4365-A5F5-4696498B1BC5}"/>
              </a:ext>
            </a:extLst>
          </p:cNvPr>
          <p:cNvSpPr>
            <a:spLocks noGrp="1"/>
          </p:cNvSpPr>
          <p:nvPr>
            <p:ph idx="1"/>
          </p:nvPr>
        </p:nvSpPr>
        <p:spPr/>
        <p:txBody>
          <a:bodyPr/>
          <a:lstStyle/>
          <a:p>
            <a:r>
              <a:rPr lang="en-GB" altLang="ja-JP" dirty="0"/>
              <a:t>Consider splitting the definition of the field pdcch-ConfigSIB1 in MIB into CORESET and </a:t>
            </a:r>
            <a:r>
              <a:rPr lang="en-GB" altLang="ja-JP" dirty="0" err="1"/>
              <a:t>SearchSpace</a:t>
            </a:r>
            <a:r>
              <a:rPr lang="en-GB" altLang="ja-JP" dirty="0"/>
              <a:t>, according to the </a:t>
            </a:r>
            <a:r>
              <a:rPr lang="en-GB" altLang="ja-JP" dirty="0" err="1"/>
              <a:t>controlResourceSetZero</a:t>
            </a:r>
            <a:r>
              <a:rPr lang="en-GB" altLang="ja-JP" dirty="0"/>
              <a:t> and </a:t>
            </a:r>
            <a:r>
              <a:rPr lang="en-GB" altLang="ja-JP" dirty="0" err="1"/>
              <a:t>seachSpaceZero</a:t>
            </a:r>
            <a:r>
              <a:rPr lang="en-GB" altLang="ja-JP" dirty="0"/>
              <a:t> as indicated above to reuse the same encoding so that it is backward-compatible (i.e. currently the field is encoded as one field of type INTEGER (0..255), which is equivalent of having two fields of type INTEGER (0..15)), if that is OK for RAN1.</a:t>
            </a:r>
            <a:endParaRPr lang="ja-JP" altLang="en-US" dirty="0"/>
          </a:p>
          <a:p>
            <a:endParaRPr kumimoji="1" lang="ja-JP" altLang="en-US" dirty="0"/>
          </a:p>
        </p:txBody>
      </p:sp>
    </p:spTree>
    <p:extLst>
      <p:ext uri="{BB962C8B-B14F-4D97-AF65-F5344CB8AC3E}">
        <p14:creationId xmlns:p14="http://schemas.microsoft.com/office/powerpoint/2010/main" val="4195601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3C7D0C-3864-44B8-868D-1C90A8ABA164}"/>
              </a:ext>
            </a:extLst>
          </p:cNvPr>
          <p:cNvSpPr>
            <a:spLocks noGrp="1"/>
          </p:cNvSpPr>
          <p:nvPr>
            <p:ph type="title"/>
          </p:nvPr>
        </p:nvSpPr>
        <p:spPr/>
        <p:txBody>
          <a:bodyPr/>
          <a:lstStyle/>
          <a:p>
            <a:r>
              <a:rPr kumimoji="1" lang="en-US" altLang="ja-JP" dirty="0"/>
              <a:t>Discussions</a:t>
            </a:r>
            <a:endParaRPr kumimoji="1" lang="ja-JP" altLang="en-US" dirty="0"/>
          </a:p>
        </p:txBody>
      </p:sp>
      <p:sp>
        <p:nvSpPr>
          <p:cNvPr id="3" name="コンテンツ プレースホルダー 2">
            <a:extLst>
              <a:ext uri="{FF2B5EF4-FFF2-40B4-BE49-F238E27FC236}">
                <a16:creationId xmlns:a16="http://schemas.microsoft.com/office/drawing/2014/main" id="{1859983B-D11B-4ECC-945F-EA4006F2EAA1}"/>
              </a:ext>
            </a:extLst>
          </p:cNvPr>
          <p:cNvSpPr>
            <a:spLocks noGrp="1"/>
          </p:cNvSpPr>
          <p:nvPr>
            <p:ph idx="1"/>
          </p:nvPr>
        </p:nvSpPr>
        <p:spPr>
          <a:xfrm>
            <a:off x="838200" y="1825625"/>
            <a:ext cx="10515600" cy="4351338"/>
          </a:xfrm>
        </p:spPr>
        <p:txBody>
          <a:bodyPr>
            <a:normAutofit fontScale="92500" lnSpcReduction="10000"/>
          </a:bodyPr>
          <a:lstStyle/>
          <a:p>
            <a:r>
              <a:rPr lang="en-US" altLang="ja-JP" dirty="0"/>
              <a:t>Case 1: PDCCH monitoring </a:t>
            </a:r>
            <a:r>
              <a:rPr lang="en-US" altLang="ja-JP" u="sng" dirty="0">
                <a:solidFill>
                  <a:srgbClr val="FF0000"/>
                </a:solidFill>
              </a:rPr>
              <a:t>of all SS sets that are monitored in a slot occurs at most at one span of up to 3 consecutive OFDM symbols </a:t>
            </a:r>
            <a:r>
              <a:rPr lang="en-US" altLang="ja-JP" strike="sngStrike" dirty="0">
                <a:solidFill>
                  <a:srgbClr val="FF0000"/>
                </a:solidFill>
              </a:rPr>
              <a:t>periodicity of 14 or more symbols</a:t>
            </a:r>
            <a:endParaRPr lang="ja-JP" altLang="ja-JP" strike="sngStrike" dirty="0">
              <a:solidFill>
                <a:srgbClr val="FF0000"/>
              </a:solidFill>
            </a:endParaRPr>
          </a:p>
          <a:p>
            <a:pPr lvl="1"/>
            <a:r>
              <a:rPr lang="en-US" altLang="ja-JP" dirty="0"/>
              <a:t>Case 1-1: PDCCH monitoring on up to three OFDM symbols at the beginning of a slot</a:t>
            </a:r>
            <a:endParaRPr lang="ja-JP" altLang="ja-JP" dirty="0"/>
          </a:p>
          <a:p>
            <a:pPr lvl="1"/>
            <a:r>
              <a:rPr lang="en-US" altLang="ja-JP" dirty="0"/>
              <a:t>Case 1-2: PDCCH monitoring on any span of up to 3 consecutive OFDM symbols of a slot</a:t>
            </a:r>
            <a:endParaRPr lang="ja-JP" altLang="ja-JP" dirty="0"/>
          </a:p>
          <a:p>
            <a:pPr lvl="2"/>
            <a:r>
              <a:rPr lang="en-US" altLang="ja-JP" dirty="0"/>
              <a:t>For a given UE, all search space configurations are within the same span of 3 consecutive OFDM symbols in the slot</a:t>
            </a:r>
            <a:endParaRPr lang="ja-JP" altLang="ja-JP" dirty="0"/>
          </a:p>
          <a:p>
            <a:r>
              <a:rPr lang="en-US" altLang="ja-JP" dirty="0"/>
              <a:t>Case 2: PDCCH monitoring </a:t>
            </a:r>
            <a:r>
              <a:rPr lang="en-US" altLang="ja-JP" u="sng" dirty="0">
                <a:solidFill>
                  <a:srgbClr val="FF0000"/>
                </a:solidFill>
                <a:ea typeface="Times New Roman" panose="02020603050405020304" pitchFamily="18" charset="0"/>
              </a:rPr>
              <a:t>of all SS sets that are monitored in a slot occurs at more than one span of up to 3 consecutive OFDM </a:t>
            </a:r>
            <a:r>
              <a:rPr lang="en-US" altLang="ja-JP" u="sng" dirty="0" err="1">
                <a:solidFill>
                  <a:srgbClr val="FF0000"/>
                </a:solidFill>
                <a:ea typeface="Times New Roman" panose="02020603050405020304" pitchFamily="18" charset="0"/>
              </a:rPr>
              <a:t>symbols</a:t>
            </a:r>
            <a:r>
              <a:rPr lang="en-US" altLang="ja-JP" strike="sngStrike" dirty="0" err="1">
                <a:solidFill>
                  <a:srgbClr val="FF0000"/>
                </a:solidFill>
              </a:rPr>
              <a:t>periodicity</a:t>
            </a:r>
            <a:r>
              <a:rPr lang="en-US" altLang="ja-JP" strike="sngStrike" dirty="0">
                <a:solidFill>
                  <a:srgbClr val="FF0000"/>
                </a:solidFill>
              </a:rPr>
              <a:t> of less than 14 symbols</a:t>
            </a:r>
            <a:endParaRPr lang="ja-JP" altLang="ja-JP" strike="sngStrike" dirty="0">
              <a:solidFill>
                <a:srgbClr val="FF0000"/>
              </a:solidFill>
            </a:endParaRPr>
          </a:p>
          <a:p>
            <a:pPr lvl="1"/>
            <a:r>
              <a:rPr lang="en-US" altLang="ja-JP" dirty="0"/>
              <a:t>Note: this includes the PDCCH monitoring of up to three OFDM symbols at the beginning of a slot</a:t>
            </a:r>
            <a:endParaRPr lang="ja-JP" altLang="ja-JP" dirty="0"/>
          </a:p>
        </p:txBody>
      </p:sp>
    </p:spTree>
    <p:extLst>
      <p:ext uri="{BB962C8B-B14F-4D97-AF65-F5344CB8AC3E}">
        <p14:creationId xmlns:p14="http://schemas.microsoft.com/office/powerpoint/2010/main" val="509766285"/>
      </p:ext>
    </p:extLst>
  </p:cSld>
  <p:clrMapOvr>
    <a:masterClrMapping/>
  </p:clrMapOvr>
</p:sld>
</file>

<file path=ppt/theme/theme1.xml><?xml version="1.0" encoding="utf-8"?>
<a:theme xmlns:a="http://schemas.openxmlformats.org/drawingml/2006/main" name="Office Theme">
  <a:themeElements>
    <a:clrScheme name="Office テーマ">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docProps/app.xml><?xml version="1.0" encoding="utf-8"?>
<Properties xmlns="http://schemas.openxmlformats.org/officeDocument/2006/extended-properties" xmlns:vt="http://schemas.openxmlformats.org/officeDocument/2006/docPropsVTypes">
  <Template>Office Theme</Template>
  <TotalTime>1579</TotalTime>
  <Words>737</Words>
  <Application>Microsoft Office PowerPoint</Application>
  <PresentationFormat>Widescreen</PresentationFormat>
  <Paragraphs>35</Paragraphs>
  <Slides>7</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7" baseType="lpstr">
      <vt:lpstr>ＭＳ ゴシック</vt:lpstr>
      <vt:lpstr>ＭＳ 明朝</vt:lpstr>
      <vt:lpstr>Arial</vt:lpstr>
      <vt:lpstr>Calibri</vt:lpstr>
      <vt:lpstr>Calibri Light</vt:lpstr>
      <vt:lpstr>Times New Roman</vt:lpstr>
      <vt:lpstr>游ゴシック</vt:lpstr>
      <vt:lpstr>游ゴシック Light</vt:lpstr>
      <vt:lpstr>Office Theme</vt:lpstr>
      <vt:lpstr>パッケージャー シェル オブジェクト</vt:lpstr>
      <vt:lpstr>Offline summary on Thursday</vt:lpstr>
      <vt:lpstr>Discussions</vt:lpstr>
      <vt:lpstr>Discussions</vt:lpstr>
      <vt:lpstr>Discussions</vt:lpstr>
      <vt:lpstr>Discussions</vt:lpstr>
      <vt:lpstr>Discussions</vt:lpstr>
      <vt:lpstr>Discussions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NTT DOCOMO, INC.</dc:creator>
  <cp:lastModifiedBy>MCC: review</cp:lastModifiedBy>
  <cp:revision>75</cp:revision>
  <dcterms:created xsi:type="dcterms:W3CDTF">2018-02-28T17:03:59Z</dcterms:created>
  <dcterms:modified xsi:type="dcterms:W3CDTF">2018-05-24T08:39:56Z</dcterms:modified>
</cp:coreProperties>
</file>