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4" r:id="rId4"/>
    <p:sldId id="275" r:id="rId5"/>
    <p:sldId id="276" r:id="rId6"/>
    <p:sldId id="278" r:id="rId7"/>
    <p:sldId id="277" r:id="rId8"/>
    <p:sldId id="270" r:id="rId9"/>
    <p:sldId id="280" r:id="rId10"/>
    <p:sldId id="279" r:id="rId1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9" autoAdjust="0"/>
    <p:restoredTop sz="94660"/>
  </p:normalViewPr>
  <p:slideViewPr>
    <p:cSldViewPr snapToGrid="0">
      <p:cViewPr varScale="1">
        <p:scale>
          <a:sx n="89" d="100"/>
          <a:sy n="89" d="100"/>
        </p:scale>
        <p:origin x="37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9ED6FE8C-19CA-4FE1-80F5-FE303F95BB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="" xmlns:a16="http://schemas.microsoft.com/office/drawing/2014/main" id="{609E35D5-962F-474A-9641-1C42EBEC4A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31088C6C-2829-415C-A394-735458C02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2018/5/22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65A4F5DC-27DC-4984-AE9C-0A206A4ED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86B33476-B4D8-4CE4-8656-6172BB0EB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8919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22CBD367-7E34-4C9C-9D50-3B2EA24D2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="" xmlns:a16="http://schemas.microsoft.com/office/drawing/2014/main" id="{E87541F3-4D5F-4E37-B064-91B8AC56BE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07BDE654-F2C9-4B1E-BBF0-DED9AC9C0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2018/5/22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3DC76D64-FC73-4282-9F5E-2561EC0C2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A955F971-BBDE-4E75-A6CF-367AC9CE6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6196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="" xmlns:a16="http://schemas.microsoft.com/office/drawing/2014/main" id="{D18F184A-562A-41E2-9ED7-9AF1A0DA54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="" xmlns:a16="http://schemas.microsoft.com/office/drawing/2014/main" id="{2F873B11-C4E9-43B6-84C2-BCDFBE352E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BA9A0D08-E379-47EE-BDCE-BFC32FA69E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2018/5/22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9B30315C-2247-46D9-9DAE-2C993AC6C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A18A525E-4EA9-4B9D-9C2C-807888107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1562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0D9AE847-BD39-4A4B-ACCC-1E5842610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BEA0F5B5-F6C9-48C5-8409-2D2A9F335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2B0C0D5A-7C18-4393-A034-D6C47C075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2018/5/22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A821082B-7AC0-47DA-A870-9141C9EEB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FBA45CB6-4158-43A0-A49A-5E5F3A66C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17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74576074-6D7D-424E-A2AA-80183A0B0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479864E8-A2D5-43BA-AC57-3ABCC395C9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167E0217-6EF8-4522-B48C-55AB75039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2018/5/22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F629D289-349B-4B3C-BEA2-01205B741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4D4D6D16-E0B2-43DD-82BC-253DEE213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6610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53E334C0-13DB-4C5E-83D6-7E6EBFF46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AE0DAFB9-95AA-4B5D-AE58-5462150015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="" xmlns:a16="http://schemas.microsoft.com/office/drawing/2014/main" id="{3E70191E-AAE4-4711-A16E-371273C40C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9467CC92-A0C3-48C8-8AA7-2B303C4BC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2018/5/22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A5ABD822-5DC3-4A84-9EF7-69332F3F0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F370D13C-E3C8-4AC8-8232-D3932480B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2846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34C08BCE-1BCB-4D28-890A-CE8F43344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71D61D5D-C561-474A-BCE4-E7024E9425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="" xmlns:a16="http://schemas.microsoft.com/office/drawing/2014/main" id="{2BD38F3E-5015-41AD-9F60-C033EE5A71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="" xmlns:a16="http://schemas.microsoft.com/office/drawing/2014/main" id="{97B2BA54-9331-4283-AFCE-20B696745B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="" xmlns:a16="http://schemas.microsoft.com/office/drawing/2014/main" id="{D59A3B0A-95AE-40A2-B9AD-04A114E4A9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="" xmlns:a16="http://schemas.microsoft.com/office/drawing/2014/main" id="{FB01BDC5-537C-4938-B76B-94D98ED70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2018/5/22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="" xmlns:a16="http://schemas.microsoft.com/office/drawing/2014/main" id="{B24EC935-B41E-4BCE-A242-16D4F39DF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="" xmlns:a16="http://schemas.microsoft.com/office/drawing/2014/main" id="{0CE5FDB8-0A16-48FE-9619-B878FAEDE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4074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4C5CD9A3-4718-4BD0-9D77-FF732624D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="" xmlns:a16="http://schemas.microsoft.com/office/drawing/2014/main" id="{170F0BE6-915A-4C9F-8706-10B058881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2018/5/22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="" xmlns:a16="http://schemas.microsoft.com/office/drawing/2014/main" id="{0EB6BF3A-F2E0-449C-9AAB-20D12A3D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="" xmlns:a16="http://schemas.microsoft.com/office/drawing/2014/main" id="{BFB08304-4624-4B55-ADF1-DF70CBC1A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031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="" xmlns:a16="http://schemas.microsoft.com/office/drawing/2014/main" id="{C69266CA-B37F-44FD-BCDA-DB416EB4A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2018/5/22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="" xmlns:a16="http://schemas.microsoft.com/office/drawing/2014/main" id="{F786009C-60A9-443A-9D86-B51655263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="" xmlns:a16="http://schemas.microsoft.com/office/drawing/2014/main" id="{CE38B7F4-D5A8-4675-8909-D23B65D69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209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7CA0068C-1411-45E8-A5DF-6A9134086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="" xmlns:a16="http://schemas.microsoft.com/office/drawing/2014/main" id="{83003E86-D6A2-41A2-891E-B228650FEB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="" xmlns:a16="http://schemas.microsoft.com/office/drawing/2014/main" id="{32C260E1-ED01-4992-B483-FCB21FC908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01BD1FB9-34B8-4719-9CD7-1360F8E53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2018/5/22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AC851EEA-F00F-4C7A-9DEC-E36D82B74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B2F890E8-C641-4624-B890-EBBF21803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7173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19D1F090-86C1-4DF9-96FF-6667D0135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="" xmlns:a16="http://schemas.microsoft.com/office/drawing/2014/main" id="{9FF0526D-19FE-4E90-8C71-A821DBC2F3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="" xmlns:a16="http://schemas.microsoft.com/office/drawing/2014/main" id="{A664D9E2-AB46-47D5-B7CB-3A15278D57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="" xmlns:a16="http://schemas.microsoft.com/office/drawing/2014/main" id="{73616D1C-E2B4-4814-810D-01C492C90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2018/5/22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="" xmlns:a16="http://schemas.microsoft.com/office/drawing/2014/main" id="{D8AA4F5B-F262-4CD2-84AF-89F64029B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="" xmlns:a16="http://schemas.microsoft.com/office/drawing/2014/main" id="{A0E18FBF-3BB0-4916-92B6-4C1F5C058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913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="" xmlns:a16="http://schemas.microsoft.com/office/drawing/2014/main" id="{2328C42D-E494-4059-93CD-F2DC6DF15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="" xmlns:a16="http://schemas.microsoft.com/office/drawing/2014/main" id="{36F8B3C6-4208-4A6D-AFA9-44C622F639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="" xmlns:a16="http://schemas.microsoft.com/office/drawing/2014/main" id="{1B87D211-51D8-4B1E-857B-CD79840BCC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F90427-D04D-4928-A576-8E4952BB92A6}" type="datetimeFigureOut">
              <a:rPr kumimoji="1" lang="ja-JP" altLang="en-US" smtClean="0"/>
              <a:t>2018/5/22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="" xmlns:a16="http://schemas.microsoft.com/office/drawing/2014/main" id="{F34B3972-741C-4794-A692-7A8975BA5A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="" xmlns:a16="http://schemas.microsoft.com/office/drawing/2014/main" id="{D1E3BE84-9D1F-4070-94D2-5FE295ABAD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2849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="" xmlns:a16="http://schemas.microsoft.com/office/drawing/2014/main" id="{6EC974B6-3B18-460E-A21F-0C9CB1901F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On the Size of Transmit Buffer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="" xmlns:a16="http://schemas.microsoft.com/office/drawing/2014/main" id="{CDD8D591-0E0C-49A0-AA87-BDE4DC187C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en-US" altLang="ja-JP" dirty="0"/>
          </a:p>
          <a:p>
            <a:r>
              <a:rPr lang="en-US" altLang="ja-JP" dirty="0" smtClean="0"/>
              <a:t>Huawei, </a:t>
            </a:r>
            <a:r>
              <a:rPr lang="en-US" altLang="ja-JP" smtClean="0"/>
              <a:t>HiSilicon 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="" xmlns:a16="http://schemas.microsoft.com/office/drawing/2014/main" id="{87FBDEB0-400B-4595-B132-260F07E70A3F}"/>
              </a:ext>
            </a:extLst>
          </p:cNvPr>
          <p:cNvSpPr txBox="1"/>
          <p:nvPr/>
        </p:nvSpPr>
        <p:spPr>
          <a:xfrm>
            <a:off x="9652000" y="321733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R1-1807736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="" xmlns:a16="http://schemas.microsoft.com/office/drawing/2014/main" id="{906D010B-6751-45B6-BAC6-CE5D6B8BE52D}"/>
              </a:ext>
            </a:extLst>
          </p:cNvPr>
          <p:cNvSpPr txBox="1"/>
          <p:nvPr/>
        </p:nvSpPr>
        <p:spPr>
          <a:xfrm>
            <a:off x="338667" y="237067"/>
            <a:ext cx="35228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RAN1#93</a:t>
            </a:r>
            <a:endParaRPr kumimoji="1" lang="en-US" altLang="ja-JP" dirty="0"/>
          </a:p>
          <a:p>
            <a:r>
              <a:rPr lang="en-US" altLang="ja-JP" dirty="0" smtClean="0"/>
              <a:t>Busan, Korea, 21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– 25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 May, </a:t>
            </a:r>
            <a:r>
              <a:rPr lang="en-US" altLang="ja-JP" dirty="0"/>
              <a:t>2018</a:t>
            </a:r>
          </a:p>
          <a:p>
            <a:r>
              <a:rPr kumimoji="1" lang="en-US" altLang="ja-JP" dirty="0"/>
              <a:t>Agenda I</a:t>
            </a:r>
            <a:r>
              <a:rPr lang="en-US" altLang="ja-JP" dirty="0"/>
              <a:t>tem: </a:t>
            </a:r>
            <a:r>
              <a:rPr lang="en-US" altLang="ja-JP" dirty="0" smtClean="0"/>
              <a:t>7.1.3.3.1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9887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9346" y="0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Annex: Text Proposal in R1-1805889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58" y="1325563"/>
            <a:ext cx="12147242" cy="5228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68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27381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Bit Selection in Current Specs.</a:t>
            </a:r>
            <a:endParaRPr lang="zh-CN" altLang="en-US" dirty="0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72" y="1085655"/>
            <a:ext cx="8787384" cy="569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993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4192" y="0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Background - Agreements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4192" y="1203473"/>
            <a:ext cx="10515600" cy="756868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Following agreements were made during RAN1 #91 meeting and following up email discussion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981456" y="1759771"/>
            <a:ext cx="9470136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sz="16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 </a:t>
            </a:r>
            <a:endParaRPr lang="zh-CN" altLang="zh-CN" sz="1600" b="1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altLang="zh-CN" sz="1600" b="1" dirty="0">
                <a:highlight>
                  <a:srgbClr val="00FF00"/>
                </a:highligh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Agreements:</a:t>
            </a:r>
            <a:endParaRPr lang="zh-CN" altLang="zh-CN" sz="1600" b="1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zh-CN" sz="16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For DL, limited buffer rate matching (LBRM) is supported and is applied per HARQ process.</a:t>
            </a:r>
            <a:endParaRPr lang="zh-CN" altLang="zh-CN" sz="1600" b="1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16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NR limits transmit buffer corresponding to </a:t>
            </a:r>
            <a:r>
              <a:rPr lang="en-GB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 largest TBS </a:t>
            </a:r>
            <a:r>
              <a:rPr lang="en-GB" altLang="zh-CN" sz="16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coded at rate R</a:t>
            </a:r>
            <a:r>
              <a:rPr lang="en-GB" altLang="zh-CN" sz="1600" b="1" baseline="-250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LBRM</a:t>
            </a:r>
            <a:r>
              <a:rPr lang="en-GB" altLang="zh-CN" sz="16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.</a:t>
            </a:r>
            <a:endParaRPr lang="zh-CN" altLang="zh-CN" sz="1600" b="1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16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R</a:t>
            </a:r>
            <a:r>
              <a:rPr lang="en-GB" altLang="zh-CN" sz="1600" b="1" baseline="-250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LBRM</a:t>
            </a:r>
            <a:r>
              <a:rPr lang="en-GB" altLang="zh-CN" sz="16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=½  is supported. </a:t>
            </a:r>
            <a:endParaRPr lang="zh-CN" altLang="zh-CN" sz="1600" b="1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zh-CN" sz="1600" b="1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Largest TBS for LBRM </a:t>
            </a:r>
            <a:r>
              <a:rPr lang="en-GB" altLang="zh-CN" sz="16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for DL should at least take into account UE capability</a:t>
            </a:r>
            <a:endParaRPr lang="zh-CN" altLang="zh-CN" sz="1600" b="1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sz="16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Details FFS (e.g., based on UE signalling, </a:t>
            </a:r>
            <a:r>
              <a:rPr lang="en-GB" altLang="zh-CN" sz="1600" b="1" dirty="0" err="1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gNB</a:t>
            </a:r>
            <a:r>
              <a:rPr lang="en-GB" altLang="zh-CN" sz="16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configuration w.r.t. highest mod order, etc.)</a:t>
            </a:r>
            <a:endParaRPr lang="zh-CN" altLang="zh-CN" sz="1600" b="1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GB" altLang="zh-CN" sz="16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this does not prevent the possibility of defining a single largest TBS used for LBRM in Rel-15</a:t>
            </a:r>
            <a:endParaRPr lang="zh-CN" altLang="zh-CN" sz="1600" b="1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altLang="zh-CN" sz="1600" b="1" dirty="0">
                <a:highlight>
                  <a:srgbClr val="00FF00"/>
                </a:highligh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 </a:t>
            </a:r>
            <a:endParaRPr lang="zh-CN" altLang="zh-CN" sz="1600" b="1" dirty="0">
              <a:effectLst/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3920" y="4062064"/>
            <a:ext cx="10820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1600" b="1" dirty="0">
                <a:highlight>
                  <a:srgbClr val="00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Agreements:</a:t>
            </a:r>
            <a:endParaRPr lang="zh-CN" altLang="zh-CN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95250" lvl="0" indent="-342900">
              <a:buFont typeface="Symbol" panose="05050102010706020507" pitchFamily="18" charset="2"/>
              <a:buChar char=""/>
            </a:pPr>
            <a:r>
              <a:rPr lang="en-US" altLang="zh-CN" sz="1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DL LBRM, R</a:t>
            </a:r>
            <a:r>
              <a:rPr lang="en-US" altLang="zh-CN" sz="1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LBRM</a:t>
            </a:r>
            <a:r>
              <a:rPr lang="en-US" altLang="zh-CN" sz="1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is changed from 1/2 to 2/3.</a:t>
            </a:r>
            <a:endParaRPr lang="zh-CN" altLang="zh-CN" sz="1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sz="16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For uplink, </a:t>
            </a:r>
            <a:endParaRPr lang="zh-CN" altLang="zh-CN" sz="16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sz="16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Full buffer rate-matching is supported </a:t>
            </a:r>
            <a:endParaRPr lang="zh-CN" altLang="zh-CN" sz="16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altLang="zh-CN" sz="16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Limited buffer rate-matching is also supported via RRC configuration and, when configured, is applied to all HARQ processes </a:t>
            </a:r>
            <a:endParaRPr lang="zh-CN" altLang="zh-CN" sz="16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altLang="zh-CN" sz="1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§  NR limits UL transmit buffer corresponding to a largest UL TBS coded at rate R</a:t>
            </a:r>
            <a:r>
              <a:rPr lang="en-US" altLang="zh-CN" sz="1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LBRM,UL</a:t>
            </a:r>
            <a:r>
              <a:rPr lang="en-US" altLang="zh-CN" sz="1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altLang="zh-CN" sz="1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§  R</a:t>
            </a:r>
            <a:r>
              <a:rPr lang="en-US" altLang="zh-CN" sz="1600" b="1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LBRM, UL </a:t>
            </a:r>
            <a:r>
              <a:rPr lang="en-US" altLang="zh-CN" sz="1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= 2/3. </a:t>
            </a:r>
            <a:endParaRPr lang="zh-CN" altLang="zh-CN" sz="1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16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 </a:t>
            </a:r>
            <a:endParaRPr lang="zh-CN" altLang="zh-CN" sz="1600" dirty="0">
              <a:effectLst/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878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4192" y="-64008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471" y="1124712"/>
            <a:ext cx="11715042" cy="372160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7912" y="4003857"/>
            <a:ext cx="7940802" cy="285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018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5048" y="1"/>
            <a:ext cx="10515600" cy="987552"/>
          </a:xfrm>
        </p:spPr>
        <p:txBody>
          <a:bodyPr/>
          <a:lstStyle/>
          <a:p>
            <a:r>
              <a:rPr lang="en-US" altLang="zh-CN" dirty="0" smtClean="0"/>
              <a:t>Issue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048" y="1176400"/>
            <a:ext cx="10515600" cy="5315839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Assume 2 BWPs are configured, the bandwidth for both BWP is 100MHz. The SCS for BWP1 is 30kHz and the SCS for BWP2 is 60kHz.</a:t>
            </a:r>
          </a:p>
          <a:p>
            <a:r>
              <a:rPr lang="en-US" altLang="zh-CN" dirty="0" smtClean="0"/>
              <a:t>Based on current specification, TBS</a:t>
            </a:r>
            <a:r>
              <a:rPr lang="en-US" altLang="zh-CN" baseline="-25000" dirty="0" smtClean="0"/>
              <a:t>LBRM,30</a:t>
            </a:r>
            <a:r>
              <a:rPr lang="en-US" altLang="zh-CN" dirty="0" smtClean="0"/>
              <a:t>=TBS</a:t>
            </a:r>
            <a:r>
              <a:rPr lang="en-US" altLang="zh-CN" baseline="-25000" dirty="0" smtClean="0"/>
              <a:t>LBRM,60</a:t>
            </a:r>
            <a:r>
              <a:rPr lang="en-US" altLang="zh-CN" dirty="0" smtClean="0"/>
              <a:t> is calculated assuming 14 OFDM symbols and 273 PRB,  even for 60kHz the maximum PRB is 136.</a:t>
            </a:r>
          </a:p>
          <a:p>
            <a:pPr lvl="1"/>
            <a:r>
              <a:rPr lang="en-US" altLang="zh-CN" dirty="0" smtClean="0"/>
              <a:t>Transmit buffer is TBS</a:t>
            </a:r>
            <a:r>
              <a:rPr lang="en-US" altLang="zh-CN" baseline="-25000" dirty="0" smtClean="0"/>
              <a:t>LBRM,30</a:t>
            </a:r>
            <a:r>
              <a:rPr lang="en-US" altLang="zh-CN" dirty="0" smtClean="0"/>
              <a:t>/</a:t>
            </a:r>
            <a:r>
              <a:rPr lang="en-US" altLang="zh-CN" dirty="0"/>
              <a:t> </a:t>
            </a:r>
            <a:r>
              <a:rPr lang="en-US" altLang="zh-CN" dirty="0" smtClean="0"/>
              <a:t>R</a:t>
            </a:r>
            <a:r>
              <a:rPr lang="en-US" altLang="zh-CN" baseline="-25000" dirty="0" smtClean="0"/>
              <a:t>LBRM</a:t>
            </a:r>
            <a:r>
              <a:rPr lang="en-US" altLang="zh-CN" dirty="0" smtClean="0"/>
              <a:t>=1.5*</a:t>
            </a:r>
            <a:r>
              <a:rPr lang="en-US" altLang="zh-CN" dirty="0"/>
              <a:t> TBS</a:t>
            </a:r>
            <a:r>
              <a:rPr lang="en-US" altLang="zh-CN" baseline="-25000" dirty="0"/>
              <a:t>LBRM,30</a:t>
            </a:r>
            <a:r>
              <a:rPr lang="en-US" altLang="zh-CN" dirty="0" smtClean="0"/>
              <a:t>.</a:t>
            </a:r>
          </a:p>
          <a:p>
            <a:r>
              <a:rPr lang="en-US" altLang="zh-CN" dirty="0" smtClean="0"/>
              <a:t>The largest TBS for 30kHz and 60kHz is TBS</a:t>
            </a:r>
            <a:r>
              <a:rPr lang="en-US" altLang="zh-CN" baseline="-25000" dirty="0" smtClean="0"/>
              <a:t>Largest,30</a:t>
            </a:r>
            <a:r>
              <a:rPr lang="en-US" altLang="zh-CN" dirty="0"/>
              <a:t> </a:t>
            </a:r>
            <a:r>
              <a:rPr lang="en-US" altLang="zh-CN" dirty="0" smtClean="0"/>
              <a:t>and TBS</a:t>
            </a:r>
            <a:r>
              <a:rPr lang="en-US" altLang="zh-CN" baseline="-25000" dirty="0" smtClean="0"/>
              <a:t>Laregest,60</a:t>
            </a:r>
            <a:r>
              <a:rPr lang="en-US" altLang="zh-CN" dirty="0" smtClean="0"/>
              <a:t> respectably, and </a:t>
            </a:r>
            <a:r>
              <a:rPr lang="en-US" altLang="zh-CN" dirty="0"/>
              <a:t>TBS</a:t>
            </a:r>
            <a:r>
              <a:rPr lang="en-US" altLang="zh-CN" baseline="-25000" dirty="0"/>
              <a:t>Largest,30</a:t>
            </a:r>
            <a:r>
              <a:rPr lang="en-US" altLang="zh-CN" dirty="0"/>
              <a:t> </a:t>
            </a:r>
            <a:r>
              <a:rPr lang="en-US" altLang="zh-CN" dirty="0" smtClean="0"/>
              <a:t>≈ </a:t>
            </a:r>
            <a:r>
              <a:rPr lang="en-US" altLang="zh-CN" dirty="0"/>
              <a:t>TBS</a:t>
            </a:r>
            <a:r>
              <a:rPr lang="en-US" altLang="zh-CN" baseline="-25000" dirty="0"/>
              <a:t>Laregest,60</a:t>
            </a:r>
            <a:r>
              <a:rPr lang="en-US" altLang="zh-CN" dirty="0"/>
              <a:t> </a:t>
            </a:r>
            <a:r>
              <a:rPr lang="en-US" altLang="zh-CN" dirty="0" smtClean="0"/>
              <a:t>* 2.</a:t>
            </a:r>
          </a:p>
          <a:p>
            <a:r>
              <a:rPr lang="en-US" altLang="zh-CN" dirty="0" smtClean="0"/>
              <a:t> When UE is scheduled at BWP1, the amount data UE needs to buffer and decoding is </a:t>
            </a:r>
            <a:r>
              <a:rPr lang="en-US" altLang="zh-CN" dirty="0"/>
              <a:t>R</a:t>
            </a:r>
            <a:r>
              <a:rPr lang="en-US" altLang="zh-CN" baseline="-25000" dirty="0"/>
              <a:t>LBRM</a:t>
            </a:r>
            <a:r>
              <a:rPr lang="en-US" altLang="zh-CN" dirty="0"/>
              <a:t>=1.5* </a:t>
            </a:r>
            <a:r>
              <a:rPr lang="en-US" altLang="zh-CN" dirty="0" smtClean="0"/>
              <a:t>TBS</a:t>
            </a:r>
            <a:r>
              <a:rPr lang="en-US" altLang="zh-CN" baseline="-25000" dirty="0" smtClean="0"/>
              <a:t>LBRM,30</a:t>
            </a:r>
            <a:r>
              <a:rPr lang="en-US" altLang="zh-CN" dirty="0" smtClean="0"/>
              <a:t> per </a:t>
            </a:r>
            <a:r>
              <a:rPr lang="en-US" altLang="zh-CN" dirty="0" smtClean="0">
                <a:solidFill>
                  <a:srgbClr val="FF0000"/>
                </a:solidFill>
              </a:rPr>
              <a:t>0.5</a:t>
            </a:r>
            <a:r>
              <a:rPr lang="en-US" altLang="zh-CN" dirty="0" smtClean="0"/>
              <a:t>ms.</a:t>
            </a:r>
          </a:p>
          <a:p>
            <a:r>
              <a:rPr lang="en-US" altLang="zh-CN" dirty="0"/>
              <a:t>When UE is scheduled at </a:t>
            </a:r>
            <a:r>
              <a:rPr lang="en-US" altLang="zh-CN" dirty="0" smtClean="0"/>
              <a:t>BWP2, </a:t>
            </a:r>
            <a:r>
              <a:rPr lang="en-US" altLang="zh-CN" dirty="0"/>
              <a:t>the amount data UE needs to buffer and decoding is R</a:t>
            </a:r>
            <a:r>
              <a:rPr lang="en-US" altLang="zh-CN" baseline="-25000" dirty="0"/>
              <a:t>LBRM</a:t>
            </a:r>
            <a:r>
              <a:rPr lang="en-US" altLang="zh-CN" dirty="0"/>
              <a:t>=1.5* TBS</a:t>
            </a:r>
            <a:r>
              <a:rPr lang="en-US" altLang="zh-CN" baseline="-25000" dirty="0"/>
              <a:t>LBRM,30</a:t>
            </a:r>
            <a:r>
              <a:rPr lang="en-US" altLang="zh-CN" dirty="0"/>
              <a:t> per </a:t>
            </a:r>
            <a:r>
              <a:rPr lang="en-US" altLang="zh-CN" dirty="0" smtClean="0">
                <a:solidFill>
                  <a:srgbClr val="FF0000"/>
                </a:solidFill>
              </a:rPr>
              <a:t>0.25</a:t>
            </a:r>
            <a:r>
              <a:rPr lang="en-US" altLang="zh-CN" dirty="0" smtClean="0"/>
              <a:t>ms.</a:t>
            </a:r>
          </a:p>
          <a:p>
            <a:r>
              <a:rPr lang="en-US" altLang="zh-CN" dirty="0" smtClean="0">
                <a:solidFill>
                  <a:srgbClr val="FF0000"/>
                </a:solidFill>
              </a:rPr>
              <a:t>The required throughput at UE side is changed with TTI length!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0102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912" y="0"/>
            <a:ext cx="10827142" cy="6880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42632" y="4919472"/>
            <a:ext cx="2980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This is what we want!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853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92" y="208225"/>
            <a:ext cx="11581960" cy="705852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611112" y="5718945"/>
            <a:ext cx="5916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>
                <a:solidFill>
                  <a:srgbClr val="FF0000"/>
                </a:solidFill>
              </a:rPr>
              <a:t>This is what we get!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UE throughput needs to be double than with longer TTI.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The  buffer size is double than expected.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8373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1480" y="365125"/>
            <a:ext cx="10942320" cy="1325563"/>
          </a:xfrm>
        </p:spPr>
        <p:txBody>
          <a:bodyPr/>
          <a:lstStyle/>
          <a:p>
            <a:r>
              <a:rPr lang="en-US" altLang="zh-CN" dirty="0" smtClean="0"/>
              <a:t>Why this issue happens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 smtClean="0"/>
              <a:t> The reason of the problem is not because of SCS change, it is because TBS</a:t>
            </a:r>
            <a:r>
              <a:rPr lang="en-US" altLang="zh-CN" baseline="-25000" dirty="0" smtClean="0"/>
              <a:t>LBRM</a:t>
            </a:r>
            <a:r>
              <a:rPr lang="en-US" altLang="zh-CN" dirty="0" smtClean="0"/>
              <a:t> is calculated using the larger TTI while UE is scheduled using the shorter TTI.</a:t>
            </a:r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For 30kHz, if UE is continuously scheduled with the maximum capability,  the throughput of 7-OS scheduling  is double than the throughput of 14-OS scheduling.</a:t>
            </a:r>
            <a:endParaRPr lang="en-US" altLang="zh-CN" dirty="0"/>
          </a:p>
          <a:p>
            <a:pPr lvl="1">
              <a:lnSpc>
                <a:spcPct val="10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9920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 smtClean="0"/>
              <a:t>To solve the issue, one of following alternative can be used</a:t>
            </a:r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Alt 1. </a:t>
            </a:r>
          </a:p>
          <a:p>
            <a:pPr lvl="2">
              <a:lnSpc>
                <a:spcPct val="100000"/>
              </a:lnSpc>
            </a:pPr>
            <a:r>
              <a:rPr lang="en-US" altLang="zh-CN" dirty="0" smtClean="0"/>
              <a:t>Define the transmit buffer based on UE throughput, e.g., the largest TTI during the scheduled TTI length.</a:t>
            </a:r>
          </a:p>
          <a:p>
            <a:pPr lvl="3">
              <a:lnSpc>
                <a:spcPct val="100000"/>
              </a:lnSpc>
            </a:pPr>
            <a:r>
              <a:rPr lang="en-US" altLang="zh-CN" dirty="0" smtClean="0"/>
              <a:t>Corresponding update is provided in Annex.  </a:t>
            </a:r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Alt 2. </a:t>
            </a:r>
          </a:p>
          <a:p>
            <a:pPr lvl="2">
              <a:lnSpc>
                <a:spcPct val="100000"/>
              </a:lnSpc>
            </a:pPr>
            <a:r>
              <a:rPr lang="en-US" altLang="zh-CN" dirty="0" smtClean="0"/>
              <a:t>Make the scheduling limitation so that UE will not be overload. </a:t>
            </a:r>
          </a:p>
          <a:p>
            <a:pPr lvl="3">
              <a:lnSpc>
                <a:spcPct val="100000"/>
              </a:lnSpc>
            </a:pPr>
            <a:r>
              <a:rPr lang="en-US" altLang="zh-CN" dirty="0" smtClean="0"/>
              <a:t>If more than one numerology is configured for a cell j, UE is not expected to receive at larger numerology with more than half the maximum data rate of cell j.</a:t>
            </a:r>
          </a:p>
          <a:p>
            <a:pPr lvl="3">
              <a:lnSpc>
                <a:spcPct val="100000"/>
              </a:lnSpc>
            </a:pPr>
            <a:r>
              <a:rPr lang="en-US" altLang="zh-CN" dirty="0" smtClean="0"/>
              <a:t>UE is not to expected to receive at a data rate higher than </a:t>
            </a:r>
            <a:r>
              <a:rPr lang="en-US" altLang="zh-CN" dirty="0" err="1" smtClean="0"/>
              <a:t>P</a:t>
            </a:r>
            <a:r>
              <a:rPr lang="en-US" altLang="zh-CN" baseline="-25000" dirty="0" err="1" smtClean="0"/>
              <a:t>max,j</a:t>
            </a:r>
            <a:r>
              <a:rPr lang="en-US" altLang="zh-CN" dirty="0" smtClean="0"/>
              <a:t>*L/14 if UE is scheduled to receive data on a PDSCH with length L.</a:t>
            </a:r>
          </a:p>
        </p:txBody>
      </p:sp>
    </p:spTree>
    <p:extLst>
      <p:ext uri="{BB962C8B-B14F-4D97-AF65-F5344CB8AC3E}">
        <p14:creationId xmlns:p14="http://schemas.microsoft.com/office/powerpoint/2010/main" val="16719066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</TotalTime>
  <Words>453</Words>
  <Application>Microsoft Office PowerPoint</Application>
  <PresentationFormat>Widescreen</PresentationFormat>
  <Paragraphs>54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3" baseType="lpstr">
      <vt:lpstr>Batang</vt:lpstr>
      <vt:lpstr>宋体</vt:lpstr>
      <vt:lpstr>Arial</vt:lpstr>
      <vt:lpstr>Calibri</vt:lpstr>
      <vt:lpstr>Courier New</vt:lpstr>
      <vt:lpstr>等线</vt:lpstr>
      <vt:lpstr>等线 Light</vt:lpstr>
      <vt:lpstr>Symbol</vt:lpstr>
      <vt:lpstr>Times New Roman</vt:lpstr>
      <vt:lpstr>Wingdings</vt:lpstr>
      <vt:lpstr>游ゴシック</vt:lpstr>
      <vt:lpstr>游ゴシック Light</vt:lpstr>
      <vt:lpstr>Office テーマ</vt:lpstr>
      <vt:lpstr>On the Size of Transmit Buffer</vt:lpstr>
      <vt:lpstr>Bit Selection in Current Specs.</vt:lpstr>
      <vt:lpstr>Background - Agreements</vt:lpstr>
      <vt:lpstr>Background</vt:lpstr>
      <vt:lpstr>Issue</vt:lpstr>
      <vt:lpstr>PowerPoint Presentation</vt:lpstr>
      <vt:lpstr>PowerPoint Presentation</vt:lpstr>
      <vt:lpstr>Why this issue happens</vt:lpstr>
      <vt:lpstr>Proposal</vt:lpstr>
      <vt:lpstr>Annex: Text Proposal in R1-1805889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Carmela Cozzo</cp:lastModifiedBy>
  <cp:revision>62</cp:revision>
  <dcterms:created xsi:type="dcterms:W3CDTF">2018-04-16T07:11:49Z</dcterms:created>
  <dcterms:modified xsi:type="dcterms:W3CDTF">2018-05-23T01:51:19Z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(3)p+WERCkOkiya8Iuc6aXzcYPvFYN4q7ZxPjxes8dBuq/aa9gbXz2Ta0qUuCrbtRKAYYEDBNXN
QFBhwQ5V85cUHL7c1vhMRsZ+xDb4J6/L6JGy7c5AlHkpZ82qntwsSE39y2fP2qE7Bst0NoZk
7ayUxYVTJJi7xQYdFeY9f35N5YX5+ZoP9MAlEND7VZaO25kqJcCsk9GnhZhguLPEPTJvxzp7
af6eltiGY+z8DSulc8</vt:lpwstr>
  </property>
  <property fmtid="{D5CDD505-2E9C-101B-9397-08002B2CF9AE}" pid="3" name="_2015_ms_pID_7253431">
    <vt:lpwstr>jeCtbAfUwpY67F/YVWvKVZ+VESyFzmj/mZpR58y/WT2yrCvxznpwsV
0xKwVOiMqw6kYgncTgKYigyIdU+1rwkw1EWwDJL3l5kIg8iDThZn+UV5bPJ/PjvzZD51ND5E
5yN6rthojAXaANrfei4fnqCy4xyADTr1mDewxKj0TyX3PbCoaDcux88REhwwOYyJsqG53pqk
wqskYajWJ0jfjKX4Ga0eBVX7MklwjQkRbfnv</vt:lpwstr>
  </property>
  <property fmtid="{D5CDD505-2E9C-101B-9397-08002B2CF9AE}" pid="4" name="_2015_ms_pID_7253432">
    <vt:lpwstr>ow==</vt:lpwstr>
  </property>
</Properties>
</file>