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64" r:id="rId4"/>
    <p:sldId id="266" r:id="rId5"/>
    <p:sldId id="267" r:id="rId6"/>
    <p:sldId id="268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ke" initials="M" lastIdx="1" clrIdx="0">
    <p:extLst>
      <p:ext uri="{19B8F6BF-5375-455C-9EA6-DF929625EA0E}">
        <p15:presenceInfo xmlns:p15="http://schemas.microsoft.com/office/powerpoint/2012/main" userId="Mike" providerId="None"/>
      </p:ext>
    </p:extLst>
  </p:cmAuthor>
  <p:cmAuthor id="2" name="Bill Shvodian" initials="WMS" lastIdx="4" clrIdx="1">
    <p:extLst>
      <p:ext uri="{19B8F6BF-5375-455C-9EA6-DF929625EA0E}">
        <p15:presenceInfo xmlns:p15="http://schemas.microsoft.com/office/powerpoint/2012/main" userId="Bill Shvodian" providerId="None"/>
      </p:ext>
    </p:extLst>
  </p:cmAuthor>
  <p:cmAuthor id="3" name="Haitong Sun" initials="HS" lastIdx="3" clrIdx="2">
    <p:extLst>
      <p:ext uri="{19B8F6BF-5375-455C-9EA6-DF929625EA0E}">
        <p15:presenceInfo xmlns:p15="http://schemas.microsoft.com/office/powerpoint/2012/main" userId="906afd790f22ef2c" providerId="Windows Live"/>
      </p:ext>
    </p:extLst>
  </p:cmAuthor>
  <p:cmAuthor id="4" name="Apple" initials="Apple" lastIdx="3" clrIdx="3">
    <p:extLst>
      <p:ext uri="{19B8F6BF-5375-455C-9EA6-DF929625EA0E}">
        <p15:presenceInfo xmlns:p15="http://schemas.microsoft.com/office/powerpoint/2012/main" userId="Appl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669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04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5/23/18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458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5/23/18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483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5/23/18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01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5/23/18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669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5/23/18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890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5/23/18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895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5/23/18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525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5/23/18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908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5/23/18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444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5/23/18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892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5/23/18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100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295BA-8FE6-4671-BFD5-7CD9F2CE2664}" type="datetimeFigureOut">
              <a:rPr lang="en-US" smtClean="0"/>
              <a:t>5/23/18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483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1DCA4A-79FD-4AFB-8DF5-8AB0323D07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1932" y="1620873"/>
            <a:ext cx="7772400" cy="2387600"/>
          </a:xfrm>
        </p:spPr>
        <p:txBody>
          <a:bodyPr/>
          <a:lstStyle/>
          <a:p>
            <a:r>
              <a:rPr lang="en-US" dirty="0"/>
              <a:t>WF on Single Tx in EN-DC with TDD </a:t>
            </a:r>
            <a:r>
              <a:rPr lang="en-US" dirty="0" err="1"/>
              <a:t>PCell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AC2F281-3D67-4A89-8F3B-B8E112027D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94" y="114658"/>
            <a:ext cx="898284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GB" altLang="zh-CN" sz="2400" b="1" dirty="0"/>
              <a:t>3GPP TSG-RAN WG1 Meeting #93 		                         R</a:t>
            </a:r>
            <a:r>
              <a:rPr lang="en-US" altLang="zh-CN" sz="2400" b="1" dirty="0"/>
              <a:t>1-1807713</a:t>
            </a:r>
            <a:r>
              <a:rPr lang="en-GB" altLang="zh-CN" sz="2400" b="1" dirty="0"/>
              <a:t>                                                                         Busan, Korea, 21</a:t>
            </a:r>
            <a:r>
              <a:rPr lang="en-GB" altLang="zh-CN" sz="2400" b="1" baseline="30000" dirty="0"/>
              <a:t>st</a:t>
            </a:r>
            <a:r>
              <a:rPr lang="en-GB" altLang="zh-CN" sz="2400" b="1" dirty="0"/>
              <a:t> – 25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May, 2018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656597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7EFBE4-4187-BF4F-9371-111E0E946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 RAN4 Decision (1/2)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817D3659-79E1-6D45-B428-95B9A271D18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25648260"/>
              </p:ext>
            </p:extLst>
          </p:nvPr>
        </p:nvGraphicFramePr>
        <p:xfrm>
          <a:off x="741054" y="2952967"/>
          <a:ext cx="7551504" cy="31948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1348">
                  <a:extLst>
                    <a:ext uri="{9D8B030D-6E8A-4147-A177-3AD203B41FA5}">
                      <a16:colId xmlns:a16="http://schemas.microsoft.com/office/drawing/2014/main" val="1018882035"/>
                    </a:ext>
                  </a:extLst>
                </a:gridCol>
                <a:gridCol w="2821021">
                  <a:extLst>
                    <a:ext uri="{9D8B030D-6E8A-4147-A177-3AD203B41FA5}">
                      <a16:colId xmlns:a16="http://schemas.microsoft.com/office/drawing/2014/main" val="2213254390"/>
                    </a:ext>
                  </a:extLst>
                </a:gridCol>
                <a:gridCol w="2509135">
                  <a:extLst>
                    <a:ext uri="{9D8B030D-6E8A-4147-A177-3AD203B41FA5}">
                      <a16:colId xmlns:a16="http://schemas.microsoft.com/office/drawing/2014/main" val="2568402718"/>
                    </a:ext>
                  </a:extLst>
                </a:gridCol>
              </a:tblGrid>
              <a:tr h="208026"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Rel-15 Operation – Static, Based on UE SUO capability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003165"/>
                  </a:ext>
                </a:extLst>
              </a:tr>
              <a:tr h="482087">
                <a:tc>
                  <a:txBody>
                    <a:bodyPr/>
                    <a:lstStyle/>
                    <a:p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1PA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2PA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5138783"/>
                  </a:ext>
                </a:extLst>
              </a:tr>
              <a:tr h="424708">
                <a:tc>
                  <a:txBody>
                    <a:bodyPr/>
                    <a:lstStyle/>
                    <a:p>
                      <a:r>
                        <a:rPr lang="en-US" sz="1600" b="1" dirty="0"/>
                        <a:t>Single Uplink Operation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UE would signal SUO support for the EN-DC band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 combination.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UE expects RAN to schedule Single Tx.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UE could optionally signal SUO support, and would be scheduled for Single Tx.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3996181"/>
                  </a:ext>
                </a:extLst>
              </a:tr>
              <a:tr h="424708">
                <a:tc>
                  <a:txBody>
                    <a:bodyPr/>
                    <a:lstStyle/>
                    <a:p>
                      <a:r>
                        <a:rPr lang="en-US" sz="1600" b="1" dirty="0"/>
                        <a:t>Simultaneous Dual Tx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UE could potentially not signal SUO support, but would be required to operate with A-MPR defined for 2PA.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A-MPR</a:t>
                      </a:r>
                      <a:r>
                        <a:rPr lang="en-US" sz="1600" dirty="0"/>
                        <a:t> to be defined for this case.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7376109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728355DC-E07D-A44E-8547-74BB1936E191}"/>
              </a:ext>
            </a:extLst>
          </p:cNvPr>
          <p:cNvSpPr txBox="1"/>
          <p:nvPr/>
        </p:nvSpPr>
        <p:spPr>
          <a:xfrm>
            <a:off x="516245" y="1783416"/>
            <a:ext cx="777631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/>
              <a:t>In RAN4 #86bis, following receiver architecture (R4-1805774) has been agreed EN-DC operation in B41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2097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4838DB6-E160-C045-BD7A-D505AD93B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 RAN4 Decision (2/2)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103D7C3-F2A6-034F-A057-564C474F40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In RAN4 #86bis, following agreement (R4-1805774) has been reached to allow single Tx operation in B41 </a:t>
            </a:r>
          </a:p>
          <a:p>
            <a:pPr lvl="1"/>
            <a:r>
              <a:rPr lang="en-US" dirty="0"/>
              <a:t>Single Switched UL is allowed</a:t>
            </a:r>
            <a:endParaRPr lang="en-US" sz="2800" dirty="0"/>
          </a:p>
          <a:p>
            <a:pPr lvl="2"/>
            <a:r>
              <a:rPr lang="en-US" dirty="0"/>
              <a:t>Multiple Options for TDM – RAN4 may have specific requirements for these options. </a:t>
            </a:r>
            <a:endParaRPr lang="en-US" sz="2400" dirty="0"/>
          </a:p>
          <a:p>
            <a:pPr lvl="3"/>
            <a:r>
              <a:rPr lang="en-US" dirty="0"/>
              <a:t>Option 1: UL TDM pattern as per R4-1805323</a:t>
            </a:r>
            <a:endParaRPr lang="en-US" sz="2200" dirty="0"/>
          </a:p>
          <a:p>
            <a:pPr lvl="3"/>
            <a:r>
              <a:rPr lang="en-US" dirty="0"/>
              <a:t>Option 2: UL TDM based on LTE </a:t>
            </a:r>
            <a:r>
              <a:rPr lang="en-US" dirty="0" err="1"/>
              <a:t>eIMTA</a:t>
            </a:r>
            <a:r>
              <a:rPr lang="en-US" dirty="0"/>
              <a:t> framework, to reserve subset of the available UL subframes for LTE.</a:t>
            </a:r>
            <a:endParaRPr lang="en-US" sz="2200" dirty="0"/>
          </a:p>
          <a:p>
            <a:pPr lvl="3"/>
            <a:r>
              <a:rPr lang="en-US" dirty="0"/>
              <a:t>Option 3: Dynamic UL TDM</a:t>
            </a:r>
            <a:endParaRPr lang="en-US" sz="2200" dirty="0"/>
          </a:p>
          <a:p>
            <a:pPr lvl="3"/>
            <a:r>
              <a:rPr lang="en-US" dirty="0"/>
              <a:t>Other options are not precluded.</a:t>
            </a:r>
            <a:endParaRPr lang="en-US" sz="2200" dirty="0"/>
          </a:p>
          <a:p>
            <a:pPr lvl="2"/>
            <a:r>
              <a:rPr lang="en-US" dirty="0"/>
              <a:t>As a per-BC UE capability, UE may signal support for SUO for a given EN-DC band combination. If dual transmission is scheduled instead of single switched uplink, UE behavior is unspecified.</a:t>
            </a:r>
            <a:endParaRPr lang="en-US" sz="2400" dirty="0"/>
          </a:p>
          <a:p>
            <a:pPr lvl="2"/>
            <a:r>
              <a:rPr lang="en-US" dirty="0"/>
              <a:t>No additional signaling required </a:t>
            </a:r>
          </a:p>
        </p:txBody>
      </p:sp>
    </p:spTree>
    <p:extLst>
      <p:ext uri="{BB962C8B-B14F-4D97-AF65-F5344CB8AC3E}">
        <p14:creationId xmlns:p14="http://schemas.microsoft.com/office/powerpoint/2010/main" val="24680395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DF7B82-7A38-CA45-A3DE-6A3BBC0DE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 RAN1 Agreement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C82307-033A-AF47-B22F-4D633DD2D0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RAN1 #92bis, the following agreement has been reached</a:t>
            </a:r>
          </a:p>
          <a:p>
            <a:pPr lvl="1"/>
            <a:r>
              <a:rPr lang="en-GB" dirty="0"/>
              <a:t>In Rel-15, Case 1 HARQ timing is supported for the LTE serving cells only for the following cases</a:t>
            </a:r>
            <a:endParaRPr lang="en-US" dirty="0"/>
          </a:p>
          <a:p>
            <a:pPr lvl="2"/>
            <a:r>
              <a:rPr lang="en-GB" dirty="0"/>
              <a:t>A single FDD cell </a:t>
            </a:r>
            <a:endParaRPr lang="en-US" dirty="0"/>
          </a:p>
          <a:p>
            <a:pPr lvl="2"/>
            <a:r>
              <a:rPr lang="en-GB" dirty="0"/>
              <a:t>DL CA with FDD-FDD CA and FDD-TDD CA, where the LTE </a:t>
            </a:r>
            <a:r>
              <a:rPr lang="en-GB" dirty="0" err="1"/>
              <a:t>PCell</a:t>
            </a:r>
            <a:r>
              <a:rPr lang="en-GB" dirty="0"/>
              <a:t> is FDD</a:t>
            </a:r>
            <a:r>
              <a:rPr lang="en-GB" dirty="0">
                <a:solidFill>
                  <a:srgbClr val="C00000"/>
                </a:solidFill>
              </a:rPr>
              <a:t> </a:t>
            </a:r>
            <a:r>
              <a:rPr lang="en-GB" dirty="0"/>
              <a:t>and there is only one UL carrier</a:t>
            </a:r>
            <a:endParaRPr lang="en-US" dirty="0"/>
          </a:p>
          <a:p>
            <a:pPr lvl="3"/>
            <a:r>
              <a:rPr lang="en-GB" dirty="0"/>
              <a:t>The UE is not configured for cross-carrier scheduling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10237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029B46-0A3F-4F4D-96AF-D8B849986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B5D4DE-164D-1543-A4A1-365C5C0CD7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GB" dirty="0"/>
              <a:t>For single UL operation in EN-DC with LTE TDD PCell, where UE operates on only one carrier at a time</a:t>
            </a:r>
          </a:p>
          <a:p>
            <a:pPr lvl="1"/>
            <a:r>
              <a:rPr lang="en-US" dirty="0"/>
              <a:t>for LTE carrier, UE can be configured with </a:t>
            </a:r>
          </a:p>
          <a:p>
            <a:pPr lvl="2"/>
            <a:r>
              <a:rPr lang="en-US" dirty="0"/>
              <a:t>Case 1: DL-reference UL/DL configuration defined for LTE-FDD-SCell in LTE-TDD-FDD CA with LTE-TDD-PCell </a:t>
            </a:r>
          </a:p>
          <a:p>
            <a:pPr lvl="3" hangingPunct="0"/>
            <a:r>
              <a:rPr lang="en-GB" dirty="0"/>
              <a:t>For DL HARQ timing, the DL-reference UL/DL configuration, i.e. “</a:t>
            </a:r>
            <a:r>
              <a:rPr lang="en-GB" i="1" dirty="0"/>
              <a:t>subframeAssignment-r15”</a:t>
            </a:r>
            <a:r>
              <a:rPr lang="en-GB" dirty="0"/>
              <a:t>, is applied</a:t>
            </a:r>
            <a:endParaRPr lang="en-US" dirty="0"/>
          </a:p>
          <a:p>
            <a:pPr lvl="3" hangingPunct="0"/>
            <a:r>
              <a:rPr lang="en-GB" dirty="0"/>
              <a:t>For UL HARQ timing, the </a:t>
            </a:r>
            <a:r>
              <a:rPr lang="en-GB" dirty="0" err="1"/>
              <a:t>PCell’s</a:t>
            </a:r>
            <a:r>
              <a:rPr lang="en-GB" dirty="0"/>
              <a:t> UL/DL configuration, i.e. “</a:t>
            </a:r>
            <a:r>
              <a:rPr lang="en-US" i="1" dirty="0"/>
              <a:t>subframeAssignment”</a:t>
            </a:r>
            <a:r>
              <a:rPr lang="en-GB" dirty="0"/>
              <a:t>, is applied</a:t>
            </a:r>
          </a:p>
          <a:p>
            <a:pPr lvl="3" hangingPunct="0"/>
            <a:r>
              <a:rPr lang="en-US" dirty="0"/>
              <a:t>For UE capable of dynamic power sharing, LTE</a:t>
            </a:r>
            <a:r>
              <a:rPr lang="zh-CN" altLang="en-US" dirty="0"/>
              <a:t> </a:t>
            </a:r>
            <a:r>
              <a:rPr lang="en-US" altLang="zh-CN" dirty="0"/>
              <a:t>UL transmission can be scheduled in all UL subframes and </a:t>
            </a:r>
            <a:r>
              <a:rPr lang="en-US" altLang="zh-CN" dirty="0" err="1"/>
              <a:t>UpPTS</a:t>
            </a:r>
            <a:r>
              <a:rPr lang="en-US" altLang="zh-CN" dirty="0"/>
              <a:t> configured by “</a:t>
            </a:r>
            <a:r>
              <a:rPr lang="en-US" altLang="zh-CN" i="1" dirty="0" err="1"/>
              <a:t>subframeAssignment</a:t>
            </a:r>
            <a:r>
              <a:rPr lang="en-US" altLang="zh-CN" dirty="0"/>
              <a:t>”</a:t>
            </a:r>
          </a:p>
          <a:p>
            <a:pPr lvl="3" hangingPunct="0"/>
            <a:r>
              <a:rPr lang="en-US" dirty="0"/>
              <a:t>UE is not expected to transmit on the MCG and SCG simultaneously</a:t>
            </a:r>
          </a:p>
          <a:p>
            <a:pPr lvl="2"/>
            <a:r>
              <a:rPr lang="en-US" dirty="0"/>
              <a:t>Case 2: uses Release 15 LTE-TDD HARQ timing </a:t>
            </a:r>
          </a:p>
          <a:p>
            <a:pPr lvl="3" hangingPunct="0"/>
            <a:r>
              <a:rPr lang="en-GB" dirty="0"/>
              <a:t>For DL HARQ timing, the </a:t>
            </a:r>
            <a:r>
              <a:rPr lang="en-GB" dirty="0" err="1"/>
              <a:t>PCell’s</a:t>
            </a:r>
            <a:r>
              <a:rPr lang="en-GB" dirty="0"/>
              <a:t> UL/DL configuration, i.e. “</a:t>
            </a:r>
            <a:r>
              <a:rPr lang="en-US" i="1" dirty="0"/>
              <a:t>subframeAssignment”</a:t>
            </a:r>
            <a:r>
              <a:rPr lang="en-GB" dirty="0"/>
              <a:t>, is applied</a:t>
            </a:r>
          </a:p>
          <a:p>
            <a:pPr lvl="3" hangingPunct="0"/>
            <a:r>
              <a:rPr lang="en-GB" dirty="0"/>
              <a:t>For UL HARQ timing, the </a:t>
            </a:r>
            <a:r>
              <a:rPr lang="en-GB" dirty="0" err="1"/>
              <a:t>PCell’s</a:t>
            </a:r>
            <a:r>
              <a:rPr lang="en-GB" dirty="0"/>
              <a:t> UL/DL configuration, i.e. “</a:t>
            </a:r>
            <a:r>
              <a:rPr lang="en-US" i="1" dirty="0"/>
              <a:t>subframeAssignment”</a:t>
            </a:r>
            <a:r>
              <a:rPr lang="en-GB" dirty="0"/>
              <a:t>, is applied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67449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C3E81-7D89-934C-AB14-A5BA57189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E79AEB-0251-134E-B20E-C84E06EE9B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2044917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Assuming UE is operating in intra-band EN-DC in TDD band, and LTE TDD carrier is configured with TDD config 2 with 2 UL subframes (i.e. SF 2 and 7)</a:t>
            </a:r>
          </a:p>
          <a:p>
            <a:r>
              <a:rPr lang="en-US" dirty="0"/>
              <a:t>For single UL operation, network can config the TDD cell with DL reference config 5, where only SF 2 is used as LTE UL subframe.</a:t>
            </a:r>
          </a:p>
          <a:p>
            <a:r>
              <a:rPr lang="en-US" dirty="0"/>
              <a:t>NR carrier for the same UE can use SF 7 as NR UL slot.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C1EAEE-C894-8545-811C-975C730DEC4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7720" y="4131578"/>
            <a:ext cx="4870242" cy="14174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514167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4421</TotalTime>
  <Words>575</Words>
  <Application>Microsoft Macintosh PowerPoint</Application>
  <PresentationFormat>On-screen Show (4:3)</PresentationFormat>
  <Paragraphs>45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等线</vt:lpstr>
      <vt:lpstr>Arial</vt:lpstr>
      <vt:lpstr>Calibri</vt:lpstr>
      <vt:lpstr>Calibri Light</vt:lpstr>
      <vt:lpstr>Office Theme</vt:lpstr>
      <vt:lpstr>WF on Single Tx in EN-DC with TDD PCell</vt:lpstr>
      <vt:lpstr>Background: RAN4 Decision (1/2)</vt:lpstr>
      <vt:lpstr>Background: RAN4 Decision (2/2)</vt:lpstr>
      <vt:lpstr>Background: RAN1 Agreement</vt:lpstr>
      <vt:lpstr>Proposal</vt:lpstr>
      <vt:lpstr>Example</vt:lpstr>
    </vt:vector>
  </TitlesOfParts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</dc:creator>
  <cp:lastModifiedBy>Microsoft Office User</cp:lastModifiedBy>
  <cp:revision>81</cp:revision>
  <dcterms:created xsi:type="dcterms:W3CDTF">2018-04-16T22:44:20Z</dcterms:created>
  <dcterms:modified xsi:type="dcterms:W3CDTF">2018-05-23T01:17:19Z</dcterms:modified>
</cp:coreProperties>
</file>