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02" r:id="rId3"/>
    <p:sldId id="307" r:id="rId4"/>
    <p:sldId id="304" r:id="rId5"/>
    <p:sldId id="306" r:id="rId6"/>
    <p:sldId id="305" r:id="rId7"/>
    <p:sldId id="297" r:id="rId8"/>
    <p:sldId id="27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 varScale="1">
        <p:scale>
          <a:sx n="105" d="100"/>
          <a:sy n="105" d="100"/>
        </p:scale>
        <p:origin x="-37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smtClean="0"/>
              <a:t>R1-1807617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505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err="1" smtClean="0"/>
              <a:t>Busan</a:t>
            </a:r>
            <a:r>
              <a:rPr lang="en-US" sz="2400" dirty="0" smtClean="0"/>
              <a:t>, Korea, May 21 – 25,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7.1.3.4.2</a:t>
            </a:r>
            <a:endParaRPr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For PDSCH with slot aggregation over </a:t>
            </a:r>
            <a:r>
              <a:rPr lang="en-US" altLang="ja-JP" sz="1800" i="1" dirty="0" smtClean="0"/>
              <a:t>R</a:t>
            </a:r>
            <a:r>
              <a:rPr lang="en-US" altLang="ja-JP" sz="1800" dirty="0" smtClean="0"/>
              <a:t> slots </a:t>
            </a:r>
          </a:p>
          <a:p>
            <a:pPr lvl="1"/>
            <a:r>
              <a:rPr lang="en-US" altLang="ja-JP" sz="1600" dirty="0" smtClean="0"/>
              <a:t>Alt1: Determine </a:t>
            </a:r>
            <a:r>
              <a:rPr lang="en-US" sz="1600" dirty="0" smtClean="0"/>
              <a:t>HARQ-ACK codebook size by non-overlapped PDSCH occasions in association set - HARQ-ACK codebook is compressed to ceil(</a:t>
            </a:r>
            <a:r>
              <a:rPr lang="en-US" sz="1600" i="1" dirty="0" smtClean="0"/>
              <a:t>N</a:t>
            </a:r>
            <a:r>
              <a:rPr lang="en-US" sz="1600" dirty="0" smtClean="0"/>
              <a:t>/</a:t>
            </a:r>
            <a:r>
              <a:rPr lang="en-US" sz="1600" i="1" dirty="0" smtClean="0"/>
              <a:t>R</a:t>
            </a:r>
            <a:r>
              <a:rPr lang="en-US" sz="1600" dirty="0" smtClean="0"/>
              <a:t>) where </a:t>
            </a:r>
            <a:r>
              <a:rPr lang="en-US" sz="1600" i="1" dirty="0" smtClean="0"/>
              <a:t>N</a:t>
            </a:r>
            <a:r>
              <a:rPr lang="en-US" sz="1600" dirty="0" smtClean="0"/>
              <a:t> is the number of available slots in HARQ association set </a:t>
            </a:r>
            <a:r>
              <a:rPr lang="en-US" altLang="ja-JP" sz="1600" dirty="0" smtClean="0"/>
              <a:t>(R1-1806073, R1-1806301, R1-1806525, R1-1806630, R1-1806838)</a:t>
            </a:r>
          </a:p>
          <a:p>
            <a:pPr lvl="2"/>
            <a:r>
              <a:rPr lang="en-GB" altLang="ja-JP" sz="1400" dirty="0" smtClean="0"/>
              <a:t>E.g.: Step 1:</a:t>
            </a:r>
            <a:r>
              <a:rPr lang="en-GB" sz="1400" dirty="0" smtClean="0"/>
              <a:t> Find PDSCH candidate C1 having earliest end slot index among set of PDSCH candidates, and go to 2.</a:t>
            </a:r>
            <a:r>
              <a:rPr lang="en-US" sz="1400" dirty="0" smtClean="0"/>
              <a:t> Step 2: </a:t>
            </a:r>
            <a:r>
              <a:rPr lang="en-GB" sz="1400" dirty="0" smtClean="0"/>
              <a:t>Find PDSCH candidate(s) C2 overlapping with C1 and allocate same HARQ-ACK bit for C1 and C2.</a:t>
            </a:r>
            <a:r>
              <a:rPr lang="en-US" sz="1400" dirty="0" smtClean="0"/>
              <a:t> step 3: </a:t>
            </a:r>
            <a:r>
              <a:rPr lang="en-GB" sz="1400" dirty="0" smtClean="0"/>
              <a:t>Update set of PDSCH candidates by excluding C1 and C2, and go to Step 1.</a:t>
            </a:r>
            <a:endParaRPr lang="en-US" altLang="ja-JP" sz="1400" dirty="0" smtClean="0"/>
          </a:p>
          <a:p>
            <a:pPr lvl="1"/>
            <a:r>
              <a:rPr lang="en-US" altLang="ja-JP" sz="1600" dirty="0" smtClean="0"/>
              <a:t>Alt2: Keep current specifications and include that number of slots can be &gt;1 (</a:t>
            </a:r>
            <a:r>
              <a:rPr lang="en-GB" sz="1600" dirty="0" smtClean="0"/>
              <a:t>R1-1806144, R1-1806740)</a:t>
            </a:r>
            <a:endParaRPr lang="en-US" altLang="ja-JP" sz="1600" dirty="0" smtClean="0"/>
          </a:p>
          <a:p>
            <a:pPr lvl="1"/>
            <a:r>
              <a:rPr lang="en-US" altLang="ja-JP" sz="1600" dirty="0" smtClean="0"/>
              <a:t>Alt3: Keep current specifications by mapping HARQ-ACK bit for TB in each corresponding PDSCH occasion (</a:t>
            </a:r>
            <a:r>
              <a:rPr lang="en-GB" sz="1600" dirty="0" smtClean="0"/>
              <a:t>R1-180</a:t>
            </a:r>
            <a:r>
              <a:rPr lang="en-US" sz="1600" dirty="0" smtClean="0"/>
              <a:t>6344, R1-1807241</a:t>
            </a:r>
            <a:r>
              <a:rPr lang="en-US" altLang="ja-JP" sz="1600" dirty="0" smtClean="0"/>
              <a:t>)</a:t>
            </a:r>
          </a:p>
          <a:p>
            <a:pPr lvl="1"/>
            <a:endParaRPr lang="en-GB" altLang="ja-JP" sz="1600" dirty="0" smtClean="0"/>
          </a:p>
          <a:p>
            <a:r>
              <a:rPr lang="en-US" sz="1800" dirty="0" smtClean="0"/>
              <a:t>Determine PDSCH reception occasions per slot by </a:t>
            </a:r>
            <a:r>
              <a:rPr lang="en-US" sz="1800" i="1" dirty="0" err="1" smtClean="0"/>
              <a:t>pdsch-symbolAllocation</a:t>
            </a:r>
            <a:r>
              <a:rPr lang="en-US" sz="1800" dirty="0" smtClean="0"/>
              <a:t> table for DCI formats in USS - PDSCH reception occasions for PDSCHs scheduled by DCI formats in CSS are a subset of the ones for PDSCHs scheduled by DCI formats in a USS (</a:t>
            </a:r>
            <a:r>
              <a:rPr lang="en-GB" sz="1800" dirty="0" smtClean="0"/>
              <a:t>R1-1806740)</a:t>
            </a:r>
            <a:r>
              <a:rPr lang="en-US" sz="1800" dirty="0" smtClean="0"/>
              <a:t> </a:t>
            </a:r>
          </a:p>
          <a:p>
            <a:pPr lvl="1"/>
            <a:endParaRPr lang="en-US" sz="1400" dirty="0" smtClean="0"/>
          </a:p>
          <a:p>
            <a:r>
              <a:rPr lang="en-US" altLang="ja-JP" sz="1800" dirty="0" smtClean="0"/>
              <a:t>Exclude PDSCH candidates with </a:t>
            </a:r>
            <a:r>
              <a:rPr lang="en-US" sz="1800" dirty="0" smtClean="0"/>
              <a:t>time duration between last symbol and first symbol of PUCCH/PUSCH for HARQ-ACK smaller than the PDSCH processing time (</a:t>
            </a:r>
            <a:r>
              <a:rPr lang="en-US" altLang="ja-JP" sz="1800" dirty="0" smtClean="0"/>
              <a:t>R1-1807236)</a:t>
            </a:r>
          </a:p>
        </p:txBody>
      </p:sp>
    </p:spTree>
    <p:extLst>
      <p:ext uri="{BB962C8B-B14F-4D97-AF65-F5344CB8AC3E}">
        <p14:creationId xmlns=""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UE reports a PDSCH detection outcome (ACK/NACK) for a PDSCH occasion only in HARQ-ACK codebook indicated by </a:t>
            </a:r>
            <a:r>
              <a:rPr lang="en-GB" sz="1800" dirty="0" smtClean="0"/>
              <a:t>PDSCH-to-HARQ timing</a:t>
            </a:r>
            <a:r>
              <a:rPr lang="en-US" altLang="ja-JP" sz="1800" dirty="0" smtClean="0"/>
              <a:t> field in corresponding DL DCI – UE reports NACK/DTX in other HARQ-ACK codebooks where UE reports HARQ-ACK for the PDSCH occasion </a:t>
            </a:r>
          </a:p>
          <a:p>
            <a:pPr lvl="1"/>
            <a:r>
              <a:rPr lang="en-US" altLang="ja-JP" sz="1400" dirty="0" smtClean="0"/>
              <a:t>Yes: R1-1805895, R1-1806144, R1-1806740, R1-1806838</a:t>
            </a:r>
          </a:p>
          <a:p>
            <a:pPr lvl="1"/>
            <a:r>
              <a:rPr lang="en-US" altLang="ja-JP" sz="1400" dirty="0" smtClean="0"/>
              <a:t>No (UE reports actual HARQ-ACK in each corresponding codebook): R1-1807415</a:t>
            </a:r>
            <a:endParaRPr lang="en-US" altLang="ja-JP" sz="1000" dirty="0" smtClean="0"/>
          </a:p>
          <a:p>
            <a:pPr lvl="1"/>
            <a:r>
              <a:rPr lang="en-US" altLang="ja-JP" sz="1400" dirty="0" smtClean="0"/>
              <a:t>No – also, UE reports NACK in</a:t>
            </a:r>
            <a:r>
              <a:rPr lang="en-US" sz="1400" dirty="0" smtClean="0"/>
              <a:t> PUCCH corresponding to smaller k1 than indicated k1 in DL DCI (R1-1807399)</a:t>
            </a:r>
            <a:endParaRPr lang="en-US" altLang="ja-JP" sz="1400" dirty="0" smtClean="0"/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For a UE with capability and configured to simultaneously receive PDSCH with DMRS Type A and with DMRS Type B in a slot, append HARQ-ACK codebook for DMRS Type B to HARQ-ACK codebook for DMRS Type A (R1-1806144)</a:t>
            </a:r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For CA among CCs with different numerology, remove K1 values that don’t satisfy UE processing capability (R1-1807067)</a:t>
            </a:r>
          </a:p>
          <a:p>
            <a:pPr lvl="1"/>
            <a:endParaRPr lang="en-US" altLang="ja-JP" sz="1400" dirty="0" smtClean="0"/>
          </a:p>
          <a:p>
            <a:r>
              <a:rPr lang="en-GB" sz="1800" dirty="0" smtClean="0"/>
              <a:t>Reconsider inclusion of PDCCH monitoring occasions for determining HARQ-ACK codebook size (R1-1806740)</a:t>
            </a:r>
          </a:p>
          <a:p>
            <a:pPr lvl="1"/>
            <a:endParaRPr lang="en-GB" sz="1400" dirty="0" smtClean="0"/>
          </a:p>
          <a:p>
            <a:r>
              <a:rPr lang="en-US" sz="1800" dirty="0" smtClean="0"/>
              <a:t>HARQ-ACK bits for PDSCHs scheduled by respective PDCCHs received after an UL grant scheduling PUSCH (for UCI on PUSCH) are set to NACK to maintain HARQ-ACK codebook size (R1-1807262)</a:t>
            </a:r>
          </a:p>
        </p:txBody>
      </p:sp>
    </p:spTree>
    <p:extLst>
      <p:ext uri="{BB962C8B-B14F-4D97-AF65-F5344CB8AC3E}">
        <p14:creationId xmlns=""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Aspects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GB" sz="1800" dirty="0" smtClean="0"/>
              <a:t>Support simultaneous configuration of EN-DC and CA with two PUCCH-groups in Rel-15 </a:t>
            </a:r>
            <a:r>
              <a:rPr lang="en-US" altLang="ja-JP" sz="1800" dirty="0" smtClean="0"/>
              <a:t>(R1-1807067)</a:t>
            </a:r>
          </a:p>
          <a:p>
            <a:pPr lvl="1"/>
            <a:endParaRPr lang="en-US" sz="1400" dirty="0" smtClean="0"/>
          </a:p>
          <a:p>
            <a:r>
              <a:rPr lang="en-US" sz="1800" dirty="0" smtClean="0"/>
              <a:t>A UE may assume that synchronization and RSRP for a </a:t>
            </a:r>
            <a:r>
              <a:rPr lang="en-US" sz="1800" dirty="0" err="1" smtClean="0"/>
              <a:t>SCell</a:t>
            </a:r>
            <a:r>
              <a:rPr lang="en-US" sz="1800" dirty="0" smtClean="0"/>
              <a:t> without SS/PBCH block are same as for the </a:t>
            </a:r>
            <a:r>
              <a:rPr lang="en-US" sz="1800" dirty="0" err="1" smtClean="0"/>
              <a:t>PCell</a:t>
            </a:r>
            <a:r>
              <a:rPr lang="en-US" sz="1800" dirty="0" smtClean="0"/>
              <a:t> or a respective </a:t>
            </a:r>
            <a:r>
              <a:rPr lang="en-US" sz="1800" dirty="0" err="1" smtClean="0"/>
              <a:t>SCell</a:t>
            </a:r>
            <a:r>
              <a:rPr lang="en-US" sz="1800" dirty="0" smtClean="0"/>
              <a:t> with SS/PBCH block </a:t>
            </a:r>
            <a:r>
              <a:rPr lang="en-US" altLang="ja-JP" sz="1800" dirty="0" smtClean="0"/>
              <a:t>(R1-1806776)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zh-CN" sz="1800" dirty="0" smtClean="0"/>
              <a:t>Prioritize grant-based PUSCH over grant-free PUSCH for UCI multiplexing (R1-1806073, R1-1806630,  R1-1806838)</a:t>
            </a:r>
          </a:p>
          <a:p>
            <a:pPr lvl="1"/>
            <a:endParaRPr lang="en-US" altLang="zh-CN" sz="1200" dirty="0" smtClean="0"/>
          </a:p>
          <a:p>
            <a:r>
              <a:rPr lang="en-US" altLang="zh-CN" sz="1800" dirty="0" smtClean="0"/>
              <a:t>Prioritize earlier PUSCH over later PUSCH for UCI multiplexing (R1-1806838). Also prioritize the earlier of a PUCCH or PUSCH for UCI multiplexing (R1-1806525)</a:t>
            </a:r>
          </a:p>
          <a:p>
            <a:pPr lvl="1"/>
            <a:r>
              <a:rPr lang="en-US" altLang="zh-CN" sz="1400" dirty="0" smtClean="0"/>
              <a:t>Overlaps with UL control A.I.</a:t>
            </a:r>
          </a:p>
          <a:p>
            <a:pPr lvl="1"/>
            <a:endParaRPr lang="en-US" altLang="zh-CN" sz="1400" dirty="0" smtClean="0"/>
          </a:p>
          <a:p>
            <a:r>
              <a:rPr lang="en-US" sz="1800" dirty="0" smtClean="0"/>
              <a:t>For paired or unpaired spectrum and for semi-static or dynamic HARQ-ACK codebook, UE can transmit on PUSCH the HARQ-ACK corresponding to PDSCH reception(s) before UL/DL BWP switching (R1-1806301)</a:t>
            </a:r>
          </a:p>
          <a:p>
            <a:pPr lvl="1"/>
            <a:endParaRPr lang="en-US" altLang="zh-CN" sz="1400" dirty="0" smtClean="0"/>
          </a:p>
          <a:p>
            <a:r>
              <a:rPr lang="en-US" sz="1800" dirty="0" smtClean="0"/>
              <a:t>Consider total DAI, in addition to counter DAI, to determine number of missed scheduled TBs or CBGs (for CA operation and when UE last detects DCI format 1_1) (R1-1807262)</a:t>
            </a:r>
          </a:p>
          <a:p>
            <a:endParaRPr lang="en-US" altLang="zh-CN" sz="1800" dirty="0" smtClean="0"/>
          </a:p>
        </p:txBody>
      </p:sp>
    </p:spTree>
    <p:extLst>
      <p:ext uri="{BB962C8B-B14F-4D97-AF65-F5344CB8AC3E}">
        <p14:creationId xmlns=""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Aspects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GB" sz="1800" dirty="0" smtClean="0"/>
              <a:t>Clarify that TB-level HARQ-ACK always applies for SPS PDSCH (including in cells with CBG-based retransmission) (R1-1806630)</a:t>
            </a:r>
          </a:p>
          <a:p>
            <a:pPr lvl="1"/>
            <a:endParaRPr lang="en-GB" sz="1400" dirty="0" smtClean="0"/>
          </a:p>
          <a:p>
            <a:r>
              <a:rPr lang="en-GB" sz="1800" dirty="0" smtClean="0"/>
              <a:t>Clarify that “last DCI format” </a:t>
            </a:r>
            <a:r>
              <a:rPr lang="en-US" sz="1800" dirty="0" smtClean="0"/>
              <a:t>is </a:t>
            </a:r>
            <a:r>
              <a:rPr lang="en-GB" sz="1800" dirty="0" smtClean="0"/>
              <a:t>among the DCI formats indicating the same slot for HARQ-ACK feedback for the Dec. 2017 drop </a:t>
            </a:r>
            <a:r>
              <a:rPr lang="en-US" altLang="ja-JP" sz="1800" dirty="0" smtClean="0"/>
              <a:t>(R1-1807067)</a:t>
            </a:r>
          </a:p>
          <a:p>
            <a:pPr lvl="1"/>
            <a:endParaRPr lang="en-US" altLang="ja-JP" sz="1600" dirty="0" smtClean="0"/>
          </a:p>
          <a:p>
            <a:r>
              <a:rPr lang="en-US" altLang="ja-JP" sz="1800" dirty="0" smtClean="0"/>
              <a:t>To capture in TS 38.213 that “A </a:t>
            </a:r>
            <a:r>
              <a:rPr lang="en-US" sz="1800" dirty="0" smtClean="0"/>
              <a:t>UE is not expected to have HARQ-ACK bits to multiplex due to DCI that is no earlier by N2 symbols than current PUCCH resource” </a:t>
            </a:r>
            <a:r>
              <a:rPr lang="en-US" altLang="ja-JP" sz="1800" dirty="0" smtClean="0"/>
              <a:t>(R1-1806776)</a:t>
            </a:r>
          </a:p>
          <a:p>
            <a:pPr lvl="1"/>
            <a:endParaRPr lang="en-US" sz="1400" dirty="0" smtClean="0"/>
          </a:p>
          <a:p>
            <a:r>
              <a:rPr lang="en-US" sz="1800" dirty="0" smtClean="0"/>
              <a:t>Support of 2 PUCCH transmissions in a slot for (different) HARQ-ACK </a:t>
            </a:r>
            <a:r>
              <a:rPr lang="en-US" altLang="ja-JP" sz="1800" dirty="0" smtClean="0"/>
              <a:t>(R1-1807067, R1-1806301)</a:t>
            </a:r>
          </a:p>
          <a:p>
            <a:pPr lvl="1"/>
            <a:r>
              <a:rPr lang="en-US" altLang="ja-JP" sz="1400" dirty="0" smtClean="0"/>
              <a:t>Overlaps with URLLC related topics </a:t>
            </a:r>
          </a:p>
          <a:p>
            <a:pPr lvl="1"/>
            <a:endParaRPr lang="en-US" sz="1400" dirty="0" smtClean="0"/>
          </a:p>
          <a:p>
            <a:pPr>
              <a:buNone/>
            </a:pPr>
            <a:endParaRPr lang="en-US" sz="1800" dirty="0" smtClean="0"/>
          </a:p>
          <a:p>
            <a:pPr lvl="1">
              <a:buNone/>
            </a:pPr>
            <a:endParaRPr lang="en-US" sz="1400" dirty="0" smtClean="0"/>
          </a:p>
        </p:txBody>
      </p:sp>
    </p:spTree>
    <p:extLst>
      <p:ext uri="{BB962C8B-B14F-4D97-AF65-F5344CB8AC3E}">
        <p14:creationId xmlns=""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12968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Cross-Carrier scheduling for different numerologies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Distribution of monitored PDCCH candidates and non-overlapped CCEs per slot are assumed to be treated in AI 7.1.3.1.2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Restrict cross-CC scheduling realizations to contain UE complexity (R1-1806776)</a:t>
            </a:r>
          </a:p>
          <a:p>
            <a:pPr lvl="1"/>
            <a:r>
              <a:rPr lang="en-US" sz="1400" dirty="0" smtClean="0"/>
              <a:t>Alt 1: No support of cross-carrier scheduling in Rel-15. </a:t>
            </a:r>
          </a:p>
          <a:p>
            <a:pPr lvl="1"/>
            <a:r>
              <a:rPr lang="en-US" sz="1400" dirty="0" smtClean="0"/>
              <a:t>Alt 2: No support of cross-carrier scheduling across different numerologies in Rel-15 </a:t>
            </a:r>
          </a:p>
          <a:p>
            <a:pPr lvl="1"/>
            <a:r>
              <a:rPr lang="en-US" sz="1400" dirty="0" smtClean="0"/>
              <a:t>Alt 3. Divided the UE feature 6-10 cross carrier scheduling into cross-carrier scheduling with same numerology (6-10a) and cross-carrier scheduling across same or different numerologies (6-10b)</a:t>
            </a:r>
          </a:p>
          <a:p>
            <a:pPr lvl="1"/>
            <a:r>
              <a:rPr lang="x-none" sz="1400" smtClean="0"/>
              <a:t>Alt </a:t>
            </a:r>
            <a:r>
              <a:rPr lang="en-US" sz="1400" dirty="0" smtClean="0"/>
              <a:t>4</a:t>
            </a:r>
            <a:r>
              <a:rPr lang="x-none" sz="1400" smtClean="0"/>
              <a:t>. For </a:t>
            </a:r>
            <a:r>
              <a:rPr lang="en-US" sz="1400" dirty="0" smtClean="0"/>
              <a:t>cross-carrier scheduling across different numerologies, K0=0 and K2=0 are defined as first slot that is overlapped with slot of scheduling PDCCH transmission and constraints K0&gt;X and K2&gt;Y are defined</a:t>
            </a:r>
          </a:p>
          <a:p>
            <a:pPr lvl="1">
              <a:buNone/>
            </a:pPr>
            <a:endParaRPr lang="en-US" altLang="ja-JP" sz="1400" dirty="0" smtClean="0"/>
          </a:p>
        </p:txBody>
      </p:sp>
    </p:spTree>
    <p:extLst>
      <p:ext uri="{BB962C8B-B14F-4D97-AF65-F5344CB8AC3E}">
        <p14:creationId xmlns=""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Clarifications to confirm for cross-carrier scheduling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sz="1800" dirty="0" smtClean="0"/>
              <a:t>Cross carrier slot-based scheduling is allowed toward same or later slot only</a:t>
            </a:r>
          </a:p>
          <a:p>
            <a:pPr lvl="1"/>
            <a:r>
              <a:rPr lang="en-US" sz="1600" dirty="0" smtClean="0"/>
              <a:t>Slot timing is defined by the start of the slot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When larger SCS schedules smaller SCS, overlapping slot is considered as K0=0 or K2=0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When smaller SCS schedules larger SCS, K0=0 or K2=0 is defined for slot with boundary aligned with that of slot containing the corresponding PDCCH</a:t>
            </a:r>
          </a:p>
          <a:p>
            <a:pPr lvl="1"/>
            <a:r>
              <a:rPr lang="en-US" sz="1600" dirty="0" smtClean="0"/>
              <a:t>Slot timing is defined by the start of the slot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When HARQ-ACK is transmitted on a carrier with smaller SCS, overlapping slot is considered as K1=0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When A/N is transmitted on a carrier with larger SCS, K1=0 is defined for slot with end boundary aligned with that of slot for the corresponding PDSCH</a:t>
            </a:r>
          </a:p>
          <a:p>
            <a:endParaRPr lang="en-US" sz="20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pPr>
              <a:buNone/>
            </a:pPr>
            <a:endParaRPr lang="en-GB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276475" y="681038"/>
          <a:ext cx="4591050" cy="5495925"/>
        </p:xfrm>
        <a:graphic>
          <a:graphicData uri="http://schemas.openxmlformats.org/presentationml/2006/ole">
            <p:oleObj spid="_x0000_s1027" name="Worksheet" r:id="rId3" imgW="4591131" imgH="5496040" progId="Excel.Shee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29182</TotalTime>
  <Words>970</Words>
  <Application>Microsoft Office PowerPoint</Application>
  <PresentationFormat>On-screen Show (4:3)</PresentationFormat>
  <Paragraphs>76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​​テーマ</vt:lpstr>
      <vt:lpstr>Worksheet</vt:lpstr>
      <vt:lpstr>Summary on CA aspects</vt:lpstr>
      <vt:lpstr>Semi-static HARQ-ACK Codebook </vt:lpstr>
      <vt:lpstr>Semi-static HARQ-ACK Codebook </vt:lpstr>
      <vt:lpstr>Miscellaneous Aspects</vt:lpstr>
      <vt:lpstr>Miscellaneous Aspects</vt:lpstr>
      <vt:lpstr>Cross-Carrier scheduling for different numerologies</vt:lpstr>
      <vt:lpstr>Clarifications to confirm for cross-carrier scheduling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 1</cp:lastModifiedBy>
  <cp:revision>798</cp:revision>
  <dcterms:created xsi:type="dcterms:W3CDTF">2017-01-16T18:53:25Z</dcterms:created>
  <dcterms:modified xsi:type="dcterms:W3CDTF">2018-05-18T13:16:25Z</dcterms:modified>
</cp:coreProperties>
</file>