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notesMasterIdLst>
    <p:notesMasterId r:id="rId11"/>
  </p:notesMasterIdLst>
  <p:sldIdLst>
    <p:sldId id="271" r:id="rId6"/>
    <p:sldId id="272" r:id="rId7"/>
    <p:sldId id="284" r:id="rId8"/>
    <p:sldId id="291" r:id="rId9"/>
    <p:sldId id="289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1520" autoAdjust="0"/>
  </p:normalViewPr>
  <p:slideViewPr>
    <p:cSldViewPr>
      <p:cViewPr varScale="1">
        <p:scale>
          <a:sx n="111" d="100"/>
          <a:sy n="111" d="100"/>
        </p:scale>
        <p:origin x="1410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1.xml"/><Relationship Id="rId15" Type="http://schemas.openxmlformats.org/officeDocument/2006/relationships/tableStyles" Target="tableStyles.xml"/><Relationship Id="rId10" Type="http://schemas.openxmlformats.org/officeDocument/2006/relationships/slide" Target="slides/slide5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79EB97-2D91-40DB-838E-9D1439E085F5}" type="datetimeFigureOut">
              <a:rPr lang="en-US" smtClean="0"/>
              <a:t>4/20/2018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D26F9E-1F9B-46CD-A0CF-433BC95DB3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94351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D26F9E-1F9B-46CD-A0CF-433BC95DB33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6592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wmf"/><Relationship Id="rId4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Summary of EN-DC LTE and NR data rate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Intel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15200" y="188913"/>
            <a:ext cx="1596912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R1-1805743</a:t>
            </a:r>
            <a:endParaRPr lang="en-US" altLang="ja-JP" sz="2000" dirty="0" smtClean="0">
              <a:solidFill>
                <a:srgbClr val="FF0000"/>
              </a:solidFill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10881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92bis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err="1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Sanya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 China, April 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1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6 ~ 20, 2018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7.1.3.3.1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01762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RAN2 LS R1-1801324 ask for the following:</a:t>
            </a:r>
          </a:p>
          <a:p>
            <a:pPr lvl="1"/>
            <a:r>
              <a:rPr lang="en-US" dirty="0"/>
              <a:t>RAN2 would like to understand the background and the potential scenarios where the UE reports the down scaled value (0.75) per band and per band </a:t>
            </a:r>
            <a:r>
              <a:rPr lang="en-US" dirty="0" smtClean="0"/>
              <a:t>combination</a:t>
            </a:r>
          </a:p>
          <a:p>
            <a:r>
              <a:rPr lang="en-US" dirty="0"/>
              <a:t>RAN2 LS </a:t>
            </a:r>
            <a:r>
              <a:rPr lang="en-US" dirty="0" smtClean="0"/>
              <a:t>R1-1803574 ask for the following:</a:t>
            </a:r>
          </a:p>
          <a:p>
            <a:pPr lvl="1"/>
            <a:r>
              <a:rPr lang="en-US" dirty="0" smtClean="0"/>
              <a:t>RAN2 </a:t>
            </a:r>
            <a:r>
              <a:rPr lang="en-US" dirty="0"/>
              <a:t>would like to ask RAN1 on their view on the validity of the provided formula for the calculation of the LTE peak data-rate in EN-DC and if needed, request a corrected formula for RAN2 to use.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65182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Proposed Use Case for Scaling Factor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Scaling factor is </a:t>
            </a:r>
            <a:r>
              <a:rPr lang="en-US" sz="2400" dirty="0" smtClean="0"/>
              <a:t>used to </a:t>
            </a:r>
            <a:r>
              <a:rPr lang="en-US" sz="2400" dirty="0"/>
              <a:t>reflect the association of capability mismatch between the baseband capability and RF capability for both SA </a:t>
            </a:r>
            <a:r>
              <a:rPr lang="en-US" sz="2400" dirty="0" smtClean="0"/>
              <a:t>NR UE </a:t>
            </a:r>
            <a:r>
              <a:rPr lang="en-US" sz="2400" dirty="0"/>
              <a:t>and NSA </a:t>
            </a:r>
            <a:r>
              <a:rPr lang="en-US" sz="2400" dirty="0" smtClean="0"/>
              <a:t>NR UE</a:t>
            </a:r>
            <a:r>
              <a:rPr lang="en-US" sz="2400" dirty="0"/>
              <a:t>. </a:t>
            </a:r>
            <a:endParaRPr lang="en-US" sz="2400" dirty="0" smtClean="0"/>
          </a:p>
          <a:p>
            <a:r>
              <a:rPr lang="en-US" sz="2400" dirty="0" smtClean="0"/>
              <a:t>Scaling </a:t>
            </a:r>
            <a:r>
              <a:rPr lang="en-US" sz="2400" dirty="0"/>
              <a:t>factor is used to scale down maximum throughput of </a:t>
            </a:r>
            <a:r>
              <a:rPr lang="en-US" sz="2400" dirty="0" smtClean="0"/>
              <a:t>NSA UEs </a:t>
            </a:r>
            <a:r>
              <a:rPr lang="en-US" sz="2400" dirty="0"/>
              <a:t>operating in EN-DC scenario that share hardware resources between LTE and NR.</a:t>
            </a:r>
          </a:p>
          <a:p>
            <a:endParaRPr lang="en-US" sz="2400" dirty="0"/>
          </a:p>
          <a:p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3701363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Proposal for NR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Proposal</a:t>
            </a:r>
          </a:p>
          <a:p>
            <a:pPr lvl="1"/>
            <a:endParaRPr lang="en-US" sz="2000" dirty="0" smtClean="0"/>
          </a:p>
          <a:p>
            <a:pPr lvl="1"/>
            <a:endParaRPr lang="en-US" sz="2000" dirty="0"/>
          </a:p>
          <a:p>
            <a:pPr lvl="1"/>
            <a:endParaRPr lang="en-US" sz="2000" dirty="0" smtClean="0"/>
          </a:p>
          <a:p>
            <a:pPr lvl="1"/>
            <a:r>
              <a:rPr lang="en-US" sz="2000" dirty="0" smtClean="0"/>
              <a:t>Scaling </a:t>
            </a:r>
            <a:r>
              <a:rPr lang="en-US" sz="2000" dirty="0" smtClean="0"/>
              <a:t>factor, </a:t>
            </a:r>
            <a:r>
              <a:rPr lang="en-US" sz="2000" i="1" dirty="0"/>
              <a:t>f</a:t>
            </a:r>
            <a:r>
              <a:rPr lang="en-US" sz="2000" baseline="30000" dirty="0"/>
              <a:t>(j)</a:t>
            </a:r>
            <a:r>
              <a:rPr lang="en-US" sz="2000" dirty="0"/>
              <a:t> </a:t>
            </a:r>
            <a:r>
              <a:rPr lang="en-US" sz="2000" dirty="0" smtClean="0"/>
              <a:t>, are {1, 0.8, 0.75, 0.4}</a:t>
            </a:r>
          </a:p>
          <a:p>
            <a:pPr lvl="1"/>
            <a:r>
              <a:rPr lang="en-US" sz="2000" dirty="0" smtClean="0"/>
              <a:t>NR supports separate scaling factor indication for DL and UL</a:t>
            </a:r>
          </a:p>
          <a:p>
            <a:pPr lvl="1"/>
            <a:r>
              <a:rPr lang="en-US" sz="2200" i="1" dirty="0" smtClean="0"/>
              <a:t>f</a:t>
            </a:r>
            <a:r>
              <a:rPr lang="en-US" sz="2200" baseline="30000" dirty="0" smtClean="0"/>
              <a:t>(j)</a:t>
            </a:r>
            <a:r>
              <a:rPr lang="en-US" sz="2200" dirty="0" smtClean="0"/>
              <a:t> is </a:t>
            </a:r>
            <a:r>
              <a:rPr lang="en-US" sz="2200" dirty="0" err="1" smtClean="0"/>
              <a:t>signalled</a:t>
            </a:r>
            <a:r>
              <a:rPr lang="en-US" sz="2200" dirty="0" smtClean="0"/>
              <a:t> per band </a:t>
            </a:r>
            <a:r>
              <a:rPr lang="en-US" sz="2200" dirty="0" smtClean="0"/>
              <a:t>per </a:t>
            </a:r>
            <a:r>
              <a:rPr lang="en-US" sz="2200" dirty="0" smtClean="0"/>
              <a:t>band combination as per UE capability </a:t>
            </a:r>
            <a:r>
              <a:rPr lang="en-US" sz="2200" dirty="0" err="1" smtClean="0"/>
              <a:t>signalling</a:t>
            </a:r>
            <a:r>
              <a:rPr lang="en-US" sz="2200" dirty="0" smtClean="0"/>
              <a:t>, where </a:t>
            </a:r>
            <a:r>
              <a:rPr lang="en-US" sz="2200" i="1" dirty="0" smtClean="0"/>
              <a:t>f</a:t>
            </a:r>
            <a:r>
              <a:rPr lang="en-US" sz="2200" baseline="30000" dirty="0" smtClean="0"/>
              <a:t>(j)</a:t>
            </a:r>
            <a:r>
              <a:rPr lang="en-US" sz="2200" dirty="0" smtClean="0"/>
              <a:t> applies to j-</a:t>
            </a:r>
            <a:r>
              <a:rPr lang="en-US" sz="2200" dirty="0" err="1" smtClean="0"/>
              <a:t>th</a:t>
            </a:r>
            <a:r>
              <a:rPr lang="en-US" sz="2200" dirty="0" smtClean="0"/>
              <a:t> carrier</a:t>
            </a:r>
          </a:p>
          <a:p>
            <a:pPr lvl="1"/>
            <a:r>
              <a:rPr lang="en-US" sz="2000" dirty="0" smtClean="0"/>
              <a:t>Send LS to RAN2 to provide update.</a:t>
            </a:r>
          </a:p>
          <a:p>
            <a:endParaRPr lang="en-US" sz="2400" dirty="0" smtClean="0"/>
          </a:p>
        </p:txBody>
      </p:sp>
      <p:graphicFrame>
        <p:nvGraphicFramePr>
          <p:cNvPr id="5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420569"/>
              </p:ext>
            </p:extLst>
          </p:nvPr>
        </p:nvGraphicFramePr>
        <p:xfrm>
          <a:off x="990600" y="2057400"/>
          <a:ext cx="6970713" cy="847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4" name="Equation" r:id="rId4" imgW="4419360" imgH="482400" progId="Equation.DSMT4">
                  <p:embed/>
                </p:oleObj>
              </mc:Choice>
              <mc:Fallback>
                <p:oleObj name="Equation" r:id="rId4" imgW="4419360" imgH="4824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2057400"/>
                        <a:ext cx="6970713" cy="8477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300730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Proposal for LTE EN-DC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NSA UE, scaling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factor should be used for both LTE side and NR side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zh-CN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wherein</a:t>
            </a: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  is the scaling factor for EN-DC band combination. </a:t>
            </a:r>
          </a:p>
          <a:p>
            <a:pPr lvl="1"/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the number of aggregated LTE component carriers in EN-DC band combination</a:t>
            </a:r>
          </a:p>
          <a:p>
            <a:pPr lvl="1"/>
            <a:r>
              <a:rPr lang="en-US" altLang="zh-CN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TBSj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is the total maximum number of DL-SCH transport block bits received within a 1ms TTI for 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k-</a:t>
            </a:r>
            <a:r>
              <a:rPr lang="en-US" altLang="zh-CN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CC, as derived from TS36.213 based on the UE supported maximum MIMO layers for the 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k-</a:t>
            </a:r>
            <a:r>
              <a:rPr lang="en-US" altLang="zh-CN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carrier, and based on the modulation order and number of PRBs based on the bandwidth of the 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k-</a:t>
            </a:r>
            <a:r>
              <a:rPr lang="en-US" altLang="zh-CN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carrier.</a:t>
            </a:r>
          </a:p>
          <a:p>
            <a:pPr lvl="1"/>
            <a:endParaRPr lang="en-US" altLang="zh-CN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10"/>
          <p:cNvSpPr>
            <a:spLocks noChangeArrowheads="1"/>
          </p:cNvSpPr>
          <p:nvPr/>
        </p:nvSpPr>
        <p:spPr bwMode="auto">
          <a:xfrm>
            <a:off x="-14438" y="4166979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0898347"/>
              </p:ext>
            </p:extLst>
          </p:nvPr>
        </p:nvGraphicFramePr>
        <p:xfrm>
          <a:off x="1219200" y="2540690"/>
          <a:ext cx="6019800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05" name="Equation" r:id="rId3" imgW="3479760" imgH="291960" progId="Equation.DSMT4">
                  <p:embed/>
                </p:oleObj>
              </mc:Choice>
              <mc:Fallback>
                <p:oleObj name="Equation" r:id="rId3" imgW="3479760" imgH="2919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2540690"/>
                        <a:ext cx="6019800" cy="5032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7725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C29BFD66497B943AA3B102F0C7B1355" ma:contentTypeVersion="3" ma:contentTypeDescription="Create a new document." ma:contentTypeScope="" ma:versionID="bfaad8acd7d275f3e3bca56f362c82b7">
  <xsd:schema xmlns:xsd="http://www.w3.org/2001/XMLSchema" xmlns:xs="http://www.w3.org/2001/XMLSchema" xmlns:p="http://schemas.microsoft.com/office/2006/metadata/properties" xmlns:ns2="c06861ca-3f08-4d07-bff7-bb15bac121f4" targetNamespace="http://schemas.microsoft.com/office/2006/metadata/properties" ma:root="true" ma:fieldsID="d438a935a9f46a554a3c2b40b6909714" ns2:_="">
    <xsd:import namespace="c06861ca-3f08-4d07-bff7-bb15bac121f4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06861ca-3f08-4d07-bff7-bb15bac121f4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c06861ca-3f08-4d07-bff7-bb15bac121f4">HR33RHYHUWRF-4-749</_dlc_DocId>
    <_dlc_DocIdUrl xmlns="c06861ca-3f08-4d07-bff7-bb15bac121f4">
      <Url>https://projects.qualcomm.com/sites/pentari/_layouts/15/DocIdRedir.aspx?ID=HR33RHYHUWRF-4-749</Url>
      <Description>HR33RHYHUWRF-4-749</Description>
    </_dlc_DocIdUrl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6DFFA3CA-5DE9-45AC-A9FF-26F065D8E9B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06861ca-3f08-4d07-bff7-bb15bac121f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AC91CEF-C222-4E2A-9597-38BE71A10CBB}">
  <ds:schemaRefs>
    <ds:schemaRef ds:uri="http://purl.org/dc/elements/1.1/"/>
    <ds:schemaRef ds:uri="http://schemas.microsoft.com/office/2006/metadata/properties"/>
    <ds:schemaRef ds:uri="c06861ca-3f08-4d07-bff7-bb15bac121f4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8E8458AB-044B-4DFD-B933-B4650EFBCFFD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43EEB7C8-6904-4D16-8A60-85A8808DE3A4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8476</TotalTime>
  <Words>334</Words>
  <Application>Microsoft Office PowerPoint</Application>
  <PresentationFormat>On-screen Show (4:3)</PresentationFormat>
  <Paragraphs>33</Paragraphs>
  <Slides>5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Arial Unicode MS</vt:lpstr>
      <vt:lpstr>宋体</vt:lpstr>
      <vt:lpstr>Arial</vt:lpstr>
      <vt:lpstr>Calibri</vt:lpstr>
      <vt:lpstr>Times New Roman</vt:lpstr>
      <vt:lpstr>Office Theme</vt:lpstr>
      <vt:lpstr>MathType 6.0 Equation</vt:lpstr>
      <vt:lpstr>Summary of EN-DC LTE and NR data rate</vt:lpstr>
      <vt:lpstr>Background </vt:lpstr>
      <vt:lpstr>Proposed Use Case for Scaling Factor</vt:lpstr>
      <vt:lpstr>Proposal for NR</vt:lpstr>
      <vt:lpstr>Proposal for LTE EN-DC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…</dc:title>
  <dc:creator>Sun, Haitong</dc:creator>
  <cp:keywords>CTPClassification=CTP_PUBLIC:VisualMarkings=, CTPClassification=CTP_NT</cp:keywords>
  <cp:lastModifiedBy>Lee, Daewon</cp:lastModifiedBy>
  <cp:revision>619</cp:revision>
  <dcterms:created xsi:type="dcterms:W3CDTF">2006-08-16T00:00:00Z</dcterms:created>
  <dcterms:modified xsi:type="dcterms:W3CDTF">2018-04-20T03:32:16Z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ItemGuid">
    <vt:lpwstr>c124b1e4-69f9-4a9c-b823-d491df8ec622</vt:lpwstr>
  </property>
  <property fmtid="{D5CDD505-2E9C-101B-9397-08002B2CF9AE}" pid="3" name="ContentTypeId">
    <vt:lpwstr>0x010100BC29BFD66497B943AA3B102F0C7B1355</vt:lpwstr>
  </property>
  <property fmtid="{D5CDD505-2E9C-101B-9397-08002B2CF9AE}" pid="4" name="_NewReviewCycle">
    <vt:lpwstr/>
  </property>
  <property fmtid="{D5CDD505-2E9C-101B-9397-08002B2CF9AE}" pid="5" name="TitusGUID">
    <vt:lpwstr>85eb771b-e420-469c-aa9b-59b3c033b1bc</vt:lpwstr>
  </property>
  <property fmtid="{D5CDD505-2E9C-101B-9397-08002B2CF9AE}" pid="6" name="CTP_TimeStamp">
    <vt:lpwstr>2018-04-20 03:32:16Z</vt:lpwstr>
  </property>
  <property fmtid="{D5CDD505-2E9C-101B-9397-08002B2CF9AE}" pid="7" name="CTP_BU">
    <vt:lpwstr>NA</vt:lpwstr>
  </property>
  <property fmtid="{D5CDD505-2E9C-101B-9397-08002B2CF9AE}" pid="8" name="CTP_IDSID">
    <vt:lpwstr>NA</vt:lpwstr>
  </property>
  <property fmtid="{D5CDD505-2E9C-101B-9397-08002B2CF9AE}" pid="9" name="CTP_WWID">
    <vt:lpwstr>NA</vt:lpwstr>
  </property>
  <property fmtid="{D5CDD505-2E9C-101B-9397-08002B2CF9AE}" pid="10" name="CTPClassification">
    <vt:lpwstr>CTP_NT</vt:lpwstr>
  </property>
</Properties>
</file>