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51" r:id="rId3"/>
    <p:sldId id="358" r:id="rId4"/>
    <p:sldId id="336" r:id="rId5"/>
    <p:sldId id="359" r:id="rId6"/>
    <p:sldId id="360" r:id="rId7"/>
    <p:sldId id="355" r:id="rId8"/>
    <p:sldId id="354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51"/>
            <p14:sldId id="358"/>
            <p14:sldId id="336"/>
            <p14:sldId id="359"/>
            <p14:sldId id="360"/>
            <p14:sldId id="355"/>
            <p14:sldId id="35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8" d="100"/>
          <a:sy n="88" d="100"/>
        </p:scale>
        <p:origin x="162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WF on Beam Management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Samsung, CATT, Huawei, </a:t>
            </a:r>
            <a:r>
              <a:rPr lang="en-US" altLang="ja-JP" dirty="0" err="1" smtClean="0"/>
              <a:t>HiSilicon</a:t>
            </a:r>
            <a:r>
              <a:rPr lang="en-US" altLang="ja-JP" dirty="0" smtClean="0"/>
              <a:t>, NTT </a:t>
            </a:r>
            <a:r>
              <a:rPr lang="en-US" altLang="ja-JP" dirty="0" err="1" smtClean="0"/>
              <a:t>Docomo</a:t>
            </a:r>
            <a:r>
              <a:rPr lang="en-US" altLang="ja-JP" dirty="0" smtClean="0"/>
              <a:t>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Intel, OPPO, </a:t>
            </a:r>
            <a:r>
              <a:rPr lang="en-US" altLang="ja-JP" dirty="0" err="1" smtClean="0"/>
              <a:t>SpreadTrum</a:t>
            </a:r>
            <a:r>
              <a:rPr lang="en-US" altLang="ja-JP" dirty="0" smtClean="0"/>
              <a:t>, AT&amp;T,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CHTTL, KDDI, LG Electronics, Sony, China Unicom, Ericsson, VIVO, China Telecom, </a:t>
            </a:r>
            <a:r>
              <a:rPr lang="en-US" altLang="ja-JP" dirty="0" smtClean="0"/>
              <a:t>Qualcomm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R1-1718984</a:t>
            </a:r>
            <a:endParaRPr lang="ja-JP" altLang="en-US" sz="2400" dirty="0"/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346548" y="153054"/>
            <a:ext cx="402187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9 – 13 Oct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Proposals: Beam measurement and 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9646"/>
            <a:ext cx="8435280" cy="5107706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/>
              <a:t>Proposal: </a:t>
            </a:r>
            <a:endParaRPr lang="en-US" sz="2000" dirty="0" smtClean="0"/>
          </a:p>
          <a:p>
            <a:pPr lvl="1"/>
            <a:r>
              <a:rPr lang="en-US" sz="2000" dirty="0"/>
              <a:t>Support Alt#1 for SSB: configuration of SSB resources within a resource setting for beam management. L1-RSRP measurement on those configured resources is reported. </a:t>
            </a:r>
            <a:endParaRPr lang="en-US" sz="2000" dirty="0" smtClean="0"/>
          </a:p>
          <a:p>
            <a:pPr lvl="1"/>
            <a:r>
              <a:rPr lang="en-US" sz="2000" dirty="0" smtClean="0"/>
              <a:t>For </a:t>
            </a:r>
            <a:r>
              <a:rPr lang="en-US" sz="2000" dirty="0"/>
              <a:t>non-grouping based beam reporting, support the following reports parameters:</a:t>
            </a:r>
          </a:p>
          <a:p>
            <a:pPr lvl="2"/>
            <a:r>
              <a:rPr lang="en-US" sz="1800" dirty="0"/>
              <a:t>Maximal number of </a:t>
            </a:r>
            <a:r>
              <a:rPr lang="en-US" sz="1800" dirty="0" smtClean="0"/>
              <a:t>configured </a:t>
            </a:r>
            <a:r>
              <a:rPr lang="en-US" sz="1800" dirty="0" err="1" smtClean="0"/>
              <a:t>Tx</a:t>
            </a:r>
            <a:r>
              <a:rPr lang="en-US" sz="1800" dirty="0" smtClean="0"/>
              <a:t> </a:t>
            </a:r>
            <a:r>
              <a:rPr lang="en-US" sz="1800" dirty="0"/>
              <a:t>beams </a:t>
            </a:r>
            <a:r>
              <a:rPr lang="en-US" sz="1800" dirty="0" smtClean="0"/>
              <a:t>for beam measurement: </a:t>
            </a:r>
            <a:r>
              <a:rPr lang="en-US" sz="1800" dirty="0"/>
              <a:t>K </a:t>
            </a:r>
            <a:r>
              <a:rPr lang="en-US" sz="1800" dirty="0" smtClean="0"/>
              <a:t>equals 64</a:t>
            </a:r>
            <a:endParaRPr lang="en-US" sz="1800" b="1" dirty="0"/>
          </a:p>
          <a:p>
            <a:pPr lvl="2"/>
            <a:r>
              <a:rPr lang="en-US" sz="1800" dirty="0"/>
              <a:t>Maximal </a:t>
            </a:r>
            <a:r>
              <a:rPr lang="en-US" sz="1800" dirty="0" smtClean="0"/>
              <a:t>number of configured </a:t>
            </a:r>
            <a:r>
              <a:rPr lang="en-US" sz="1800" dirty="0" err="1" smtClean="0"/>
              <a:t>Tx</a:t>
            </a:r>
            <a:r>
              <a:rPr lang="en-US" sz="1800" dirty="0" smtClean="0"/>
              <a:t> </a:t>
            </a:r>
            <a:r>
              <a:rPr lang="en-US" sz="1800" dirty="0"/>
              <a:t>beams </a:t>
            </a:r>
            <a:r>
              <a:rPr lang="en-US" sz="1800" dirty="0" smtClean="0"/>
              <a:t>to be reported </a:t>
            </a:r>
            <a:r>
              <a:rPr lang="en-US" sz="1800" dirty="0"/>
              <a:t>in one instance: </a:t>
            </a:r>
            <a:r>
              <a:rPr lang="en-US" sz="1800" dirty="0" err="1" smtClean="0"/>
              <a:t>N_max</a:t>
            </a:r>
            <a:r>
              <a:rPr lang="en-US" sz="1800" dirty="0" smtClean="0"/>
              <a:t> </a:t>
            </a:r>
            <a:r>
              <a:rPr lang="en-US" sz="1800" dirty="0"/>
              <a:t>= </a:t>
            </a:r>
            <a:r>
              <a:rPr lang="en-US" sz="1800" dirty="0" smtClean="0"/>
              <a:t>2, 4</a:t>
            </a:r>
            <a:r>
              <a:rPr lang="en-US" sz="1800" b="1" dirty="0" smtClean="0"/>
              <a:t>  </a:t>
            </a:r>
            <a:r>
              <a:rPr lang="en-US" sz="1800" dirty="0" smtClean="0"/>
              <a:t>where a subset of N (N&lt;=</a:t>
            </a:r>
            <a:r>
              <a:rPr lang="en-US" sz="1800" dirty="0" err="1" smtClean="0"/>
              <a:t>N_max</a:t>
            </a:r>
            <a:r>
              <a:rPr lang="en-US" sz="1800" dirty="0" smtClean="0"/>
              <a:t> where N = 1, 2, 4) beams can be selected by the gNB and indicated to the UE (FFS signaling mechanism)</a:t>
            </a:r>
          </a:p>
          <a:p>
            <a:pPr lvl="2"/>
            <a:r>
              <a:rPr lang="en-US" sz="1800" dirty="0" smtClean="0"/>
              <a:t>Reporting </a:t>
            </a:r>
            <a:r>
              <a:rPr lang="en-US" sz="1800" dirty="0"/>
              <a:t>differential L1-RSRP when multiple beams are reported in one reporting instance. Reference is the largest L1-RSRP in that reporting instance</a:t>
            </a:r>
            <a:r>
              <a:rPr lang="en-US" sz="1800" dirty="0" smtClean="0"/>
              <a:t>. FFS other reference for differential reporting. </a:t>
            </a:r>
          </a:p>
          <a:p>
            <a:pPr lvl="3"/>
            <a:r>
              <a:rPr lang="en-US" sz="1800" dirty="0" smtClean="0"/>
              <a:t>FFS applicable reporting channels and number of beams, and associated reporting contents </a:t>
            </a:r>
          </a:p>
          <a:p>
            <a:pPr lvl="3"/>
            <a:r>
              <a:rPr lang="en-US" sz="1800" dirty="0" smtClean="0"/>
              <a:t>FFS: the UE adjusts the L1-RSRP of multiple RS resources according to the power offset between them</a:t>
            </a:r>
            <a:endParaRPr lang="en-US" sz="1800" dirty="0"/>
          </a:p>
          <a:p>
            <a:pPr lvl="2"/>
            <a:r>
              <a:rPr lang="en-US" sz="1800" dirty="0" smtClean="0"/>
              <a:t>Bit-width</a:t>
            </a:r>
            <a:r>
              <a:rPr lang="en-US" sz="1800" dirty="0"/>
              <a:t>: 7bit for </a:t>
            </a:r>
            <a:r>
              <a:rPr lang="en-US" sz="1800" dirty="0" smtClean="0"/>
              <a:t>L1-RSRP ranging from -140dBm to -44dBm with 1dB stepping size (analogous with LTE) and </a:t>
            </a:r>
            <a:r>
              <a:rPr lang="en-US" sz="1800" dirty="0"/>
              <a:t>4bit for differential </a:t>
            </a:r>
            <a:r>
              <a:rPr lang="en-US" sz="1800" dirty="0" smtClean="0"/>
              <a:t>L1-RSRP </a:t>
            </a:r>
          </a:p>
          <a:p>
            <a:pPr lvl="3"/>
            <a:r>
              <a:rPr lang="en-US" sz="1600" dirty="0" smtClean="0"/>
              <a:t>FFS stepping size of differential quantization 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99469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Proposals: UL beam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UL beam management, </a:t>
            </a:r>
          </a:p>
          <a:p>
            <a:pPr lvl="1"/>
            <a:r>
              <a:rPr lang="en-US" sz="2000" dirty="0" smtClean="0"/>
              <a:t>NR supports </a:t>
            </a:r>
            <a:r>
              <a:rPr lang="en-US" sz="2000" dirty="0" err="1" smtClean="0"/>
              <a:t>gNB</a:t>
            </a:r>
            <a:r>
              <a:rPr lang="en-US" sz="2000" dirty="0"/>
              <a:t> </a:t>
            </a:r>
            <a:r>
              <a:rPr lang="en-US" sz="2000" dirty="0" smtClean="0"/>
              <a:t>configuration of transmitting SRS with same </a:t>
            </a:r>
            <a:r>
              <a:rPr lang="en-US" sz="2000" dirty="0" err="1" smtClean="0"/>
              <a:t>Tx</a:t>
            </a:r>
            <a:r>
              <a:rPr lang="en-US" sz="2000" dirty="0" smtClean="0"/>
              <a:t> beam across multiple symbols via either of followings</a:t>
            </a:r>
          </a:p>
          <a:p>
            <a:pPr lvl="2"/>
            <a:r>
              <a:rPr lang="en-US" sz="1600" dirty="0" smtClean="0"/>
              <a:t>configuring one SRS resource spanning multiple symbols </a:t>
            </a:r>
          </a:p>
          <a:p>
            <a:pPr lvl="2"/>
            <a:r>
              <a:rPr lang="en-US" sz="1600" dirty="0" smtClean="0"/>
              <a:t>configuring UE to apply the same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 across the SRS resources in a SRS resource set.</a:t>
            </a:r>
          </a:p>
          <a:p>
            <a:pPr lvl="1"/>
            <a:r>
              <a:rPr lang="en-US" sz="1600" dirty="0" smtClean="0"/>
              <a:t>UE can apply different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beams to different SRS resources if it is not configured to apply the same </a:t>
            </a:r>
            <a:r>
              <a:rPr lang="en-US" sz="1600" dirty="0" err="1" smtClean="0"/>
              <a:t>Tx</a:t>
            </a:r>
            <a:r>
              <a:rPr lang="en-US" sz="1600" dirty="0" smtClean="0"/>
              <a:t> beam across SRS resources in a SRS resource set, where the beams can be determined either (1) via a </a:t>
            </a:r>
            <a:r>
              <a:rPr lang="en-US" sz="1600" dirty="0" err="1" smtClean="0"/>
              <a:t>gNB</a:t>
            </a:r>
            <a:r>
              <a:rPr lang="en-US" sz="1600" dirty="0" smtClean="0"/>
              <a:t>-transparent way , or (2) via </a:t>
            </a:r>
            <a:r>
              <a:rPr lang="en-US" sz="1600" dirty="0" err="1" smtClean="0"/>
              <a:t>gNB</a:t>
            </a:r>
            <a:r>
              <a:rPr lang="en-US" sz="1600" dirty="0" smtClean="0"/>
              <a:t> indication.</a:t>
            </a:r>
          </a:p>
          <a:p>
            <a:pPr lvl="1"/>
            <a:r>
              <a:rPr lang="en-US" sz="2000" dirty="0" smtClean="0"/>
              <a:t>NR supports the gNB to configure the UE to apply same </a:t>
            </a:r>
            <a:r>
              <a:rPr lang="en-US" sz="2000" dirty="0" err="1" smtClean="0"/>
              <a:t>Tx</a:t>
            </a:r>
            <a:r>
              <a:rPr lang="en-US" sz="2000" dirty="0"/>
              <a:t> </a:t>
            </a:r>
            <a:r>
              <a:rPr lang="en-US" sz="2000" dirty="0" smtClean="0"/>
              <a:t>power on SRS resources within a SRS resource set for UL beam management.</a:t>
            </a:r>
          </a:p>
          <a:p>
            <a:pPr lvl="1"/>
            <a:r>
              <a:rPr lang="en-US" sz="2000" dirty="0"/>
              <a:t>After receiving the SRS, NR supports </a:t>
            </a:r>
            <a:r>
              <a:rPr lang="en-US" sz="2000" dirty="0" err="1"/>
              <a:t>gNB</a:t>
            </a:r>
            <a:r>
              <a:rPr lang="en-US" sz="2000" dirty="0"/>
              <a:t> to update the SRS </a:t>
            </a:r>
            <a:r>
              <a:rPr lang="en-US" sz="2000" dirty="0" smtClean="0"/>
              <a:t>resource within </a:t>
            </a:r>
            <a:r>
              <a:rPr lang="en-US" sz="2000" dirty="0"/>
              <a:t>the SRS resource </a:t>
            </a:r>
            <a:r>
              <a:rPr lang="en-US" sz="2000" dirty="0" smtClean="0"/>
              <a:t>set for </a:t>
            </a:r>
            <a:r>
              <a:rPr lang="en-US" sz="2000" dirty="0"/>
              <a:t>beam management by </a:t>
            </a:r>
            <a:r>
              <a:rPr lang="en-US" sz="2000" dirty="0" smtClean="0"/>
              <a:t>RRC.</a:t>
            </a:r>
            <a:endParaRPr lang="en-US" sz="2000" dirty="0"/>
          </a:p>
          <a:p>
            <a:pPr lvl="1"/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98296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Proposals: Update the association of TCI state and DL RS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/>
            <a:r>
              <a:rPr lang="en-US" dirty="0" smtClean="0"/>
              <a:t>FFS from RAN1 NR AH3: </a:t>
            </a:r>
          </a:p>
          <a:p>
            <a:pPr lvl="1"/>
            <a:r>
              <a:rPr lang="en-US" dirty="0" smtClean="0"/>
              <a:t>Mechanisms </a:t>
            </a:r>
            <a:r>
              <a:rPr lang="en-US" dirty="0"/>
              <a:t>to initialize/update the ID of a DL RS(s) in the RS Set used at least for spatial QCL purposes</a:t>
            </a:r>
          </a:p>
          <a:p>
            <a:pPr lvl="2"/>
            <a:r>
              <a:rPr lang="en-US" dirty="0"/>
              <a:t>At least the following two mechanisms are FFS: (1) explicit </a:t>
            </a:r>
            <a:r>
              <a:rPr lang="en-US" dirty="0" smtClean="0"/>
              <a:t>signaling </a:t>
            </a:r>
            <a:r>
              <a:rPr lang="en-US" dirty="0"/>
              <a:t>to the UE of the DL RS(s) ID and corresponding TCI state (2) implicit association of the DL RS ID(s) to a TCI state based on measurements by the UE.</a:t>
            </a:r>
          </a:p>
          <a:p>
            <a:pPr lvl="2"/>
            <a:r>
              <a:rPr lang="en-US" dirty="0"/>
              <a:t>The mechanisms used for different RS types are FFS</a:t>
            </a:r>
          </a:p>
          <a:p>
            <a:endParaRPr lang="en-GB" dirty="0" smtClean="0"/>
          </a:p>
          <a:p>
            <a:r>
              <a:rPr lang="en-GB" dirty="0" smtClean="0"/>
              <a:t>Proposal</a:t>
            </a:r>
          </a:p>
          <a:p>
            <a:pPr lvl="1"/>
            <a:r>
              <a:rPr lang="en-GB" dirty="0" smtClean="0"/>
              <a:t>Initialization/Update of the ID of a DL RS(s) in the RS Set used at least for spatial QCL purposes is done at least via explicit signalling (RRC or RRC + MAC-CE)</a:t>
            </a:r>
          </a:p>
          <a:p>
            <a:pPr lvl="1"/>
            <a:r>
              <a:rPr lang="en-GB" dirty="0" smtClean="0"/>
              <a:t>Implicit Update via “</a:t>
            </a:r>
            <a:r>
              <a:rPr lang="en-US" i="1" dirty="0"/>
              <a:t>implicit association of the DL RS ID(s) to a TCI state based on measurements by the </a:t>
            </a:r>
            <a:r>
              <a:rPr lang="en-US" i="1" dirty="0" smtClean="0"/>
              <a:t>UE.</a:t>
            </a:r>
            <a:r>
              <a:rPr lang="en-US" dirty="0" smtClean="0"/>
              <a:t>” is FFS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51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" y="99987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/>
              <a:t>Proposals: Presence of TCI in DCI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363272" cy="5184575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/>
              <a:t>Proposal</a:t>
            </a:r>
            <a:r>
              <a:rPr lang="en-US" dirty="0"/>
              <a:t>: For the case when at least spatial QCL is configured/indicated, support higher-layer UE-specific configuration of whether or not TCI field is present in DL-related DCI</a:t>
            </a:r>
          </a:p>
          <a:p>
            <a:pPr lvl="1"/>
            <a:r>
              <a:rPr lang="en-GB" b="1" dirty="0"/>
              <a:t>Not present</a:t>
            </a:r>
            <a:r>
              <a:rPr lang="en-GB" dirty="0"/>
              <a:t>: No dynamic indication of QCL parameters for PDSCH is provided in DL-related DCI</a:t>
            </a:r>
          </a:p>
          <a:p>
            <a:pPr lvl="2"/>
            <a:r>
              <a:rPr lang="en-GB" dirty="0"/>
              <a:t>For PDSCH, UE applies higher-layer </a:t>
            </a:r>
            <a:r>
              <a:rPr lang="en-GB" dirty="0" smtClean="0"/>
              <a:t>signalling of QCL parameters/indication for determining </a:t>
            </a:r>
            <a:r>
              <a:rPr lang="en-GB" dirty="0"/>
              <a:t>QCL </a:t>
            </a:r>
            <a:r>
              <a:rPr lang="en-GB" dirty="0" smtClean="0"/>
              <a:t>parameters </a:t>
            </a:r>
            <a:r>
              <a:rPr lang="en-GB" dirty="0"/>
              <a:t>(details: FFS) except for the case of beam management without beam-related indication (</a:t>
            </a:r>
            <a:r>
              <a:rPr lang="en-GB" dirty="0" err="1"/>
              <a:t>ref:Annex</a:t>
            </a:r>
            <a:r>
              <a:rPr lang="en-GB" dirty="0"/>
              <a:t>) where no spatial QCL parameters are higher layer configured</a:t>
            </a:r>
          </a:p>
          <a:p>
            <a:pPr lvl="1"/>
            <a:r>
              <a:rPr lang="en-GB" b="1" dirty="0"/>
              <a:t>Present</a:t>
            </a:r>
            <a:r>
              <a:rPr lang="en-GB" dirty="0"/>
              <a:t>: Details on Slide 7.</a:t>
            </a:r>
          </a:p>
          <a:p>
            <a:pPr lvl="1"/>
            <a:r>
              <a:rPr lang="en-GB" dirty="0"/>
              <a:t>Proposed candidate solutions should consider</a:t>
            </a:r>
          </a:p>
          <a:p>
            <a:pPr lvl="2"/>
            <a:r>
              <a:rPr lang="en-GB" dirty="0"/>
              <a:t>Below and above 6GHz DL beam related operation </a:t>
            </a:r>
            <a:r>
              <a:rPr lang="en-GB" u="sng" dirty="0"/>
              <a:t>with</a:t>
            </a:r>
            <a:r>
              <a:rPr lang="en-GB" dirty="0"/>
              <a:t> and </a:t>
            </a:r>
            <a:r>
              <a:rPr lang="en-GB" u="sng" dirty="0"/>
              <a:t>without</a:t>
            </a:r>
            <a:r>
              <a:rPr lang="en-GB" dirty="0"/>
              <a:t> beam indication  </a:t>
            </a:r>
          </a:p>
          <a:p>
            <a:pPr lvl="2"/>
            <a:r>
              <a:rPr lang="en-GB" dirty="0"/>
              <a:t>Downlink beam management </a:t>
            </a:r>
            <a:r>
              <a:rPr lang="en-GB" u="sng" dirty="0"/>
              <a:t>with</a:t>
            </a:r>
            <a:r>
              <a:rPr lang="en-GB" dirty="0"/>
              <a:t> and </a:t>
            </a:r>
            <a:r>
              <a:rPr lang="en-GB" u="sng" dirty="0"/>
              <a:t>without</a:t>
            </a:r>
            <a:r>
              <a:rPr lang="en-GB" dirty="0"/>
              <a:t> beam indication (ref Annex)</a:t>
            </a:r>
          </a:p>
          <a:p>
            <a:pPr marL="571500" indent="-457200"/>
            <a:r>
              <a:rPr lang="en-GB" dirty="0"/>
              <a:t>Note: this proposal does not apply to the case of beam management without beam-related indication (</a:t>
            </a:r>
            <a:r>
              <a:rPr lang="en-GB" dirty="0" err="1"/>
              <a:t>ref:Annex</a:t>
            </a:r>
            <a:r>
              <a:rPr lang="en-GB" dirty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510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Proposals: timing issue of beam indication for PDSCH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/>
              <a:t>Proposal: For the case when at least spatial QCL is configured/indicated, NR supports the beam indication for PDSCH as follows, if TCI field is present:</a:t>
            </a:r>
          </a:p>
          <a:p>
            <a:pPr lvl="1"/>
            <a:r>
              <a:rPr lang="en-US" sz="2000" dirty="0"/>
              <a:t>The TCI field is always present in the associated DCI for PDSCH scheduling irrespective of same-slot scheduling or cross-slot scheduling.</a:t>
            </a:r>
          </a:p>
          <a:p>
            <a:pPr lvl="1"/>
            <a:r>
              <a:rPr lang="en-US" sz="2000" dirty="0"/>
              <a:t>If the scheduling offset &lt; threshold K: PDSCH uses a </a:t>
            </a:r>
            <a:r>
              <a:rPr lang="en-US" sz="2000" dirty="0" smtClean="0"/>
              <a:t>pre-configured/pre-defined/rule-based </a:t>
            </a:r>
            <a:r>
              <a:rPr lang="en-US" sz="2000" dirty="0"/>
              <a:t>spatial assumption (details: FFS)</a:t>
            </a:r>
            <a:endParaRPr lang="en-US" sz="2000" strike="sngStrike" dirty="0"/>
          </a:p>
          <a:p>
            <a:pPr lvl="2"/>
            <a:r>
              <a:rPr lang="en-US" sz="1600" dirty="0"/>
              <a:t>FFS: The other QCL parameters are still obtained from the N-bit TCI state field in the DCI</a:t>
            </a:r>
            <a:r>
              <a:rPr lang="en-US" sz="1600" dirty="0" smtClean="0"/>
              <a:t>.</a:t>
            </a:r>
          </a:p>
          <a:p>
            <a:pPr lvl="2"/>
            <a:r>
              <a:rPr lang="en-US" sz="1600" dirty="0" smtClean="0"/>
              <a:t>FFS: How to update pre-configured/pre-defined spatial assumption (if applicable)</a:t>
            </a:r>
            <a:endParaRPr lang="en-US" sz="1600" dirty="0"/>
          </a:p>
          <a:p>
            <a:pPr lvl="2"/>
            <a:r>
              <a:rPr lang="en-US" sz="1600" dirty="0" smtClean="0"/>
              <a:t>Threshold </a:t>
            </a:r>
            <a:r>
              <a:rPr lang="en-US" sz="1600" dirty="0"/>
              <a:t>K </a:t>
            </a:r>
            <a:r>
              <a:rPr lang="en-US" sz="1600" dirty="0" smtClean="0"/>
              <a:t>can be </a:t>
            </a:r>
            <a:r>
              <a:rPr lang="en-US" sz="1600" dirty="0"/>
              <a:t>based on UE </a:t>
            </a:r>
            <a:r>
              <a:rPr lang="en-US" sz="1600" dirty="0" smtClean="0"/>
              <a:t>capability only if multiple candidate values of K are supported. </a:t>
            </a:r>
            <a:endParaRPr lang="en-US" sz="1600" dirty="0"/>
          </a:p>
          <a:p>
            <a:pPr lvl="1"/>
            <a:r>
              <a:rPr lang="en-US" sz="2000" dirty="0"/>
              <a:t>If the scheduling offset &gt;= threshold K: PDSCH uses the beam (spatial QCL parameter) indicated by the N-bit TCI field in the assignment DCI.</a:t>
            </a:r>
          </a:p>
          <a:p>
            <a:r>
              <a:rPr lang="en-GB" sz="2400" dirty="0"/>
              <a:t>Note: this proposal does not apply to the case of beam management without beam-related indication (ref: Annex)</a:t>
            </a:r>
            <a:endParaRPr lang="en-US" sz="2400" dirty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476328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8229600" cy="1143000"/>
          </a:xfrm>
        </p:spPr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5952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Background: Beam management without beam indication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100" dirty="0"/>
              <a:t>Agreement (RAN1 #86b)</a:t>
            </a:r>
            <a:endParaRPr lang="en-US" sz="2300" dirty="0"/>
          </a:p>
          <a:p>
            <a:pPr lvl="1"/>
            <a:r>
              <a:rPr lang="en-US" sz="1800" dirty="0"/>
              <a:t>For downlink, NR supports beam management with and </a:t>
            </a:r>
            <a:r>
              <a:rPr lang="en-US" sz="1800" u="sng" dirty="0"/>
              <a:t>without </a:t>
            </a:r>
            <a:r>
              <a:rPr lang="en-US" sz="1800" dirty="0"/>
              <a:t>beam-related indication</a:t>
            </a:r>
          </a:p>
          <a:p>
            <a:r>
              <a:rPr lang="en-US" sz="2100" dirty="0"/>
              <a:t>Agreement (RAN1 #87)</a:t>
            </a:r>
            <a:endParaRPr lang="en-US" sz="2400" dirty="0"/>
          </a:p>
          <a:p>
            <a:pPr lvl="1"/>
            <a:r>
              <a:rPr lang="en-US" sz="1800" dirty="0"/>
              <a:t>NR supports with and </a:t>
            </a:r>
            <a:r>
              <a:rPr lang="en-US" sz="1800" u="sng" dirty="0"/>
              <a:t>without</a:t>
            </a:r>
            <a:r>
              <a:rPr lang="en-US" sz="1800" dirty="0"/>
              <a:t> a downlink indication to derive QCL assumption for assisting UE-side beamforming for downlink control channel reception</a:t>
            </a:r>
          </a:p>
          <a:p>
            <a:r>
              <a:rPr lang="en-US" sz="2100" dirty="0"/>
              <a:t>Agreement (RAN1 NR Ad Hoc #1)</a:t>
            </a:r>
          </a:p>
          <a:p>
            <a:pPr lvl="1"/>
            <a:r>
              <a:rPr lang="en-US" sz="1800" dirty="0"/>
              <a:t>For downlink, NR supports CSI-RS reception with and </a:t>
            </a:r>
            <a:r>
              <a:rPr lang="en-US" sz="1800" u="sng" dirty="0"/>
              <a:t>without</a:t>
            </a:r>
            <a:r>
              <a:rPr lang="en-US" sz="1800" dirty="0"/>
              <a:t> beam-related indication</a:t>
            </a:r>
          </a:p>
          <a:p>
            <a:r>
              <a:rPr lang="en-US" sz="2000" dirty="0"/>
              <a:t>Agreement (RAN1 #89)</a:t>
            </a:r>
          </a:p>
          <a:p>
            <a:pPr lvl="1"/>
            <a:r>
              <a:rPr lang="en-GB" sz="2000" dirty="0"/>
              <a:t>Support spatial QCL assumption between antenna port(s) within a CSI-RS resource(s) and antenna port of an SS Block (or SS block time index) of a cell </a:t>
            </a:r>
            <a:endParaRPr lang="en-US" sz="2000" dirty="0"/>
          </a:p>
          <a:p>
            <a:pPr lvl="2"/>
            <a:r>
              <a:rPr lang="en-GB" sz="1800" dirty="0"/>
              <a:t>The other QCL parameters not precluded </a:t>
            </a:r>
            <a:endParaRPr lang="en-US" sz="1800" dirty="0"/>
          </a:p>
          <a:p>
            <a:pPr lvl="2"/>
            <a:r>
              <a:rPr lang="en-GB" sz="1800" dirty="0"/>
              <a:t>FFS: indication either explicit or </a:t>
            </a:r>
            <a:r>
              <a:rPr lang="en-GB" sz="1800" u="sng" dirty="0"/>
              <a:t>implicit</a:t>
            </a:r>
            <a:r>
              <a:rPr lang="en-GB" sz="1800" dirty="0"/>
              <a:t> or  configurable or a default</a:t>
            </a:r>
            <a:endParaRPr lang="en-US" sz="1800" dirty="0"/>
          </a:p>
          <a:p>
            <a:pPr lvl="2"/>
            <a:r>
              <a:rPr lang="en-GB" sz="1800" dirty="0"/>
              <a:t>Note: default assumption may be no QCL</a:t>
            </a:r>
            <a:endParaRPr lang="en-US" sz="1800" dirty="0"/>
          </a:p>
          <a:p>
            <a:pPr lvl="2"/>
            <a:endParaRPr lang="en-US" sz="12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1926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15844</TotalTime>
  <Words>1043</Words>
  <Application>Microsoft Office PowerPoint</Application>
  <PresentationFormat>On-screen Show (4:3)</PresentationFormat>
  <Paragraphs>65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ＭＳ Ｐゴシック</vt:lpstr>
      <vt:lpstr>Arial</vt:lpstr>
      <vt:lpstr>Calibri</vt:lpstr>
      <vt:lpstr>Office テーマ</vt:lpstr>
      <vt:lpstr>WF on Beam Management</vt:lpstr>
      <vt:lpstr>Proposals: Beam measurement and reporting</vt:lpstr>
      <vt:lpstr>Proposals: UL beam management</vt:lpstr>
      <vt:lpstr>Proposals: Update the association of TCI state and DL RS </vt:lpstr>
      <vt:lpstr>Proposals: Presence of TCI in DCI </vt:lpstr>
      <vt:lpstr>Proposals: timing issue of beam indication for PDSCH</vt:lpstr>
      <vt:lpstr>Annex</vt:lpstr>
      <vt:lpstr>Background: Beam management without beam indication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Vikram Chandrasekhar</cp:lastModifiedBy>
  <cp:revision>1043</cp:revision>
  <dcterms:created xsi:type="dcterms:W3CDTF">2014-09-26T23:14:47Z</dcterms:created>
  <dcterms:modified xsi:type="dcterms:W3CDTF">2017-10-12T10:10:43Z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  <property fmtid="{D5CDD505-2E9C-101B-9397-08002B2CF9AE}" pid="8" name="NSCPROP_SA">
    <vt:lpwstr>C:\Users\v.chandrasek\Documents\3GPP\ran1\TSGR1_90\draft_wf\R1-17xxxxx WF on beam_ind_pdsch-v3.pptx</vt:lpwstr>
  </property>
  <property fmtid="{5C58129F-E5B8-477A-9B38-B3E54BFA04C8}" pid="2">
    <vt:lpwstr>B4736284F7ABDF2F00EE30C250C93564584FE2FDAFE4470A4A64A91C59A02A10</vt:lpwstr>
  </property>
</Properties>
</file>