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0" d="100"/>
          <a:sy n="60" d="100"/>
        </p:scale>
        <p:origin x="96" y="3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8AB7C4-768A-48A7-AA23-8C92BB118040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6F928-6D99-4AD0-96C5-ECBE94F358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40633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8AB7C4-768A-48A7-AA23-8C92BB118040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6F928-6D99-4AD0-96C5-ECBE94F358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75962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8AB7C4-768A-48A7-AA23-8C92BB118040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6F928-6D99-4AD0-96C5-ECBE94F358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71587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8AB7C4-768A-48A7-AA23-8C92BB118040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6F928-6D99-4AD0-96C5-ECBE94F358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4331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8AB7C4-768A-48A7-AA23-8C92BB118040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6F928-6D99-4AD0-96C5-ECBE94F358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02314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8AB7C4-768A-48A7-AA23-8C92BB118040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6F928-6D99-4AD0-96C5-ECBE94F358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21320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8AB7C4-768A-48A7-AA23-8C92BB118040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6F928-6D99-4AD0-96C5-ECBE94F358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45457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8AB7C4-768A-48A7-AA23-8C92BB118040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6F928-6D99-4AD0-96C5-ECBE94F358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63131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8AB7C4-768A-48A7-AA23-8C92BB118040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6F928-6D99-4AD0-96C5-ECBE94F358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1917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8AB7C4-768A-48A7-AA23-8C92BB118040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6F928-6D99-4AD0-96C5-ECBE94F358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07269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8AB7C4-768A-48A7-AA23-8C92BB118040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6F928-6D99-4AD0-96C5-ECBE94F358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53196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8AB7C4-768A-48A7-AA23-8C92BB118040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E6F928-6D99-4AD0-96C5-ECBE94F358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53047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WF on RAN3 signaling support for LTE-NR coexistence feature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AT&amp;T, CATT, Deutsche Telekom, Ericsson, Huawei, </a:t>
            </a:r>
            <a:r>
              <a:rPr lang="en-US" dirty="0" err="1" smtClean="0"/>
              <a:t>HiSilicon</a:t>
            </a:r>
            <a:r>
              <a:rPr lang="en-US" dirty="0" smtClean="0"/>
              <a:t>, Intel, Orange, Nokia</a:t>
            </a:r>
            <a:r>
              <a:rPr lang="en-US" dirty="0"/>
              <a:t>, NSB, </a:t>
            </a:r>
            <a:r>
              <a:rPr lang="en-US" dirty="0" smtClean="0"/>
              <a:t>Samsung, T-Mobile USA, VIVO, Vodafone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754107" y="412128"/>
            <a:ext cx="8638903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3GPP TSG RAN WG1 Meeting #90				                 R1-1714892</a:t>
            </a:r>
            <a:endParaRPr lang="en-US" dirty="0"/>
          </a:p>
          <a:p>
            <a:r>
              <a:rPr lang="en-US" b="1" dirty="0"/>
              <a:t>Prague, Czech Republic, 21th – 25th August </a:t>
            </a:r>
            <a:r>
              <a:rPr lang="en-US" b="1" dirty="0" smtClean="0"/>
              <a:t>2017</a:t>
            </a:r>
          </a:p>
          <a:p>
            <a:endParaRPr lang="en-US" b="1" dirty="0"/>
          </a:p>
          <a:p>
            <a:r>
              <a:rPr lang="en-US" b="1" dirty="0"/>
              <a:t>Agenda </a:t>
            </a:r>
            <a:r>
              <a:rPr lang="en-US" b="1" dirty="0" smtClean="0"/>
              <a:t>Item: 6.1.6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98522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u="sng" dirty="0"/>
              <a:t>Agreements:</a:t>
            </a:r>
            <a:endParaRPr lang="en-US" dirty="0"/>
          </a:p>
          <a:p>
            <a:pPr lvl="0" fontAlgn="base" hangingPunct="0"/>
            <a:r>
              <a:rPr lang="en-US" dirty="0"/>
              <a:t>NR supports transmissions scheduled in LTE non-MBSFN subframes</a:t>
            </a:r>
          </a:p>
          <a:p>
            <a:pPr lvl="1" fontAlgn="base" hangingPunct="0"/>
            <a:r>
              <a:rPr lang="en-US" dirty="0"/>
              <a:t>Mini-slots can be scheduled on OFDM symbols not carrying CRS </a:t>
            </a:r>
          </a:p>
          <a:p>
            <a:r>
              <a:rPr lang="en-US" dirty="0"/>
              <a:t>It is expected that NR scheduling and at least semi-statically reserved resources for forward compatibility can be used to avoid NR transmissions colliding with other LTE signals/channels (e.g., LTE PBCH/PSS/SSS, SIB1, LTE PDCCH region, etc.) </a:t>
            </a:r>
          </a:p>
        </p:txBody>
      </p:sp>
    </p:spTree>
    <p:extLst>
      <p:ext uri="{BB962C8B-B14F-4D97-AF65-F5344CB8AC3E}">
        <p14:creationId xmlns:p14="http://schemas.microsoft.com/office/powerpoint/2010/main" val="19890270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US" b="1" u="sng" dirty="0"/>
              <a:t>Agreements:</a:t>
            </a:r>
            <a:endParaRPr lang="en-US" dirty="0"/>
          </a:p>
          <a:p>
            <a:pPr lvl="0"/>
            <a:r>
              <a:rPr lang="en-US" dirty="0"/>
              <a:t>For LTE-NR coexistence in overlapping spectrum, support on the </a:t>
            </a:r>
            <a:r>
              <a:rPr lang="en-US" dirty="0" err="1"/>
              <a:t>Xn</a:t>
            </a:r>
            <a:r>
              <a:rPr lang="en-US" dirty="0"/>
              <a:t> interface and enhanced X2 interface messages </a:t>
            </a:r>
          </a:p>
          <a:p>
            <a:pPr lvl="1"/>
            <a:r>
              <a:rPr lang="en-US" dirty="0"/>
              <a:t>FFS details, e.g., SCell ON/OFF, LTE MBSFN subframe configuration, synchronization aspects between LTE and NR, indication of semi-statically reserved resources in frequency domain, Indication of semi-statically reserved resources in time domain, etc.</a:t>
            </a:r>
          </a:p>
          <a:p>
            <a:pPr lvl="0"/>
            <a:r>
              <a:rPr lang="en-US" dirty="0"/>
              <a:t>For LTE-NR coexistence in adjacent spectrum, support on the </a:t>
            </a:r>
            <a:r>
              <a:rPr lang="en-US" dirty="0" err="1"/>
              <a:t>Xn</a:t>
            </a:r>
            <a:r>
              <a:rPr lang="en-US" dirty="0"/>
              <a:t> interface and enhanced X2 interface messages </a:t>
            </a:r>
          </a:p>
          <a:p>
            <a:pPr lvl="1"/>
            <a:r>
              <a:rPr lang="en-US" dirty="0"/>
              <a:t>FFS details, e.g., synchronization aspects between LTE and NR, TDD UL/DL configuration, etc.</a:t>
            </a:r>
          </a:p>
          <a:p>
            <a:pPr lvl="1"/>
            <a:r>
              <a:rPr lang="en-US" dirty="0"/>
              <a:t>FFS the case of multi-operator scenarios</a:t>
            </a:r>
          </a:p>
          <a:p>
            <a:r>
              <a:rPr lang="en-US" dirty="0"/>
              <a:t>Aim to conclude the FFS parts for the above and send an LS to RAN3 in the next meeting</a:t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6215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Proposal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For LTE-NR coexistence in overlapping spectrum,</a:t>
            </a:r>
          </a:p>
          <a:p>
            <a:pPr lvl="1"/>
            <a:r>
              <a:rPr lang="en-US" dirty="0"/>
              <a:t>Send an LS to RAN3 to specify </a:t>
            </a:r>
            <a:r>
              <a:rPr lang="en-US" dirty="0" smtClean="0"/>
              <a:t>the </a:t>
            </a:r>
            <a:r>
              <a:rPr lang="en-US" dirty="0" err="1"/>
              <a:t>Xn</a:t>
            </a:r>
            <a:r>
              <a:rPr lang="en-US" dirty="0"/>
              <a:t> interface and enhanced X2 interface messages that enable coordination between LTE </a:t>
            </a:r>
            <a:r>
              <a:rPr lang="en-US" dirty="0" smtClean="0"/>
              <a:t>and NR, including</a:t>
            </a:r>
            <a:endParaRPr lang="en-US" dirty="0"/>
          </a:p>
          <a:p>
            <a:pPr lvl="2"/>
            <a:r>
              <a:rPr lang="en-US" dirty="0" smtClean="0"/>
              <a:t>LTE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cell </a:t>
            </a:r>
            <a:r>
              <a:rPr lang="en-US" dirty="0"/>
              <a:t>on/off configuration </a:t>
            </a:r>
          </a:p>
          <a:p>
            <a:pPr lvl="2"/>
            <a:r>
              <a:rPr lang="en-US" dirty="0" smtClean="0"/>
              <a:t>LTE MBSFN </a:t>
            </a:r>
            <a:r>
              <a:rPr lang="en-US" dirty="0"/>
              <a:t>subframe </a:t>
            </a:r>
            <a:r>
              <a:rPr lang="en-US" dirty="0" smtClean="0"/>
              <a:t>configuration</a:t>
            </a:r>
          </a:p>
          <a:p>
            <a:pPr lvl="2"/>
            <a:r>
              <a:rPr lang="en-US" dirty="0" smtClean="0"/>
              <a:t>DL </a:t>
            </a:r>
            <a:r>
              <a:rPr lang="en-US" dirty="0"/>
              <a:t>and/or UL carrier center frequency (</a:t>
            </a:r>
            <a:r>
              <a:rPr lang="en-GB" dirty="0"/>
              <a:t>ARFCN) </a:t>
            </a:r>
            <a:endParaRPr lang="en-GB" dirty="0" smtClean="0"/>
          </a:p>
          <a:p>
            <a:pPr lvl="2"/>
            <a:r>
              <a:rPr lang="en-GB" dirty="0" smtClean="0"/>
              <a:t>Carrier </a:t>
            </a:r>
            <a:r>
              <a:rPr lang="en-GB" dirty="0"/>
              <a:t>bandwidth</a:t>
            </a:r>
            <a:endParaRPr lang="en-US" dirty="0"/>
          </a:p>
          <a:p>
            <a:pPr lvl="2"/>
            <a:r>
              <a:rPr lang="en-US" dirty="0" smtClean="0"/>
              <a:t>Signaling related to timing </a:t>
            </a:r>
            <a:r>
              <a:rPr lang="en-US" dirty="0"/>
              <a:t>synchronization and </a:t>
            </a:r>
            <a:r>
              <a:rPr lang="en-US" dirty="0" smtClean="0"/>
              <a:t>SFN</a:t>
            </a:r>
            <a:endParaRPr lang="en-US" strike="sngStrike" dirty="0" smtClean="0"/>
          </a:p>
          <a:p>
            <a:pPr lvl="3"/>
            <a:r>
              <a:rPr lang="en-US" dirty="0" smtClean="0"/>
              <a:t>Note: this does not mean the network is synchronized </a:t>
            </a:r>
          </a:p>
          <a:p>
            <a:pPr lvl="3"/>
            <a:r>
              <a:rPr lang="en-US" dirty="0" smtClean="0"/>
              <a:t>Note: It is up to RAN3 if this requires new procedures in addition to signaling support</a:t>
            </a:r>
            <a:endParaRPr lang="en-US" dirty="0"/>
          </a:p>
          <a:p>
            <a:pPr lvl="2"/>
            <a:r>
              <a:rPr lang="en-US" dirty="0"/>
              <a:t>Indication of semi-statically </a:t>
            </a:r>
            <a:r>
              <a:rPr lang="en-US" dirty="0" smtClean="0"/>
              <a:t>used resources (to avoid collisions with, e.g., CSI-RS, SRS</a:t>
            </a:r>
            <a:r>
              <a:rPr lang="en-US" dirty="0"/>
              <a:t>, </a:t>
            </a:r>
            <a:r>
              <a:rPr lang="en-US" dirty="0" smtClean="0"/>
              <a:t>PRACH, PUCCH, </a:t>
            </a:r>
            <a:r>
              <a:rPr lang="en-US" dirty="0"/>
              <a:t>DRS, PSS/SSS, PBCH, </a:t>
            </a:r>
            <a:r>
              <a:rPr lang="en-US" dirty="0" smtClean="0"/>
              <a:t>…)</a:t>
            </a:r>
          </a:p>
          <a:p>
            <a:pPr lvl="2"/>
            <a:r>
              <a:rPr lang="en-US" dirty="0" smtClean="0"/>
              <a:t>Indication of slots/PRBs not intended for transmissions by </a:t>
            </a:r>
            <a:r>
              <a:rPr lang="en-US" dirty="0"/>
              <a:t>the </a:t>
            </a:r>
            <a:r>
              <a:rPr lang="en-US" dirty="0" smtClean="0"/>
              <a:t>eNB and gNB, respectively</a:t>
            </a:r>
            <a:endParaRPr lang="en-US" strike="sngStrike" dirty="0"/>
          </a:p>
        </p:txBody>
      </p:sp>
    </p:spTree>
    <p:extLst>
      <p:ext uri="{BB962C8B-B14F-4D97-AF65-F5344CB8AC3E}">
        <p14:creationId xmlns:p14="http://schemas.microsoft.com/office/powerpoint/2010/main" val="28067943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Proposal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For LTE-NR coexistence in adjacent spectrum,</a:t>
            </a:r>
          </a:p>
          <a:p>
            <a:pPr lvl="1"/>
            <a:r>
              <a:rPr lang="en-US" dirty="0"/>
              <a:t>Send an LS to RAN3 to specify </a:t>
            </a:r>
            <a:r>
              <a:rPr lang="en-US" dirty="0" smtClean="0"/>
              <a:t>the </a:t>
            </a:r>
            <a:r>
              <a:rPr lang="en-US" dirty="0" err="1"/>
              <a:t>Xn</a:t>
            </a:r>
            <a:r>
              <a:rPr lang="en-US" dirty="0"/>
              <a:t> interface and enhanced X2 interface messages that enable coordination between LTE and </a:t>
            </a:r>
            <a:r>
              <a:rPr lang="en-US" dirty="0" smtClean="0"/>
              <a:t>NR, </a:t>
            </a:r>
            <a:r>
              <a:rPr lang="en-US" dirty="0"/>
              <a:t>including</a:t>
            </a:r>
          </a:p>
          <a:p>
            <a:pPr lvl="2"/>
            <a:r>
              <a:rPr lang="en-US" dirty="0"/>
              <a:t>Signaling </a:t>
            </a:r>
            <a:r>
              <a:rPr lang="en-US" dirty="0" smtClean="0"/>
              <a:t>related to timing </a:t>
            </a:r>
            <a:r>
              <a:rPr lang="en-US" dirty="0"/>
              <a:t>synchronization and </a:t>
            </a:r>
            <a:r>
              <a:rPr lang="en-US" dirty="0" smtClean="0"/>
              <a:t>SFN</a:t>
            </a:r>
            <a:endParaRPr lang="en-US" strike="sngStrike" dirty="0" smtClean="0"/>
          </a:p>
          <a:p>
            <a:pPr lvl="3"/>
            <a:r>
              <a:rPr lang="en-US" dirty="0"/>
              <a:t>Note: It is up to RAN3 if this requires new procedures in addition to signaling </a:t>
            </a:r>
            <a:r>
              <a:rPr lang="en-US" dirty="0" smtClean="0"/>
              <a:t>support</a:t>
            </a:r>
          </a:p>
          <a:p>
            <a:pPr lvl="2"/>
            <a:r>
              <a:rPr lang="en-US" dirty="0" smtClean="0"/>
              <a:t>TDD </a:t>
            </a:r>
            <a:r>
              <a:rPr lang="en-US" dirty="0"/>
              <a:t>UL/DL configuration </a:t>
            </a:r>
            <a:r>
              <a:rPr lang="en-US" dirty="0" smtClean="0"/>
              <a:t>in case of LTE and NR and </a:t>
            </a:r>
            <a:r>
              <a:rPr lang="en-US" dirty="0"/>
              <a:t>special subframe configuration in case of LTE</a:t>
            </a:r>
          </a:p>
        </p:txBody>
      </p:sp>
    </p:spTree>
    <p:extLst>
      <p:ext uri="{BB962C8B-B14F-4D97-AF65-F5344CB8AC3E}">
        <p14:creationId xmlns:p14="http://schemas.microsoft.com/office/powerpoint/2010/main" val="12416183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429</Words>
  <Application>Microsoft Office PowerPoint</Application>
  <PresentationFormat>Widescreen</PresentationFormat>
  <Paragraphs>37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WF on RAN3 signaling support for LTE-NR coexistence feature</vt:lpstr>
      <vt:lpstr>Background</vt:lpstr>
      <vt:lpstr>Background</vt:lpstr>
      <vt:lpstr>Proposal 1</vt:lpstr>
      <vt:lpstr>Proposal 2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2017-08-21T10:52:27Z</dcterms:created>
  <dcterms:modified xsi:type="dcterms:W3CDTF">2017-08-23T07:59:04Z</dcterms:modified>
</cp:coreProperties>
</file>