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9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43" autoAdjust="0"/>
    <p:restoredTop sz="82843" autoAdjust="0"/>
  </p:normalViewPr>
  <p:slideViewPr>
    <p:cSldViewPr>
      <p:cViewPr varScale="1">
        <p:scale>
          <a:sx n="71" d="100"/>
          <a:sy n="71" d="100"/>
        </p:scale>
        <p:origin x="19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Transmit Diversity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Ericsson, Huawei, HiSilicon, CATT, Nokia, NSB</a:t>
            </a: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#90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R1-17xxxxx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Prague, Czech Republic, 21th - 25th August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5.2.3.3.3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6200" y="1414791"/>
            <a:ext cx="8991600" cy="464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1600" dirty="0"/>
              <a:t>RAN agreed on the following objective for the Rel-15 V2X work item:</a:t>
            </a:r>
          </a:p>
          <a:p>
            <a:pPr marL="400050" lvl="1" indent="0">
              <a:spcBef>
                <a:spcPct val="0"/>
              </a:spcBef>
              <a:buNone/>
            </a:pPr>
            <a:r>
              <a:rPr lang="en-US" altLang="zh-CN" sz="1400" dirty="0"/>
              <a:t>The detailed objectives of this work item are as follows:</a:t>
            </a:r>
          </a:p>
          <a:p>
            <a:pPr marL="800100" lvl="2" indent="0">
              <a:spcBef>
                <a:spcPct val="0"/>
              </a:spcBef>
              <a:buNone/>
            </a:pPr>
            <a:r>
              <a:rPr lang="en-US" altLang="zh-CN" sz="1200" dirty="0"/>
              <a:t>(…)</a:t>
            </a:r>
          </a:p>
          <a:p>
            <a:pPr marL="800100" lvl="2" indent="0">
              <a:spcBef>
                <a:spcPct val="0"/>
              </a:spcBef>
              <a:buNone/>
            </a:pPr>
            <a:endParaRPr lang="en-US" altLang="zh-CN" sz="1200" dirty="0"/>
          </a:p>
          <a:p>
            <a:pPr marL="800100" lvl="2" indent="0">
              <a:spcBef>
                <a:spcPct val="0"/>
              </a:spcBef>
              <a:buNone/>
            </a:pPr>
            <a:r>
              <a:rPr lang="en-US" altLang="zh-CN" sz="1200" dirty="0"/>
              <a:t>2.	Study the feasibility and gain of PC5 operation with Transmit Diversity, assuming this PC5 functionality would co-exist in the same resource pools as Rel-14 functionality and use the same scheduling assignment format (which can be decoded by Rel-14 UEs), without causing significant degradation to Rel-14 PC5 operation compared to that of Rel-14 UEs, and specify this PC5 functionality if justified. [RAN1, RAN2, RAN4]</a:t>
            </a:r>
          </a:p>
          <a:p>
            <a:pPr marL="800100" lvl="2" indent="0">
              <a:spcBef>
                <a:spcPct val="0"/>
              </a:spcBef>
              <a:buNone/>
            </a:pPr>
            <a:endParaRPr lang="en-US" altLang="zh-CN" sz="1200" dirty="0"/>
          </a:p>
          <a:p>
            <a:pPr marL="800100" lvl="2" indent="0">
              <a:spcBef>
                <a:spcPct val="0"/>
              </a:spcBef>
              <a:buNone/>
            </a:pPr>
            <a:r>
              <a:rPr lang="en-US" altLang="zh-CN" sz="1200" dirty="0"/>
              <a:t>(…)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1600" dirty="0"/>
              <a:t>According to the work plan for the WI presented by the rapporteurs in [2], the study phase for transmit diversity concludes this meeting:</a:t>
            </a:r>
          </a:p>
          <a:p>
            <a:pPr lvl="1">
              <a:spcBef>
                <a:spcPct val="0"/>
              </a:spcBef>
            </a:pPr>
            <a:r>
              <a:rPr lang="en-US" altLang="zh-CN" sz="1400" dirty="0"/>
              <a:t>RAN1#90 (2 TUs)</a:t>
            </a:r>
          </a:p>
          <a:p>
            <a:pPr lvl="2">
              <a:spcBef>
                <a:spcPct val="0"/>
              </a:spcBef>
            </a:pPr>
            <a:r>
              <a:rPr lang="en-US" altLang="zh-CN" sz="1200" dirty="0"/>
              <a:t>Finalize transmit diversity study.</a:t>
            </a:r>
          </a:p>
          <a:p>
            <a:pPr lvl="2">
              <a:spcBef>
                <a:spcPct val="0"/>
              </a:spcBef>
            </a:pPr>
            <a:r>
              <a:rPr lang="en-US" altLang="zh-CN" sz="1200" dirty="0"/>
              <a:t>Finalize short TTI study. Send LS to RAN to provide RAN1 recommendations and conclusions about short TTI</a:t>
            </a:r>
          </a:p>
          <a:p>
            <a:pPr lvl="2">
              <a:spcBef>
                <a:spcPct val="0"/>
              </a:spcBef>
            </a:pPr>
            <a:r>
              <a:rPr lang="en-US" altLang="zh-CN" sz="1200" dirty="0"/>
              <a:t>Finalize main design of CA. LSs to RAN2/RAN4</a:t>
            </a:r>
          </a:p>
          <a:p>
            <a:pPr lvl="2">
              <a:spcBef>
                <a:spcPct val="0"/>
              </a:spcBef>
            </a:pPr>
            <a:r>
              <a:rPr lang="en-US" altLang="zh-CN" sz="1200" dirty="0"/>
              <a:t>Agree on 64-QAM details. Send LS to RAN4</a:t>
            </a:r>
          </a:p>
          <a:p>
            <a:pPr marL="114300" indent="0">
              <a:spcBef>
                <a:spcPct val="0"/>
              </a:spcBef>
              <a:buNone/>
            </a:pPr>
            <a:endParaRPr lang="en-US" altLang="zh-CN" sz="2000" dirty="0"/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1600" dirty="0"/>
              <a:t>Companies have contributed to RAN1#89 and RAN1#90 with analysis of multiple diversity schemes for PSSCH and PSCCH at link and system level</a:t>
            </a:r>
            <a:endParaRPr kumimoji="0" lang="en-GB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Transmit diversity is standardized</a:t>
            </a:r>
            <a:endParaRPr lang="en-US" dirty="0"/>
          </a:p>
          <a:p>
            <a:pPr lvl="1"/>
            <a:r>
              <a:rPr lang="sv-SE" sz="2400" dirty="0"/>
              <a:t>For PSSCH, </a:t>
            </a:r>
            <a:r>
              <a:rPr lang="sv-SE" sz="2400" dirty="0" err="1"/>
              <a:t>two</a:t>
            </a:r>
            <a:r>
              <a:rPr lang="sv-SE" sz="2400" dirty="0"/>
              <a:t>-port </a:t>
            </a:r>
            <a:r>
              <a:rPr lang="sv-SE" sz="2400" dirty="0" err="1"/>
              <a:t>transmit</a:t>
            </a:r>
            <a:r>
              <a:rPr lang="sv-SE" sz="2400" dirty="0"/>
              <a:t> </a:t>
            </a:r>
            <a:r>
              <a:rPr lang="sv-SE" sz="2400" dirty="0" err="1"/>
              <a:t>diversity</a:t>
            </a:r>
            <a:r>
              <a:rPr lang="sv-SE" sz="2400" dirty="0"/>
              <a:t> is </a:t>
            </a:r>
            <a:r>
              <a:rPr lang="sv-SE" sz="2400" dirty="0" err="1"/>
              <a:t>specified</a:t>
            </a:r>
            <a:endParaRPr lang="sv-SE" sz="2400" dirty="0"/>
          </a:p>
          <a:p>
            <a:pPr lvl="2"/>
            <a:r>
              <a:rPr lang="sv-SE" sz="2000" dirty="0" err="1"/>
              <a:t>Details</a:t>
            </a:r>
            <a:r>
              <a:rPr lang="sv-SE" sz="2000" dirty="0"/>
              <a:t>, </a:t>
            </a:r>
            <a:r>
              <a:rPr lang="sv-SE" sz="2000" dirty="0" err="1"/>
              <a:t>including</a:t>
            </a:r>
            <a:r>
              <a:rPr lang="sv-SE" sz="2000" dirty="0"/>
              <a:t> </a:t>
            </a:r>
            <a:r>
              <a:rPr lang="sv-SE" sz="2000" dirty="0" err="1"/>
              <a:t>diversity</a:t>
            </a:r>
            <a:r>
              <a:rPr lang="sv-SE" sz="2000" dirty="0"/>
              <a:t> </a:t>
            </a:r>
            <a:r>
              <a:rPr lang="sv-SE" sz="2000" dirty="0" err="1"/>
              <a:t>scheme</a:t>
            </a:r>
            <a:r>
              <a:rPr lang="sv-SE" sz="2000" dirty="0"/>
              <a:t>, </a:t>
            </a:r>
            <a:r>
              <a:rPr lang="sv-SE" sz="2000" dirty="0" err="1"/>
              <a:t>are</a:t>
            </a:r>
            <a:r>
              <a:rPr lang="sv-SE" sz="2000" dirty="0"/>
              <a:t> FFS</a:t>
            </a:r>
          </a:p>
          <a:p>
            <a:pPr lvl="1"/>
            <a:r>
              <a:rPr lang="sv-SE" sz="2400" dirty="0"/>
              <a:t>For PSCCH, SD-CDD is </a:t>
            </a:r>
            <a:r>
              <a:rPr lang="sv-SE" sz="2400" dirty="0" err="1"/>
              <a:t>supported</a:t>
            </a:r>
            <a:endParaRPr lang="sv-SE" sz="2400" dirty="0"/>
          </a:p>
          <a:p>
            <a:pPr lvl="2"/>
            <a:r>
              <a:rPr lang="sv-SE" sz="2000" dirty="0"/>
              <a:t>Details, including implementation impact, are FFS</a:t>
            </a:r>
          </a:p>
          <a:p>
            <a:pPr lvl="1"/>
            <a:r>
              <a:rPr lang="sv-SE" sz="2400" dirty="0"/>
              <a:t>Send LS to RAN4 to inform them of the decision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277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On-screen Show (4:3)</PresentationFormat>
  <Paragraphs>32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Transmit Diversity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2017-08-22T16:41:23Z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1502887483</vt:lpwstr>
  </property>
  <property fmtid="{D5CDD505-2E9C-101B-9397-08002B2CF9AE}" pid="6" name="_2015_ms_pID_725343">
    <vt:lpwstr>(2)jnsHFvjMwBbjsRsKkuq3xYDpNS2kvOefWyY2PcRsbyGcF/k/s8oKhQ/TbiP+aT+rX4ytUwVw
+g2QEbJpivs43WyConblcDZMn2HGg38SyVicQIFrCE2gC/esJ3fjCogL9F6tmFv5X54v5oty
/imoAUqwulcGrCiRa9+lzdubBR8GHW7ke0L2R7ygJ6/ozv4l7REJ6OGiGMojS6UJ712Ocola
BMKOU/+gdWoz4HuiNw</vt:lpwstr>
  </property>
  <property fmtid="{D5CDD505-2E9C-101B-9397-08002B2CF9AE}" pid="7" name="_2015_ms_pID_7253431">
    <vt:lpwstr>pMhp+wM5nEXvCpsCvAy7gAqYcG+mK8+tg3RVmfHy4jy9Y0Q6cRdi8B
1w+EoTdGozhs+Wv1I6/II/LfTwEvEXeSM0SJee8iu5c4flilXCg0Ph73bTjNWR1WGIu7EVFc
JUg6ppKa/qysjmjpDo+VLlbfGo6E3O/5QFMvARdI58HpSYmzcDMIPqg5kdE5jWHzrTs=</vt:lpwstr>
  </property>
</Properties>
</file>