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291" r:id="rId4"/>
    <p:sldId id="29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LOS channel models for </a:t>
            </a:r>
            <a:r>
              <a:rPr lang="en-US" altLang="zh-CN" dirty="0" err="1"/>
              <a:t>UMa</a:t>
            </a:r>
            <a:r>
              <a:rPr lang="en-US" altLang="zh-CN" dirty="0"/>
              <a:t> AV and </a:t>
            </a:r>
            <a:r>
              <a:rPr lang="en-US" altLang="zh-CN" dirty="0" err="1"/>
              <a:t>RMa</a:t>
            </a:r>
            <a:r>
              <a:rPr lang="en-US" altLang="zh-CN" dirty="0"/>
              <a:t> AV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Arial" charset="0"/>
              </a:rPr>
              <a:t>R1-1709650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15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19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May 2017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fruitful offline discussion was held</a:t>
            </a:r>
          </a:p>
        </p:txBody>
      </p:sp>
    </p:spTree>
    <p:extLst>
      <p:ext uri="{BB962C8B-B14F-4D97-AF65-F5344CB8AC3E}">
        <p14:creationId xmlns:p14="http://schemas.microsoft.com/office/powerpoint/2010/main" val="2510859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on </a:t>
            </a:r>
            <a:r>
              <a:rPr lang="en-US" dirty="0" err="1"/>
              <a:t>UMa</a:t>
            </a:r>
            <a:r>
              <a:rPr lang="en-US" dirty="0"/>
              <a:t> AV LOS channel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800" dirty="0"/>
              <a:t>For </a:t>
            </a:r>
            <a:r>
              <a:rPr lang="en-US" sz="1800" dirty="0" err="1"/>
              <a:t>UMa</a:t>
            </a:r>
            <a:r>
              <a:rPr lang="en-US" sz="1800" dirty="0"/>
              <a:t> AV LOS </a:t>
            </a:r>
            <a:r>
              <a:rPr lang="en-US" sz="1800" dirty="0" err="1"/>
              <a:t>pathloss</a:t>
            </a:r>
            <a:r>
              <a:rPr lang="en-US" sz="1800" dirty="0"/>
              <a:t> </a:t>
            </a:r>
          </a:p>
          <a:p>
            <a:pPr lvl="1"/>
            <a:r>
              <a:rPr lang="en-US" sz="1800" dirty="0"/>
              <a:t>For aerial UE height below 22.5m, reuse the same </a:t>
            </a:r>
            <a:r>
              <a:rPr lang="en-US" sz="1800" dirty="0" err="1"/>
              <a:t>UMa</a:t>
            </a:r>
            <a:r>
              <a:rPr lang="en-US" sz="1800" dirty="0"/>
              <a:t> LOS </a:t>
            </a:r>
            <a:r>
              <a:rPr lang="en-US" sz="1800" dirty="0" err="1"/>
              <a:t>pathloss</a:t>
            </a:r>
            <a:r>
              <a:rPr lang="en-US" sz="1800" dirty="0"/>
              <a:t> in TR38.901</a:t>
            </a:r>
          </a:p>
          <a:p>
            <a:pPr lvl="1"/>
            <a:r>
              <a:rPr lang="en-US" sz="1800" dirty="0"/>
              <a:t>For aerial UE height between 22.5m and [150]m</a:t>
            </a:r>
          </a:p>
          <a:p>
            <a:pPr lvl="2"/>
            <a:r>
              <a:rPr lang="en-US" sz="1800" dirty="0"/>
              <a:t>Reuse the PL1 formula from </a:t>
            </a:r>
            <a:r>
              <a:rPr lang="en-US" sz="1800" dirty="0" err="1"/>
              <a:t>UMa</a:t>
            </a:r>
            <a:r>
              <a:rPr lang="en-US" sz="1800" dirty="0"/>
              <a:t> TR38.901</a:t>
            </a:r>
          </a:p>
          <a:p>
            <a:pPr lvl="2"/>
            <a:r>
              <a:rPr lang="en-US" sz="1800" dirty="0"/>
              <a:t>Note: since the height dependency of </a:t>
            </a:r>
            <a:r>
              <a:rPr lang="en-US" sz="1800" dirty="0" err="1"/>
              <a:t>pathloss</a:t>
            </a:r>
            <a:r>
              <a:rPr lang="en-US" sz="1800" dirty="0"/>
              <a:t> exponent based on current contributions is weak in </a:t>
            </a:r>
            <a:r>
              <a:rPr lang="en-US" sz="1800" dirty="0" err="1"/>
              <a:t>UMa</a:t>
            </a:r>
            <a:r>
              <a:rPr lang="en-US" sz="1800" dirty="0"/>
              <a:t>, the existing model for PL1 is adopted</a:t>
            </a:r>
          </a:p>
          <a:p>
            <a:pPr lvl="2"/>
            <a:r>
              <a:rPr lang="en-US" sz="1800" dirty="0"/>
              <a:t>Further investigation into height dependency of </a:t>
            </a:r>
            <a:r>
              <a:rPr lang="en-US" sz="1800" dirty="0" err="1"/>
              <a:t>pathloss</a:t>
            </a:r>
            <a:r>
              <a:rPr lang="en-US" sz="1800" dirty="0"/>
              <a:t> exponent is encouraged</a:t>
            </a:r>
          </a:p>
          <a:p>
            <a:pPr lvl="2"/>
            <a:r>
              <a:rPr lang="en-US" sz="1800" dirty="0"/>
              <a:t>Max applicability range in 2D distance is 4km</a:t>
            </a:r>
          </a:p>
          <a:p>
            <a:pPr lvl="0"/>
            <a:r>
              <a:rPr lang="en-US" sz="1800" dirty="0"/>
              <a:t>For </a:t>
            </a:r>
            <a:r>
              <a:rPr lang="en-US" sz="1800" dirty="0" err="1"/>
              <a:t>UMa</a:t>
            </a:r>
            <a:r>
              <a:rPr lang="en-US" sz="1800" dirty="0"/>
              <a:t> AV LOS shadowing</a:t>
            </a:r>
          </a:p>
          <a:p>
            <a:pPr lvl="1"/>
            <a:r>
              <a:rPr lang="en-US" sz="1800" dirty="0"/>
              <a:t>Below 22.5m, 4dB, which is the same </a:t>
            </a:r>
            <a:r>
              <a:rPr lang="en-US" sz="1800" dirty="0" err="1"/>
              <a:t>UMa</a:t>
            </a:r>
            <a:r>
              <a:rPr lang="en-US" sz="1800" dirty="0"/>
              <a:t> LOS shadowing in TR38.901</a:t>
            </a:r>
          </a:p>
          <a:p>
            <a:pPr lvl="1"/>
            <a:r>
              <a:rPr lang="en-US" sz="1800" dirty="0"/>
              <a:t>Between 22.5m and [150]m, shadowing with </a:t>
            </a:r>
            <a:r>
              <a:rPr lang="en-US" sz="1800" dirty="0" err="1"/>
              <a:t>sigma_SF</a:t>
            </a:r>
            <a:r>
              <a:rPr lang="en-US" sz="1800" dirty="0"/>
              <a:t> = A*</a:t>
            </a:r>
            <a:r>
              <a:rPr lang="en-US" sz="1800" dirty="0" err="1"/>
              <a:t>exp</a:t>
            </a:r>
            <a:r>
              <a:rPr lang="en-US" sz="1800" dirty="0"/>
              <a:t>(-B*</a:t>
            </a:r>
            <a:r>
              <a:rPr lang="en-US" sz="1800" dirty="0" err="1"/>
              <a:t>h_UT</a:t>
            </a:r>
            <a:r>
              <a:rPr lang="en-US" sz="1800" dirty="0"/>
              <a:t>)</a:t>
            </a:r>
          </a:p>
          <a:p>
            <a:pPr lvl="2"/>
            <a:r>
              <a:rPr lang="en-US" sz="1800" dirty="0"/>
              <a:t>A and B are determined such that when </a:t>
            </a:r>
            <a:r>
              <a:rPr lang="en-US" sz="1800" dirty="0" err="1"/>
              <a:t>sigma_SF</a:t>
            </a:r>
            <a:r>
              <a:rPr lang="en-US" sz="1800" dirty="0"/>
              <a:t> = 4dB at </a:t>
            </a:r>
            <a:r>
              <a:rPr lang="en-US" sz="1800" dirty="0" err="1"/>
              <a:t>h_UT</a:t>
            </a:r>
            <a:r>
              <a:rPr lang="en-US" sz="1800" dirty="0"/>
              <a:t> =22.5m, and </a:t>
            </a:r>
            <a:r>
              <a:rPr lang="en-US" sz="1800" dirty="0" err="1"/>
              <a:t>sigma_SF</a:t>
            </a:r>
            <a:r>
              <a:rPr lang="en-US" sz="1800" dirty="0"/>
              <a:t>=1.5dB at </a:t>
            </a:r>
            <a:r>
              <a:rPr lang="en-US" sz="1800" dirty="0" err="1"/>
              <a:t>h_UT</a:t>
            </a:r>
            <a:r>
              <a:rPr lang="en-US" sz="1800" dirty="0"/>
              <a:t>=150m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2271357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on </a:t>
            </a:r>
            <a:r>
              <a:rPr lang="en-US" dirty="0" err="1"/>
              <a:t>RMa</a:t>
            </a:r>
            <a:r>
              <a:rPr lang="en-US" dirty="0"/>
              <a:t> AV LOS channel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800" dirty="0"/>
              <a:t>For </a:t>
            </a:r>
            <a:r>
              <a:rPr lang="en-US" sz="1800" dirty="0" err="1"/>
              <a:t>RMa</a:t>
            </a:r>
            <a:r>
              <a:rPr lang="en-US" sz="1800" dirty="0"/>
              <a:t> AV LOS </a:t>
            </a:r>
            <a:r>
              <a:rPr lang="en-US" sz="1800" dirty="0" err="1"/>
              <a:t>pathloss</a:t>
            </a:r>
            <a:r>
              <a:rPr lang="en-US" sz="1800" dirty="0"/>
              <a:t> </a:t>
            </a:r>
          </a:p>
          <a:p>
            <a:pPr lvl="1"/>
            <a:r>
              <a:rPr lang="en-US" sz="1800" dirty="0"/>
              <a:t>For aerial UE height below 10m, reuse the same </a:t>
            </a:r>
            <a:r>
              <a:rPr lang="en-US" sz="1800" dirty="0" err="1"/>
              <a:t>RMa</a:t>
            </a:r>
            <a:r>
              <a:rPr lang="en-US" sz="1800" dirty="0"/>
              <a:t> LOS </a:t>
            </a:r>
            <a:r>
              <a:rPr lang="en-US" sz="1800" dirty="0" err="1"/>
              <a:t>pathloss</a:t>
            </a:r>
            <a:r>
              <a:rPr lang="en-US" sz="1800" dirty="0"/>
              <a:t> in TR38.901</a:t>
            </a:r>
          </a:p>
          <a:p>
            <a:pPr lvl="1"/>
            <a:r>
              <a:rPr lang="en-US" sz="1800" dirty="0"/>
              <a:t>For </a:t>
            </a:r>
            <a:r>
              <a:rPr lang="en-US" sz="1800" dirty="0" err="1"/>
              <a:t>UMa</a:t>
            </a:r>
            <a:r>
              <a:rPr lang="en-US" sz="1800" dirty="0"/>
              <a:t> AV LOS, for aerial UE height between 10m and [150]m</a:t>
            </a:r>
          </a:p>
          <a:p>
            <a:pPr lvl="2"/>
            <a:r>
              <a:rPr lang="en-US" sz="1800" dirty="0"/>
              <a:t>Average proposals from multiple companies and obtain averaged </a:t>
            </a:r>
            <a:r>
              <a:rPr lang="en-US" sz="1800" dirty="0" err="1"/>
              <a:t>pathloss</a:t>
            </a:r>
            <a:r>
              <a:rPr lang="en-US" sz="1800" dirty="0"/>
              <a:t> for </a:t>
            </a:r>
            <a:r>
              <a:rPr lang="en-US" sz="1800" dirty="0" err="1"/>
              <a:t>RMa</a:t>
            </a:r>
            <a:r>
              <a:rPr lang="en-US" sz="1800" dirty="0"/>
              <a:t> LOS.  Perform curve fitting on averaged </a:t>
            </a:r>
            <a:r>
              <a:rPr lang="en-US" sz="1800" dirty="0" err="1"/>
              <a:t>pathloss</a:t>
            </a:r>
            <a:r>
              <a:rPr lang="en-US" sz="1800" dirty="0"/>
              <a:t> taking breaking point into account</a:t>
            </a:r>
          </a:p>
        </p:txBody>
      </p:sp>
    </p:spTree>
    <p:extLst>
      <p:ext uri="{BB962C8B-B14F-4D97-AF65-F5344CB8AC3E}">
        <p14:creationId xmlns:p14="http://schemas.microsoft.com/office/powerpoint/2010/main" val="2173845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13686</TotalTime>
  <Words>232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LOS channel models for UMa AV and RMa AV</vt:lpstr>
      <vt:lpstr>Background</vt:lpstr>
      <vt:lpstr>Proposals on UMa AV LOS channel model</vt:lpstr>
      <vt:lpstr>Proposals on RMa AV LOS channel model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Xingqin Lin</cp:lastModifiedBy>
  <cp:revision>1362</cp:revision>
  <dcterms:created xsi:type="dcterms:W3CDTF">2015-04-22T00:12:23Z</dcterms:created>
  <dcterms:modified xsi:type="dcterms:W3CDTF">2017-05-17T10:24:46Z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