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75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8126" autoAdjust="0"/>
  </p:normalViewPr>
  <p:slideViewPr>
    <p:cSldViewPr>
      <p:cViewPr>
        <p:scale>
          <a:sx n="50" d="100"/>
          <a:sy n="50" d="100"/>
        </p:scale>
        <p:origin x="-1090" y="-1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15B89-3321-4F9B-83E3-C31352A1B7BB}" type="datetimeFigureOut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13272A-B565-474D-A553-FE7596CDF1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A50083-B7D0-4754-815A-56BCCC030A44}" type="datetimeFigureOut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50A42-4CC7-45C7-B0BF-2D19C7519A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A0E1D-05C1-4CD2-BDBD-6F8FE1E276F6}" type="datetimeFigureOut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C261F9-3A6E-406C-B95E-2450A0EF0D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F897D-E60E-47B5-BF2D-31B943CFE634}" type="datetimeFigureOut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FF96A-1B33-49AA-AF35-B3B133EAEB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D68FE9-C536-42F8-8F89-E352903DB6EF}" type="datetimeFigureOut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FDD55-E089-4BD1-A48B-441900F71D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BA62B-60CE-4227-890F-7220F6C70135}" type="datetimeFigureOut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BB815-0FB7-4D52-8959-7D566668A7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DC2C8-4BB3-43C4-AE4D-DAD032E5FFBC}" type="datetimeFigureOut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F0FCB-732B-4837-AAA7-8824D7B69A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6F59A-3268-4F2C-AB27-B80AB617FDED}" type="datetimeFigureOut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B8A45-02C6-479D-968C-3B0D04C259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BF7B7-E4EC-42D3-9CC8-93F607463E67}" type="datetimeFigureOut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28577F-C5B8-4F7D-A7F7-7AE57FAD93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A9C05-7EC9-45FB-BDA0-5C60304F54A6}" type="datetimeFigureOut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2D230-9226-4DC1-B92B-B92B6503B0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7760A-36B6-4196-BD57-171499997AE5}" type="datetimeFigureOut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E877C-1182-48F2-8DF5-50E850D7E54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ABDEDA7-86DC-4E1E-ACA0-91AE955A1965}" type="datetimeFigureOut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66DB130-BADB-4B85-BD94-5D9C3761E7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/>
              <a:t>WF on resource allocation for PDSCH with max 20 MHz channel </a:t>
            </a:r>
            <a:r>
              <a:rPr lang="en-US" altLang="zh-CN" dirty="0" smtClean="0"/>
              <a:t>bandwidth in CE mode A</a:t>
            </a:r>
            <a:endParaRPr lang="zh-CN" altLang="en-US" dirty="0"/>
          </a:p>
        </p:txBody>
      </p:sp>
      <p:sp>
        <p:nvSpPr>
          <p:cNvPr id="4099" name="副标题 2"/>
          <p:cNvSpPr>
            <a:spLocks noGrp="1"/>
          </p:cNvSpPr>
          <p:nvPr>
            <p:ph type="subTitle" idx="1"/>
          </p:nvPr>
        </p:nvSpPr>
        <p:spPr>
          <a:xfrm>
            <a:off x="1428750" y="4214813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ZTE, ZTE Microelectronics, </a:t>
            </a:r>
            <a:r>
              <a:rPr lang="en-US" altLang="zh-CN" dirty="0" err="1" smtClean="0">
                <a:solidFill>
                  <a:schemeClr val="tx1"/>
                </a:solidFill>
              </a:rPr>
              <a:t>Qualcomm,Ericsson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…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4101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02" name="Rectangle 3"/>
          <p:cNvSpPr>
            <a:spLocks noChangeArrowheads="1"/>
          </p:cNvSpPr>
          <p:nvPr/>
        </p:nvSpPr>
        <p:spPr bwMode="auto">
          <a:xfrm>
            <a:off x="144463" y="139700"/>
            <a:ext cx="8820150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5851525" algn="r"/>
              </a:tabLst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3GPP TSG RAN WG1 Meeting #88		</a:t>
            </a: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altLang="zh-CN" sz="2400" smtClean="0">
                <a:latin typeface="Calibri" pitchFamily="34" charset="0"/>
              </a:rPr>
              <a:t>R1-1703840</a:t>
            </a:r>
            <a:endParaRPr lang="en-US" altLang="zh-CN" sz="1400" dirty="0">
              <a:solidFill>
                <a:srgbClr val="FF0000"/>
              </a:solidFill>
            </a:endParaRPr>
          </a:p>
          <a:p>
            <a:pPr eaLnBrk="0" hangingPunct="0">
              <a:tabLst>
                <a:tab pos="5851525" algn="r"/>
              </a:tabLst>
            </a:pPr>
            <a:r>
              <a:rPr lang="en-AU" altLang="zh-CN" sz="2400" b="1" dirty="0">
                <a:latin typeface="Times New Roman" pitchFamily="18" charset="0"/>
                <a:cs typeface="Times New Roman" pitchFamily="18" charset="0"/>
              </a:rPr>
              <a:t>Athens, Greece 13th - 17th February 2017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tabLst>
                <a:tab pos="5851525" algn="r"/>
              </a:tabLst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Agenda Item: 7.2.3.1.1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Background</a:t>
            </a:r>
            <a:endParaRPr lang="ko-KR" altLang="en-US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123" name="TextBox 2"/>
          <p:cNvSpPr txBox="1">
            <a:spLocks noChangeArrowheads="1"/>
          </p:cNvSpPr>
          <p:nvPr/>
        </p:nvSpPr>
        <p:spPr bwMode="auto">
          <a:xfrm>
            <a:off x="0" y="1428750"/>
            <a:ext cx="87487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28638" lvl="1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endParaRPr lang="en-US" altLang="zh-CN" sz="2400" b="1">
              <a:latin typeface="Arial Unicode MS" pitchFamily="34" charset="-122"/>
              <a:ea typeface="Arial Unicode MS" pitchFamily="34" charset="-122"/>
              <a:cs typeface="Arial" charset="0"/>
            </a:endParaRP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5125" name="矩形 8"/>
          <p:cNvSpPr>
            <a:spLocks noChangeArrowheads="1"/>
          </p:cNvSpPr>
          <p:nvPr/>
        </p:nvSpPr>
        <p:spPr bwMode="auto">
          <a:xfrm>
            <a:off x="357188" y="1643063"/>
            <a:ext cx="8072437" cy="252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1438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400" dirty="0">
                <a:ea typeface="Arial Unicode MS" pitchFamily="34" charset="-122"/>
                <a:cs typeface="Arial" charset="0"/>
              </a:rPr>
              <a:t>The following agreements were achieved in RAN1 #87 meeting:</a:t>
            </a:r>
          </a:p>
          <a:p>
            <a:pPr marL="528638" lvl="1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For </a:t>
            </a:r>
            <a:r>
              <a:rPr lang="en-US" altLang="zh-CN" sz="2400" dirty="0">
                <a:ea typeface="Arial Unicode MS" pitchFamily="34" charset="-122"/>
                <a:cs typeface="Arial" charset="0"/>
              </a:rPr>
              <a:t>Rel-14 non-BL UEs configured with max 20 MHz PDSCH channel bandwidth, contiguous and non-contiguous resource allocation is supported </a:t>
            </a:r>
            <a:endParaRPr lang="zh-CN" altLang="zh-CN" sz="2400" dirty="0">
              <a:ea typeface="Arial Unicode MS" pitchFamily="34" charset="-122"/>
              <a:cs typeface="Arial" charset="0"/>
            </a:endParaRPr>
          </a:p>
          <a:p>
            <a:pPr marL="71438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endParaRPr lang="en-US" altLang="zh-CN" dirty="0">
              <a:ea typeface="Arial Unicode MS" pitchFamily="34" charset="-122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Proposal</a:t>
            </a:r>
            <a:endParaRPr lang="ko-KR" altLang="en-US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054" name="TextBox 2"/>
          <p:cNvSpPr txBox="1">
            <a:spLocks noChangeArrowheads="1"/>
          </p:cNvSpPr>
          <p:nvPr/>
        </p:nvSpPr>
        <p:spPr bwMode="auto">
          <a:xfrm>
            <a:off x="142875" y="1500174"/>
            <a:ext cx="8748713" cy="6432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1438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 For resource allocation of PDSCH configured with max 20 MHz channel bandwidth in </a:t>
            </a: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CE </a:t>
            </a: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mode A,  </a:t>
            </a: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 </a:t>
            </a:r>
          </a:p>
          <a:p>
            <a:pPr marL="528638" lvl="1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 </a:t>
            </a: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1 bit indicates whether to treat as 5 MHz allocation or as RBG bitmap. RBG size is  </a:t>
            </a:r>
          </a:p>
          <a:p>
            <a:pPr marL="985838" lvl="2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 10 MHz system bandwidth: 6 PRBs</a:t>
            </a:r>
          </a:p>
          <a:p>
            <a:pPr marL="985838" lvl="2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 15 MHz system bandwidth: 6 PRBs</a:t>
            </a:r>
          </a:p>
          <a:p>
            <a:pPr marL="985838" lvl="2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 20 MHz </a:t>
            </a: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system </a:t>
            </a: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bandwidth: [9 or12] PRBs</a:t>
            </a:r>
          </a:p>
          <a:p>
            <a:pPr marL="528638" lvl="1">
              <a:spcBef>
                <a:spcPts val="600"/>
              </a:spcBef>
              <a:spcAft>
                <a:spcPts val="600"/>
              </a:spcAft>
              <a:buSzPct val="56000"/>
            </a:pPr>
            <a:endParaRPr lang="en-US" altLang="zh-CN" sz="2400" dirty="0" smtClean="0">
              <a:ea typeface="Arial Unicode MS" pitchFamily="34" charset="-122"/>
              <a:cs typeface="Arial" charset="0"/>
            </a:endParaRPr>
          </a:p>
          <a:p>
            <a:pPr marL="528638" lvl="1">
              <a:spcBef>
                <a:spcPts val="600"/>
              </a:spcBef>
              <a:spcAft>
                <a:spcPts val="600"/>
              </a:spcAft>
              <a:buSzPct val="56000"/>
            </a:pPr>
            <a:endParaRPr lang="zh-CN" altLang="zh-CN" sz="2400" dirty="0" smtClean="0">
              <a:ea typeface="Arial Unicode MS" pitchFamily="34" charset="-122"/>
              <a:cs typeface="Arial" charset="0"/>
            </a:endParaRPr>
          </a:p>
          <a:p>
            <a:pPr marL="985838" lvl="3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endParaRPr lang="en-US" altLang="zh-CN" sz="2400" dirty="0" smtClean="0">
              <a:ea typeface="Arial Unicode MS" pitchFamily="34" charset="-122"/>
              <a:cs typeface="Arial" charset="0"/>
            </a:endParaRPr>
          </a:p>
          <a:p>
            <a:pPr marL="71438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endParaRPr lang="en-US" altLang="zh-CN" sz="2400" dirty="0" smtClean="0">
              <a:ea typeface="Arial Unicode MS" pitchFamily="34" charset="-122"/>
              <a:cs typeface="Arial" charset="0"/>
            </a:endParaRPr>
          </a:p>
          <a:p>
            <a:pPr marL="71438">
              <a:spcBef>
                <a:spcPts val="600"/>
              </a:spcBef>
              <a:spcAft>
                <a:spcPts val="600"/>
              </a:spcAft>
              <a:buSzPct val="56000"/>
            </a:pPr>
            <a:endParaRPr lang="en-US" altLang="zh-CN" sz="2400" dirty="0" smtClean="0">
              <a:ea typeface="Arial Unicode MS" pitchFamily="34" charset="-122"/>
              <a:cs typeface="Arial" charset="0"/>
            </a:endParaRPr>
          </a:p>
          <a:p>
            <a:pPr marL="71438">
              <a:spcBef>
                <a:spcPts val="600"/>
              </a:spcBef>
              <a:spcAft>
                <a:spcPts val="600"/>
              </a:spcAft>
              <a:buSzPct val="56000"/>
            </a:pPr>
            <a:endParaRPr lang="zh-CN" altLang="zh-CN" sz="2400" dirty="0">
              <a:ea typeface="Arial Unicode MS" pitchFamily="34" charset="-122"/>
              <a:cs typeface="Arial" charset="0"/>
            </a:endParaRPr>
          </a:p>
        </p:txBody>
      </p:sp>
      <p:sp>
        <p:nvSpPr>
          <p:cNvPr id="205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0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05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05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9791</TotalTime>
  <Words>128</Words>
  <Application>Microsoft Office PowerPoint</Application>
  <PresentationFormat>全屏显示(4:3)</PresentationFormat>
  <Paragraphs>18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resource allocation for PDSCH with max 20 MHz channel bandwidth in CE mode A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physical layer aspects of random access procedure transmission</dc:title>
  <dc:creator>Yi Wang(Eason)</dc:creator>
  <cp:lastModifiedBy>ZTE</cp:lastModifiedBy>
  <cp:revision>252</cp:revision>
  <dcterms:created xsi:type="dcterms:W3CDTF">2015-11-15T19:00:12Z</dcterms:created>
  <dcterms:modified xsi:type="dcterms:W3CDTF">2017-02-15T18:04:11Z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(4)SIA8rbXXO6qdpSKKIzbE6QyA2Hfnw4ewgyEAmvqKjbcJ62lDexBNXweI9t4hcLINCHD6Oh2P
vm5ZgLCc5IEmQGFNY5TxorWuLLLGx5pneHhTQZIeDvHAwKKyflvtBTkvX44ErElkZP94JvBP
/2nfFbgx49STRWk5oFVy9hj4LTJWE53Q9bDiZpf4GNSbsmlXW3Nkelyo8KoX5TBROslKKQK1
2rAoQTgbQiBsG0iadR</vt:lpwstr>
  </property>
  <property fmtid="{D5CDD505-2E9C-101B-9397-08002B2CF9AE}" pid="3" name="_new_ms_pID_725431">
    <vt:lpwstr>Ul5HnoyhMbWCP8hVEt/A7c1Q6oZnoBODczwbGSVX0gPbTCH0rly/7b
3EPqURdBMuZa++a9UUOXPXKMoNYSXjxgqq1CuuVBcCC9mqAArqJMCX2rwixGnG7DTQSaRxlY
/GL/E5GpgFrOC6wMFxJlNobugw0D3NtRHzZ05fROmxI9DWMNDJG1jMjYG3ioDow1j66uiXW2
+IReGf5OHHb/dDK0/MRfKbgW0AuwtG4d/OMG</vt:lpwstr>
  </property>
  <property fmtid="{D5CDD505-2E9C-101B-9397-08002B2CF9AE}" pid="4" name="_new_ms_pID_725432">
    <vt:lpwstr>mO9g+7/8AX4b9gSix6vCdRMBYplt4iQiKJcr
/MCFd6Hj4SlR8DsRojVNOd2C60r0o5dqYJYonxcue5c1SdNln/25wtCA2sv0q5up6OGTsQY7
tl/hb3kUZINtNo//b8qnzTqnTDyqvmArcxKl6X9kVWhhapF79b53sqVfwTsvNB4BMXmGjMPW
gMYSH0xXpdrtYNBgW/wG4MV6TQDOVxji/CfsunT6gFLAz4SVVffGTE</vt:lpwstr>
  </property>
  <property fmtid="{D5CDD505-2E9C-101B-9397-08002B2CF9AE}" pid="5" name="_new_ms_pID_725433">
    <vt:lpwstr>O9/akDdQPSPUImIh+G
j22+sA==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1471852709</vt:lpwstr>
  </property>
  <property fmtid="{D5CDD505-2E9C-101B-9397-08002B2CF9AE}" pid="10" name="_2015_ms_pID_725343">
    <vt:lpwstr>(2)pu+nyoxBT982fS3AQAlYfX7SOwsncgpbygOEIPJkEuBus/An+PD1WY1DKau+KbJhjnc4473H
VdMCREDwvNiMRzBMxFuQt26TNHW9XfMeuIr+YbxkM8r7/kbyhENBiocUAlJv+5xIUuq2QdYm
KPZa+Zm6yYwY8bzVzgdcb0ceG5wmCC9NvTMvfUejR4LK6r2cZ7MPpcGO93Ldl8wTi0j692LL
ij0D/FKmsrQU3GvgBe</vt:lpwstr>
  </property>
  <property fmtid="{D5CDD505-2E9C-101B-9397-08002B2CF9AE}" pid="11" name="_2015_ms_pID_7253431">
    <vt:lpwstr>2mNoC7AESVn2eVeBWzgtxtM5Fu/L1Mv2kC1X0s7Bo1co93OdGmICrX
iVxcwwpCRB5Pc8pCJtn5TNQXJWLS3i7eD+kGyDS2CZX+ACFTjkIgztB13fzAG4wyPPeiuzSe
9kExsq4PR3eA32QiGSXxA0cr/FQ8W+CFEzGDYnGr2bwXxg==</vt:lpwstr>
  </property>
</Properties>
</file>