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91" r:id="rId4"/>
    <p:sldId id="292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53" d="100"/>
          <a:sy n="53" d="100"/>
        </p:scale>
        <p:origin x="56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Performance Metrics and Power Consumption Model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/>
              <a:t>                  </a:t>
            </a:r>
            <a:r>
              <a:rPr lang="en-US" sz="1800" b="1" dirty="0"/>
              <a:t>R1-1703658</a:t>
            </a:r>
            <a:r>
              <a:rPr lang="en-US" sz="1800" b="1" dirty="0" smtClean="0">
                <a:solidFill>
                  <a:srgbClr val="FF0000"/>
                </a:solidFill>
              </a:rPr>
              <a:t/>
            </a:r>
            <a:br>
              <a:rPr lang="en-US" sz="1800" b="1" dirty="0" smtClean="0">
                <a:solidFill>
                  <a:srgbClr val="FF0000"/>
                </a:solidFill>
              </a:rPr>
            </a:br>
            <a:r>
              <a:rPr lang="en-US" altLang="ko-KR" sz="1800" b="1" dirty="0" smtClean="0"/>
              <a:t>Athens</a:t>
            </a:r>
            <a:r>
              <a:rPr lang="en-US" altLang="ko-KR" sz="1800" b="1" dirty="0" smtClean="0"/>
              <a:t>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</a:p>
          <a:p>
            <a:r>
              <a:rPr lang="en-US" sz="2800" dirty="0"/>
              <a:t>In this WF, we </a:t>
            </a:r>
            <a:r>
              <a:rPr lang="en-US" sz="2800" dirty="0" smtClean="0"/>
              <a:t>propose performance metrics and power consumption model for </a:t>
            </a:r>
            <a:r>
              <a:rPr lang="en-US" sz="2800" dirty="0"/>
              <a:t>FeD2D </a:t>
            </a:r>
            <a:r>
              <a:rPr lang="en-US" sz="2800" dirty="0" smtClean="0"/>
              <a:t>evaluations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Rel.12 UE power consumption model from 36.843 is used as a baseline</a:t>
            </a:r>
          </a:p>
          <a:p>
            <a:r>
              <a:rPr lang="en-US" dirty="0" smtClean="0"/>
              <a:t>Notations</a:t>
            </a:r>
          </a:p>
          <a:p>
            <a:pPr lvl="1"/>
            <a:r>
              <a:rPr lang="en-US" dirty="0" smtClean="0"/>
              <a:t>Idle </a:t>
            </a:r>
            <a:r>
              <a:rPr lang="en-US" dirty="0"/>
              <a:t>power = I </a:t>
            </a:r>
            <a:r>
              <a:rPr lang="en-US" dirty="0" smtClean="0"/>
              <a:t>units </a:t>
            </a:r>
            <a:r>
              <a:rPr lang="en-US" dirty="0"/>
              <a:t>per sub-frame</a:t>
            </a:r>
          </a:p>
          <a:p>
            <a:pPr lvl="1"/>
            <a:r>
              <a:rPr lang="en-US" dirty="0"/>
              <a:t>Sleep power = S </a:t>
            </a:r>
            <a:r>
              <a:rPr lang="en-US" dirty="0" smtClean="0"/>
              <a:t>units </a:t>
            </a:r>
            <a:r>
              <a:rPr lang="en-US" dirty="0"/>
              <a:t>per sub-frame</a:t>
            </a:r>
          </a:p>
          <a:p>
            <a:pPr lvl="1"/>
            <a:r>
              <a:rPr lang="en-US" dirty="0"/>
              <a:t>RX power = R </a:t>
            </a:r>
            <a:r>
              <a:rPr lang="en-US" dirty="0" smtClean="0"/>
              <a:t>units </a:t>
            </a:r>
            <a:r>
              <a:rPr lang="en-US" dirty="0"/>
              <a:t>per </a:t>
            </a:r>
            <a:r>
              <a:rPr lang="en-US" dirty="0" smtClean="0"/>
              <a:t>sub-frame</a:t>
            </a:r>
          </a:p>
          <a:p>
            <a:pPr lvl="1"/>
            <a:r>
              <a:rPr lang="en-US" dirty="0"/>
              <a:t>T – min TX power consumption component</a:t>
            </a:r>
          </a:p>
          <a:p>
            <a:r>
              <a:rPr lang="en-US" dirty="0" smtClean="0"/>
              <a:t>TX </a:t>
            </a:r>
            <a:r>
              <a:rPr lang="en-US" dirty="0"/>
              <a:t>power</a:t>
            </a:r>
          </a:p>
          <a:p>
            <a:pPr lvl="1"/>
            <a:r>
              <a:rPr lang="en-US" dirty="0"/>
              <a:t>T </a:t>
            </a:r>
            <a:r>
              <a:rPr lang="en-US" dirty="0" smtClean="0"/>
              <a:t>units </a:t>
            </a:r>
            <a:r>
              <a:rPr lang="en-US" dirty="0"/>
              <a:t>per sub-frame for X </a:t>
            </a:r>
            <a:r>
              <a:rPr lang="en-US" dirty="0" err="1"/>
              <a:t>dBm</a:t>
            </a:r>
            <a:r>
              <a:rPr lang="en-US" dirty="0"/>
              <a:t> </a:t>
            </a:r>
            <a:r>
              <a:rPr lang="en-US" dirty="0" smtClean="0"/>
              <a:t>TX power and </a:t>
            </a:r>
            <a:r>
              <a:rPr lang="en-US" dirty="0"/>
              <a:t>below</a:t>
            </a:r>
          </a:p>
          <a:p>
            <a:pPr lvl="1"/>
            <a:r>
              <a:rPr lang="en-US" dirty="0" err="1"/>
              <a:t>T·k</a:t>
            </a:r>
            <a:r>
              <a:rPr lang="en-US" dirty="0"/>
              <a:t> </a:t>
            </a:r>
            <a:r>
              <a:rPr lang="en-US" dirty="0" smtClean="0"/>
              <a:t>units </a:t>
            </a:r>
            <a:r>
              <a:rPr lang="en-US" dirty="0"/>
              <a:t>per sub-frame for maximum power (23 </a:t>
            </a:r>
            <a:r>
              <a:rPr lang="en-US" dirty="0" err="1"/>
              <a:t>dBm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Linearly scaled with transmit power between T and </a:t>
            </a:r>
            <a:r>
              <a:rPr lang="en-US" dirty="0" err="1" smtClean="0"/>
              <a:t>T·k</a:t>
            </a:r>
            <a:endParaRPr lang="en-US" dirty="0" smtClean="0"/>
          </a:p>
          <a:p>
            <a:r>
              <a:rPr lang="en-US" dirty="0" smtClean="0"/>
              <a:t>Values </a:t>
            </a:r>
            <a:r>
              <a:rPr lang="en-US" dirty="0"/>
              <a:t>[I, S, R, X, k, T] are the following:</a:t>
            </a:r>
          </a:p>
          <a:p>
            <a:pPr lvl="1"/>
            <a:r>
              <a:rPr lang="en-US" dirty="0"/>
              <a:t>Cat.1+ UE: I = 0.01, S = 0.01, R = 1, X = 0 </a:t>
            </a:r>
            <a:r>
              <a:rPr lang="en-US" dirty="0" err="1"/>
              <a:t>dBm</a:t>
            </a:r>
            <a:r>
              <a:rPr lang="en-US" dirty="0"/>
              <a:t>, k = 4, T = 1</a:t>
            </a:r>
          </a:p>
          <a:p>
            <a:pPr lvl="1"/>
            <a:r>
              <a:rPr lang="en-US" dirty="0" smtClean="0"/>
              <a:t>FFS [Cat</a:t>
            </a:r>
            <a:r>
              <a:rPr lang="en-US" dirty="0"/>
              <a:t>. M1,N1 UEs: E.g. I = 0.0001, S = 0.01, R = 1, X = 0 </a:t>
            </a:r>
            <a:r>
              <a:rPr lang="en-US" dirty="0" err="1"/>
              <a:t>dBm</a:t>
            </a:r>
            <a:r>
              <a:rPr lang="en-US" dirty="0"/>
              <a:t>, k = 6, T = 1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1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metrics for communication</a:t>
            </a:r>
          </a:p>
          <a:p>
            <a:pPr lvl="1"/>
            <a:r>
              <a:rPr lang="en-US" dirty="0"/>
              <a:t>In addition to the defined in TR </a:t>
            </a:r>
            <a:r>
              <a:rPr lang="en-US" dirty="0" smtClean="0"/>
              <a:t>36.843 (throughput, packet throughput, </a:t>
            </a:r>
            <a:r>
              <a:rPr lang="en-US" smtClean="0"/>
              <a:t>system capacity, power consumption), </a:t>
            </a:r>
            <a:r>
              <a:rPr lang="en-US" dirty="0"/>
              <a:t>use energy efficiency:</a:t>
            </a:r>
          </a:p>
          <a:p>
            <a:pPr lvl="2"/>
            <a:r>
              <a:rPr lang="en-US" dirty="0"/>
              <a:t>Defined as energy spent to transmit a bit of information measured in [power units · sec / bit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37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</Words>
  <Application>Microsoft Office PowerPoint</Application>
  <PresentationFormat>On-screen Show (4:3)</PresentationFormat>
  <Paragraphs>33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FeD2D Performance Metrics and Power Consumption Model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07:49:42Z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