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2" r:id="rId4"/>
    <p:sldId id="260" r:id="rId5"/>
    <p:sldId id="264" r:id="rId6"/>
    <p:sldId id="265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4" d="100"/>
          <a:sy n="54" d="100"/>
        </p:scale>
        <p:origin x="60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89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118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154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548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463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052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645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228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92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382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243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950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0C363-5EAA-4DFB-9D6C-2D941433D64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603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7284" y="1809015"/>
            <a:ext cx="9144000" cy="2387600"/>
          </a:xfrm>
        </p:spPr>
        <p:txBody>
          <a:bodyPr>
            <a:normAutofit/>
          </a:bodyPr>
          <a:lstStyle/>
          <a:p>
            <a:r>
              <a:rPr lang="en-US" sz="4800" dirty="0"/>
              <a:t>WF on </a:t>
            </a:r>
            <a:r>
              <a:rPr lang="en-US" sz="4800" dirty="0" smtClean="0"/>
              <a:t>UL Resource </a:t>
            </a:r>
            <a:r>
              <a:rPr lang="en-US" sz="4800" dirty="0"/>
              <a:t>Allocation for </a:t>
            </a:r>
            <a:r>
              <a:rPr lang="en-US" sz="4800" dirty="0" err="1"/>
              <a:t>FeMTC</a:t>
            </a:r>
            <a:r>
              <a:rPr lang="en-US" sz="4800" dirty="0"/>
              <a:t> UEs with 5MHz </a:t>
            </a:r>
            <a:r>
              <a:rPr lang="en-US" sz="4800" dirty="0" smtClean="0"/>
              <a:t>Channel </a:t>
            </a:r>
            <a:r>
              <a:rPr lang="en-US" sz="4800" dirty="0"/>
              <a:t>Bandwidth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7284" y="4446100"/>
            <a:ext cx="9144000" cy="1655762"/>
          </a:xfrm>
        </p:spPr>
        <p:txBody>
          <a:bodyPr>
            <a:normAutofit/>
          </a:bodyPr>
          <a:lstStyle/>
          <a:p>
            <a:r>
              <a:rPr lang="en-US" sz="3200" dirty="0"/>
              <a:t>NEC, </a:t>
            </a:r>
            <a:r>
              <a:rPr lang="en-US" sz="3200" dirty="0" smtClean="0"/>
              <a:t>Qualcomm, ZTE, Huawei</a:t>
            </a:r>
            <a:endParaRPr lang="en-US" sz="3200" dirty="0"/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WG1 Meeting #88</a:t>
            </a:r>
            <a:endParaRPr lang="it-IT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13th – 17</a:t>
            </a:r>
            <a:r>
              <a:rPr lang="en-US" altLang="zh-CN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February 2017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7.2.3.1.1 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67191" y="174536"/>
            <a:ext cx="16962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R1-1703619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700346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Alt.1: UL Resource Allocation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dirty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PUSCH Resource allocation for CE Mode A:</a:t>
            </a:r>
          </a:p>
          <a:p>
            <a:pPr marL="914400" lvl="1" indent="-457200">
              <a:tabLst>
                <a:tab pos="457200" algn="l"/>
              </a:tabLst>
            </a:pPr>
            <a:r>
              <a:rPr lang="en-US" sz="2700" dirty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1-bit to differentiate between legacy Rel-13 RA and Rel-14 RA</a:t>
            </a:r>
          </a:p>
          <a:p>
            <a:pPr marL="914400" lvl="1" indent="-457200">
              <a:tabLst>
                <a:tab pos="457200" algn="l"/>
              </a:tabLst>
            </a:pPr>
            <a:r>
              <a:rPr lang="en-US" sz="2700" dirty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Rel-14 UE can be scheduled using Rel-13 RA up to 6RBs</a:t>
            </a:r>
          </a:p>
          <a:p>
            <a:pPr marL="914400" lvl="1" indent="-457200">
              <a:tabLst>
                <a:tab pos="457200" algn="l"/>
              </a:tabLst>
            </a:pPr>
            <a:r>
              <a:rPr lang="en-US" sz="2700" dirty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Rel-14 RA is                      bits where  </a:t>
            </a:r>
            <a:r>
              <a:rPr lang="en-GB" sz="2700" dirty="0"/>
              <a:t>the starting RB is automatically given by starting narrowband index and </a:t>
            </a:r>
            <a:r>
              <a:rPr lang="en-US" sz="2700" dirty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the 5 bits </a:t>
            </a:r>
            <a:r>
              <a:rPr lang="en-US" sz="2700" dirty="0" smtClean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indicate </a:t>
            </a:r>
            <a:r>
              <a:rPr lang="en-US" sz="2700" dirty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the </a:t>
            </a:r>
            <a:r>
              <a:rPr lang="en-US" sz="2700" dirty="0"/>
              <a:t>number of contiguously allocated </a:t>
            </a:r>
            <a:r>
              <a:rPr lang="en-US" sz="2700" dirty="0" smtClean="0"/>
              <a:t>RBs (1 </a:t>
            </a:r>
            <a:r>
              <a:rPr lang="en-US" sz="2700" dirty="0"/>
              <a:t>to </a:t>
            </a:r>
            <a:r>
              <a:rPr lang="en-US" sz="2700" dirty="0" smtClean="0"/>
              <a:t>25 </a:t>
            </a:r>
            <a:r>
              <a:rPr lang="en-US" sz="2700" dirty="0"/>
              <a:t>RBs) </a:t>
            </a:r>
          </a:p>
          <a:p>
            <a:pPr marL="1371600" lvl="2" indent="-457200"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457200" algn="l"/>
              </a:tabLst>
            </a:pPr>
            <a:r>
              <a:rPr lang="en-GB" sz="2700" dirty="0"/>
              <a:t>This includes the central one RB </a:t>
            </a:r>
            <a:r>
              <a:rPr lang="en-US" sz="2700" dirty="0"/>
              <a:t>in case of odd system bandwidth</a:t>
            </a:r>
            <a:endParaRPr lang="en-US" sz="2700" dirty="0">
              <a:cs typeface="Times" panose="02020603050405020304" pitchFamily="18" charset="0"/>
            </a:endParaRPr>
          </a:p>
          <a:p>
            <a:pPr marL="914400" lvl="1" indent="-457200">
              <a:tabLst>
                <a:tab pos="457200" algn="l"/>
              </a:tabLst>
            </a:pPr>
            <a:r>
              <a:rPr lang="en-US" sz="2800" dirty="0" smtClean="0"/>
              <a:t>For each bandwidth parts of NB 0-3</a:t>
            </a:r>
            <a:r>
              <a:rPr lang="en-US" sz="2800" dirty="0"/>
              <a:t>, </a:t>
            </a:r>
            <a:r>
              <a:rPr lang="en-US" sz="2800" dirty="0" smtClean="0"/>
              <a:t>NB 4-7</a:t>
            </a:r>
            <a:r>
              <a:rPr lang="en-US" sz="2800" dirty="0"/>
              <a:t>, </a:t>
            </a:r>
            <a:r>
              <a:rPr lang="en-US" sz="2800" dirty="0" smtClean="0"/>
              <a:t>NB 8-11,NB 12-15</a:t>
            </a:r>
            <a:endParaRPr lang="en-US" sz="2800" dirty="0"/>
          </a:p>
          <a:p>
            <a:pPr marL="914400" lvl="1" indent="-457200">
              <a:tabLst>
                <a:tab pos="457200" algn="l"/>
              </a:tabLst>
            </a:pPr>
            <a:r>
              <a:rPr lang="en-GB" sz="2700" dirty="0" smtClean="0"/>
              <a:t>Required </a:t>
            </a:r>
            <a:r>
              <a:rPr lang="en-GB" sz="2700" dirty="0" smtClean="0"/>
              <a:t>total bits </a:t>
            </a:r>
            <a:r>
              <a:rPr lang="en-GB" sz="2700" dirty="0"/>
              <a:t>= </a:t>
            </a:r>
            <a:r>
              <a:rPr lang="en-GB" sz="2700" dirty="0" smtClean="0"/>
              <a:t>8,9,10,10 </a:t>
            </a:r>
            <a:r>
              <a:rPr lang="en-GB" sz="2700" dirty="0"/>
              <a:t>for 5,10,15,20 MHz </a:t>
            </a:r>
            <a:r>
              <a:rPr lang="en-GB" sz="2700" dirty="0" smtClean="0"/>
              <a:t>respectively.</a:t>
            </a:r>
            <a:endParaRPr lang="en-GB" sz="2700" dirty="0">
              <a:latin typeface="Times" panose="02020603050405020304" pitchFamily="18" charset="0"/>
              <a:cs typeface="Times" panose="02020603050405020304" pitchFamily="18" charset="0"/>
            </a:endParaRPr>
          </a:p>
          <a:p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6125456"/>
              </p:ext>
            </p:extLst>
          </p:nvPr>
        </p:nvGraphicFramePr>
        <p:xfrm>
          <a:off x="3611331" y="3066145"/>
          <a:ext cx="1504950" cy="57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9" name="Equation" r:id="rId3" imgW="1079280" imgH="507960" progId="Equation.3">
                  <p:embed/>
                </p:oleObj>
              </mc:Choice>
              <mc:Fallback>
                <p:oleObj name="Equation" r:id="rId3" imgW="1079280" imgH="507960" progId="Equation.3">
                  <p:embed/>
                  <p:pic>
                    <p:nvPicPr>
                      <p:cNvPr id="5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1331" y="3066145"/>
                        <a:ext cx="1504950" cy="5794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62020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Alt.2: UL Resource Allocation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Resource allocation</a:t>
            </a:r>
          </a:p>
          <a:p>
            <a:pPr lvl="1"/>
            <a:r>
              <a:rPr lang="en-US" dirty="0"/>
              <a:t>Resource allocation is restricted to predefined 5MHz BW parts</a:t>
            </a:r>
          </a:p>
          <a:p>
            <a:pPr lvl="2"/>
            <a:r>
              <a:rPr lang="en-US" dirty="0"/>
              <a:t>NB0-3, NB4-7, NB8-11,NB12-15</a:t>
            </a:r>
          </a:p>
          <a:p>
            <a:pPr lvl="1"/>
            <a:r>
              <a:rPr lang="en-US" dirty="0"/>
              <a:t>Resource allocation is specified by </a:t>
            </a:r>
          </a:p>
          <a:p>
            <a:pPr lvl="2"/>
            <a:r>
              <a:rPr lang="en-US" dirty="0"/>
              <a:t>Wideband index to indicate the 5MHz BW part which needs 0,1,2,2 bits for 5,10,15,20 MHz respectively</a:t>
            </a:r>
          </a:p>
          <a:p>
            <a:pPr lvl="2"/>
            <a:r>
              <a:rPr lang="en-US" dirty="0"/>
              <a:t>An 8 bit LUT for resource allocation within 5MHz which gives the start RB within the 5MHz BW part and NUM_RB (all allowed possibilities)</a:t>
            </a:r>
          </a:p>
          <a:p>
            <a:pPr lvl="1"/>
            <a:r>
              <a:rPr lang="en-US" dirty="0"/>
              <a:t>Required </a:t>
            </a:r>
            <a:r>
              <a:rPr lang="en-US" dirty="0" smtClean="0"/>
              <a:t>total bits </a:t>
            </a:r>
            <a:r>
              <a:rPr lang="en-US" dirty="0"/>
              <a:t>= 8,9,10,10 for 5,10,15,20 MHz  respectively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9737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Alt.2: UL Resource Allocation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7039708" cy="4351338"/>
          </a:xfrm>
        </p:spPr>
        <p:txBody>
          <a:bodyPr/>
          <a:lstStyle/>
          <a:p>
            <a:r>
              <a:rPr lang="en-US" dirty="0"/>
              <a:t>Details of LUT for 5MHz UL allocation</a:t>
            </a:r>
          </a:p>
          <a:p>
            <a:pPr lvl="1"/>
            <a:r>
              <a:rPr lang="en-US" dirty="0"/>
              <a:t>RA communicated in DCI</a:t>
            </a:r>
          </a:p>
          <a:p>
            <a:pPr lvl="1"/>
            <a:r>
              <a:rPr lang="en-US" dirty="0"/>
              <a:t>INDEX determined as smallest INDEX such that RA &lt;= I_RA(INDEX). </a:t>
            </a:r>
          </a:p>
          <a:p>
            <a:pPr lvl="1"/>
            <a:r>
              <a:rPr lang="en-US" dirty="0"/>
              <a:t>NUM_RB obtained from the LUT.</a:t>
            </a:r>
          </a:p>
          <a:p>
            <a:pPr lvl="1"/>
            <a:r>
              <a:rPr lang="en-US" dirty="0"/>
              <a:t>START_RB_5MHz = RA – I_RA(INDEX-1)-1</a:t>
            </a:r>
          </a:p>
          <a:p>
            <a:pPr lvl="2"/>
            <a:r>
              <a:rPr lang="en-US" dirty="0"/>
              <a:t>I_RA(0) = -1</a:t>
            </a:r>
          </a:p>
          <a:p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9372961"/>
              </p:ext>
            </p:extLst>
          </p:nvPr>
        </p:nvGraphicFramePr>
        <p:xfrm>
          <a:off x="8172022" y="1690688"/>
          <a:ext cx="2887663" cy="3116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2" name="Worksheet" r:id="rId3" imgW="2888202" imgH="3116370" progId="Excel.Sheet.12">
                  <p:embed/>
                </p:oleObj>
              </mc:Choice>
              <mc:Fallback>
                <p:oleObj name="Worksheet" r:id="rId3" imgW="2888202" imgH="311637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172022" y="1690688"/>
                        <a:ext cx="2887663" cy="3116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36287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Alt.3: </a:t>
            </a:r>
            <a:r>
              <a:rPr lang="en-US" b="1" dirty="0"/>
              <a:t>UL Resource Allocation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GB" sz="2800" dirty="0" smtClean="0"/>
              <a:t>Rel-8 </a:t>
            </a:r>
            <a:r>
              <a:rPr lang="en-GB" sz="2800" dirty="0"/>
              <a:t>Uplink resource allocation type 0 for CE Mode A with RIV limited: </a:t>
            </a:r>
            <a:endParaRPr lang="en-GB" sz="2800" dirty="0" smtClean="0"/>
          </a:p>
          <a:p>
            <a:pPr marL="914400" lvl="1" indent="-457200">
              <a:tabLst>
                <a:tab pos="457200" algn="l"/>
              </a:tabLst>
            </a:pPr>
            <a:r>
              <a:rPr lang="en-GB" sz="2800" dirty="0" smtClean="0"/>
              <a:t>Required total bits </a:t>
            </a:r>
            <a:r>
              <a:rPr lang="en-GB" sz="2800" dirty="0"/>
              <a:t>= 9,11,11,12 for 5,10,15,20 MHz respectively if RIV value is limited to 1250 ,1875,2500 for 10,15, 20 MHz system bandwidth. </a:t>
            </a:r>
            <a:endParaRPr lang="en-GB" sz="2800" dirty="0">
              <a:cs typeface="Times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6627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Alt.4: </a:t>
            </a:r>
            <a:r>
              <a:rPr lang="en-US" b="1" dirty="0"/>
              <a:t>UL Resource Allocation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Font typeface="Wingdings" panose="05000000000000000000" pitchFamily="2" charset="2"/>
              <a:buChar char="§"/>
            </a:pPr>
            <a:r>
              <a:rPr lang="en-US" dirty="0"/>
              <a:t>For PUSCH resource allocation for 5 MHz in CE mode A, </a:t>
            </a:r>
            <a:endParaRPr lang="en-GB" sz="3600" dirty="0"/>
          </a:p>
          <a:p>
            <a:pPr lvl="1"/>
            <a:r>
              <a:rPr lang="en-US" dirty="0"/>
              <a:t>the number of bits in DCI for resource allocation is the same as Rel-13.</a:t>
            </a:r>
            <a:endParaRPr lang="en-GB" sz="3200" dirty="0"/>
          </a:p>
          <a:p>
            <a:pPr lvl="1"/>
            <a:r>
              <a:rPr lang="en-US" dirty="0"/>
              <a:t>Resource allocation within one 6-PRB narrowband is according to Rel-13.</a:t>
            </a:r>
            <a:endParaRPr lang="en-GB" sz="3200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Resource allocation of larger than one 6-PRB narrowband is indicated by a subset of the states created from combining the 11 unused states in RIV and the </a:t>
            </a:r>
            <a:r>
              <a:rPr lang="en-GB" dirty="0" smtClean="0"/>
              <a:t>          </a:t>
            </a:r>
            <a:r>
              <a:rPr lang="en-US" dirty="0" smtClean="0"/>
              <a:t>bits </a:t>
            </a:r>
            <a:r>
              <a:rPr lang="en-US" dirty="0"/>
              <a:t>of NB index in Rel-13.</a:t>
            </a:r>
            <a:endParaRPr lang="en-GB" sz="3200" dirty="0"/>
          </a:p>
          <a:p>
            <a:pPr lvl="2"/>
            <a:r>
              <a:rPr lang="en-US" sz="2400" dirty="0"/>
              <a:t>RBG-based UL type 0 is used.</a:t>
            </a:r>
            <a:endParaRPr lang="en-GB" sz="2400" dirty="0"/>
          </a:p>
          <a:p>
            <a:pPr lvl="2"/>
            <a:r>
              <a:rPr lang="en-US" sz="2400" dirty="0"/>
              <a:t>RBG size is 3.</a:t>
            </a:r>
            <a:endParaRPr lang="en-GB" sz="2400" dirty="0"/>
          </a:p>
          <a:p>
            <a:endParaRPr lang="en-US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9879" y="3874531"/>
            <a:ext cx="8763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934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1332</TotalTime>
  <Words>396</Words>
  <Application>Microsoft Office PowerPoint</Application>
  <PresentationFormat>Widescreen</PresentationFormat>
  <Paragraphs>40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Arial Unicode MS</vt:lpstr>
      <vt:lpstr>Arial</vt:lpstr>
      <vt:lpstr>Calibri</vt:lpstr>
      <vt:lpstr>Calibri Light</vt:lpstr>
      <vt:lpstr>Courier New</vt:lpstr>
      <vt:lpstr>MS Mincho</vt:lpstr>
      <vt:lpstr>Times</vt:lpstr>
      <vt:lpstr>Wingdings</vt:lpstr>
      <vt:lpstr>Office Theme</vt:lpstr>
      <vt:lpstr>Equation</vt:lpstr>
      <vt:lpstr>Worksheet</vt:lpstr>
      <vt:lpstr>WF on UL Resource Allocation for FeMTC UEs with 5MHz Channel Bandwidth</vt:lpstr>
      <vt:lpstr>Alt.1: UL Resource Allocation </vt:lpstr>
      <vt:lpstr>Alt.2: UL Resource Allocation</vt:lpstr>
      <vt:lpstr>Alt.2: UL Resource Allocation</vt:lpstr>
      <vt:lpstr>Alt.3: UL Resource Allocation </vt:lpstr>
      <vt:lpstr>Alt.4: UL Resource Allocation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Bhattad, Kapil</dc:creator>
  <cp:lastModifiedBy>Yassin Awad</cp:lastModifiedBy>
  <cp:revision>48</cp:revision>
  <dcterms:created xsi:type="dcterms:W3CDTF">2017-02-13T09:47:42Z</dcterms:created>
  <dcterms:modified xsi:type="dcterms:W3CDTF">2017-02-15T09:18:27Z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-1780136499</vt:i4>
  </property>
  <property fmtid="{D5CDD505-2E9C-101B-9397-08002B2CF9AE}" pid="4" name="_EmailSubject">
    <vt:lpwstr>UL Resource Allocation</vt:lpwstr>
  </property>
  <property fmtid="{D5CDD505-2E9C-101B-9397-08002B2CF9AE}" pid="5" name="_AuthorEmail">
    <vt:lpwstr>kbhattad@qti.qualcomm.com</vt:lpwstr>
  </property>
  <property fmtid="{D5CDD505-2E9C-101B-9397-08002B2CF9AE}" pid="6" name="_AuthorEmailDisplayName">
    <vt:lpwstr>Bhattad, Kapil</vt:lpwstr>
  </property>
</Properties>
</file>