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2" r:id="rId3"/>
    <p:sldId id="266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78" autoAdjust="0"/>
    <p:restoredTop sz="94660"/>
  </p:normalViewPr>
  <p:slideViewPr>
    <p:cSldViewPr>
      <p:cViewPr varScale="1">
        <p:scale>
          <a:sx n="112" d="100"/>
          <a:sy n="112" d="100"/>
        </p:scale>
        <p:origin x="-178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61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3E7D3-DFDB-44FD-8CC4-0B2ABF503DA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4A19D-60E8-4598-AC1D-41687207F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137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12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85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85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34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60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33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3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206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85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49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64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72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251520" y="2708920"/>
            <a:ext cx="8640959" cy="140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ja-JP" sz="3600" dirty="0">
                <a:latin typeface="Calibri" panose="020F0502020204030204" pitchFamily="34" charset="0"/>
              </a:rPr>
              <a:t>WF </a:t>
            </a:r>
            <a:r>
              <a:rPr lang="en-US" altLang="ja-JP" sz="3600" dirty="0" smtClean="0">
                <a:latin typeface="Calibri" panose="020F0502020204030204" pitchFamily="34" charset="0"/>
              </a:rPr>
              <a:t>on System Information Delivery</a:t>
            </a: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1042988" y="4509120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sz="2400" dirty="0">
                <a:latin typeface="Calibri" panose="020F0502020204030204" pitchFamily="34" charset="0"/>
              </a:rPr>
              <a:t>LG Electronics, </a:t>
            </a:r>
            <a:r>
              <a:rPr lang="en-US" altLang="ko-KR" sz="2400" dirty="0" smtClean="0">
                <a:latin typeface="Calibri" panose="020F0502020204030204" pitchFamily="34" charset="0"/>
              </a:rPr>
              <a:t>NTT DOCOMO, </a:t>
            </a:r>
            <a:r>
              <a:rPr lang="en-US" altLang="ko-KR" sz="2400">
                <a:latin typeface="Calibri" panose="020F0502020204030204" pitchFamily="34" charset="0"/>
              </a:rPr>
              <a:t>Inter </a:t>
            </a:r>
            <a:r>
              <a:rPr lang="en-US" altLang="ko-KR" sz="2400" smtClean="0">
                <a:latin typeface="Calibri" panose="020F0502020204030204" pitchFamily="34" charset="0"/>
              </a:rPr>
              <a:t>Digital, [Qualcomm</a:t>
            </a:r>
            <a:r>
              <a:rPr lang="en-US" altLang="ko-KR" sz="2400" dirty="0" smtClean="0">
                <a:latin typeface="Calibri" panose="020F0502020204030204" pitchFamily="34" charset="0"/>
              </a:rPr>
              <a:t>, SONY,]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46251" y="548680"/>
            <a:ext cx="14462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R1-1613572</a:t>
            </a:r>
            <a:endParaRPr lang="en-US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548680"/>
            <a:ext cx="3595023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latin typeface="Calibri" panose="020F0502020204030204" pitchFamily="34" charset="0"/>
              </a:rPr>
              <a:t>3GPP </a:t>
            </a:r>
            <a:r>
              <a:rPr lang="en-US" sz="2000" b="1" dirty="0" smtClean="0">
                <a:latin typeface="Calibri" panose="020F0502020204030204" pitchFamily="34" charset="0"/>
              </a:rPr>
              <a:t>TSG</a:t>
            </a:r>
            <a:r>
              <a:rPr lang="en-US" sz="2000" b="1" dirty="0">
                <a:latin typeface="Calibri" panose="020F0502020204030204" pitchFamily="34" charset="0"/>
              </a:rPr>
              <a:t> RAN1 </a:t>
            </a:r>
            <a:r>
              <a:rPr lang="en-GB" altLang="zh-CN" sz="2000" b="1" dirty="0" smtClean="0">
                <a:latin typeface="Calibri" panose="020F0502020204030204" pitchFamily="34" charset="0"/>
              </a:rPr>
              <a:t>#</a:t>
            </a:r>
            <a:r>
              <a:rPr lang="en-US" altLang="zh-CN" sz="2000" b="1" dirty="0" smtClean="0">
                <a:latin typeface="Calibri" panose="020F0502020204030204" pitchFamily="34" charset="0"/>
              </a:rPr>
              <a:t>87</a:t>
            </a:r>
            <a:r>
              <a:rPr lang="en-US" sz="2000" b="1" dirty="0" smtClean="0">
                <a:latin typeface="Calibri" panose="020F0502020204030204" pitchFamily="34" charset="0"/>
              </a:rPr>
              <a:t> </a:t>
            </a:r>
            <a:endParaRPr lang="en-US" sz="2000" b="1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en-US" altLang="ko-KR" sz="2000" b="1" dirty="0" smtClean="0">
                <a:latin typeface="Calibri" panose="020F0502020204030204" pitchFamily="34" charset="0"/>
              </a:rPr>
              <a:t>Reno, USA, 14</a:t>
            </a:r>
            <a:r>
              <a:rPr lang="en-US" altLang="ko-KR" sz="2000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 </a:t>
            </a:r>
            <a:r>
              <a:rPr lang="en-US" altLang="ko-KR" sz="2000" b="1" dirty="0">
                <a:latin typeface="Calibri" panose="020F0502020204030204" pitchFamily="34" charset="0"/>
              </a:rPr>
              <a:t>–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18</a:t>
            </a:r>
            <a:r>
              <a:rPr lang="en-US" altLang="ko-KR" sz="2000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 Nov. 2016</a:t>
            </a:r>
            <a:endParaRPr lang="en-US" altLang="zh-CN" sz="2000" b="1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tr-TR" sz="2000" b="1" dirty="0" smtClean="0">
                <a:latin typeface="Calibri" panose="020F0502020204030204" pitchFamily="34" charset="0"/>
              </a:rPr>
              <a:t>Agenda Item: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7.1.2.2</a:t>
            </a:r>
            <a:endParaRPr lang="en-US" sz="20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4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US" altLang="ko-KR" dirty="0"/>
              <a:t>NR defines at least one broadcast channel: NR-PBCH</a:t>
            </a:r>
            <a:endParaRPr lang="ko-KR" altLang="ko-KR" dirty="0"/>
          </a:p>
          <a:p>
            <a:pPr lvl="1"/>
            <a:r>
              <a:rPr lang="en-US" altLang="ko-KR" dirty="0"/>
              <a:t>NR-PBCH decoding is based on the fixed relationship with NR-PSS and/or NR-SSS resource position irrespective of duplex mode and beam operation type at least within a given frequency range and CP overhead</a:t>
            </a:r>
            <a:endParaRPr lang="ko-KR" altLang="ko-KR" dirty="0"/>
          </a:p>
          <a:p>
            <a:pPr lvl="2"/>
            <a:r>
              <a:rPr lang="en-US" altLang="ko-KR" dirty="0"/>
              <a:t>FFS: Unlicensed spectrum case</a:t>
            </a:r>
            <a:endParaRPr lang="ko-KR" altLang="ko-KR" dirty="0"/>
          </a:p>
          <a:p>
            <a:pPr lvl="1"/>
            <a:r>
              <a:rPr lang="en-US" altLang="ko-KR" dirty="0"/>
              <a:t>FFS relationship between NR-PBCH subcarrier spacing and NR-PSS and/or SSS subcarrier spacing</a:t>
            </a:r>
            <a:endParaRPr lang="ko-KR" altLang="ko-KR" dirty="0"/>
          </a:p>
          <a:p>
            <a:pPr lvl="1"/>
            <a:r>
              <a:rPr lang="en-US" altLang="ko-KR" dirty="0"/>
              <a:t>Following broadcasting schemes to carry essential system information can be considered</a:t>
            </a:r>
            <a:endParaRPr lang="ko-KR" altLang="ko-KR" dirty="0"/>
          </a:p>
          <a:p>
            <a:pPr lvl="2"/>
            <a:r>
              <a:rPr lang="en-US" altLang="ko-KR" dirty="0"/>
              <a:t>Option 1: NR-PBCH carries a part of essential system information for initial access including information necessary for UE to receive channel carrying remaining essential system information</a:t>
            </a:r>
            <a:endParaRPr lang="ko-KR" altLang="ko-KR" dirty="0"/>
          </a:p>
          <a:p>
            <a:pPr lvl="2"/>
            <a:r>
              <a:rPr lang="en-US" altLang="ko-KR" dirty="0"/>
              <a:t>Option 2: NR-PBCH carries minimum information necessary for UE to perform initial UL transmission (not limited to NR-PRACH) in addition to information in Option 1</a:t>
            </a:r>
            <a:endParaRPr lang="ko-KR" altLang="ko-KR" dirty="0"/>
          </a:p>
          <a:p>
            <a:pPr lvl="2"/>
            <a:r>
              <a:rPr lang="en-US" altLang="ko-KR" dirty="0"/>
              <a:t>Option 3: NR-PBCH carries all essential system information for initial access</a:t>
            </a:r>
            <a:endParaRPr lang="ko-KR" altLang="ko-KR" dirty="0"/>
          </a:p>
          <a:p>
            <a:pPr lvl="2"/>
            <a:r>
              <a:rPr lang="en-US" altLang="ko-KR" dirty="0"/>
              <a:t>Other options are not precluded</a:t>
            </a:r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77518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smtClean="0">
                <a:latin typeface="Calibri" panose="020F0502020204030204" pitchFamily="34" charset="0"/>
              </a:rPr>
              <a:t>Proposal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321424"/>
          </a:xfrm>
        </p:spPr>
        <p:txBody>
          <a:bodyPr>
            <a:normAutofit/>
          </a:bodyPr>
          <a:lstStyle/>
          <a:p>
            <a:r>
              <a:rPr lang="en-US" altLang="ko-KR" sz="2400" dirty="0" smtClean="0">
                <a:latin typeface="Calibri" panose="020F0502020204030204" pitchFamily="34" charset="0"/>
              </a:rPr>
              <a:t>The system information other than those included in NR-PBCH is carried to the UE in the following options: 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Alt. 1: </a:t>
            </a:r>
            <a:r>
              <a:rPr lang="en-US" altLang="ko-KR" sz="1600" dirty="0" smtClean="0">
                <a:latin typeface="Calibri" panose="020F0502020204030204" pitchFamily="34" charset="0"/>
              </a:rPr>
              <a:t> </a:t>
            </a:r>
            <a:r>
              <a:rPr lang="en-US" altLang="ko-KR" sz="2000" dirty="0" smtClean="0">
                <a:latin typeface="Calibri" panose="020F0502020204030204" pitchFamily="34" charset="0"/>
              </a:rPr>
              <a:t>NR defines the additional channel as secondary broadcast channel</a:t>
            </a:r>
          </a:p>
          <a:p>
            <a:pPr lvl="2"/>
            <a:r>
              <a:rPr lang="en-US" altLang="ko-KR" sz="2000" dirty="0" smtClean="0">
                <a:latin typeface="Calibri" panose="020F0502020204030204" pitchFamily="34" charset="0"/>
              </a:rPr>
              <a:t>Secondary broadcast channel may be different design from NR-PBCH, e.g. payload size, resource mapping, and etc.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Alt. 2:  The remaining information is transmitted in shared downlink channel  similar to ,e.g. NR-PDSCH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FFS : whether UE-specific, beam-specific and/or cell-specific</a:t>
            </a:r>
          </a:p>
          <a:p>
            <a:pPr lvl="2"/>
            <a:r>
              <a:rPr lang="en-US" altLang="ko-KR" sz="1600" dirty="0" smtClean="0"/>
              <a:t>Note: This does not preclude defining of other mechanisms transmitting system information, e.g. UE-specific/beam-specific for on-demand </a:t>
            </a:r>
            <a:r>
              <a:rPr lang="en-US" altLang="ko-KR" sz="1600" dirty="0" err="1" smtClean="0"/>
              <a:t>beamformed</a:t>
            </a:r>
            <a:r>
              <a:rPr lang="en-US" altLang="ko-KR" sz="1600" dirty="0" smtClean="0"/>
              <a:t> SIB and cell-specific otherwise.</a:t>
            </a:r>
            <a:endParaRPr lang="ko-KR" altLang="ko-KR" sz="1600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282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3066</TotalTime>
  <Words>287</Words>
  <Application>Microsoft Office PowerPoint</Application>
  <PresentationFormat>화면 슬라이드 쇼(4:3)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PowerPoint 프레젠테이션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Hanjun Park</dc:creator>
  <cp:lastModifiedBy>Eunsun Kim</cp:lastModifiedBy>
  <cp:revision>207</cp:revision>
  <dcterms:created xsi:type="dcterms:W3CDTF">2016-04-11T00:08:37Z</dcterms:created>
  <dcterms:modified xsi:type="dcterms:W3CDTF">2016-11-17T01:28:56Z</dcterms:modified>
</cp:coreProperties>
</file>