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321" r:id="rId3"/>
    <p:sldId id="316" r:id="rId4"/>
    <p:sldId id="290" r:id="rId5"/>
    <p:sldId id="287" r:id="rId6"/>
    <p:sldId id="319" r:id="rId7"/>
    <p:sldId id="299" r:id="rId8"/>
    <p:sldId id="301" r:id="rId9"/>
    <p:sldId id="304" r:id="rId10"/>
    <p:sldId id="320"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csson" initials="E"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093"/>
    <a:srgbClr val="0000CC"/>
    <a:srgbClr val="15F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03" autoAdjust="0"/>
    <p:restoredTop sz="95560" autoAdjust="0"/>
  </p:normalViewPr>
  <p:slideViewPr>
    <p:cSldViewPr>
      <p:cViewPr varScale="1">
        <p:scale>
          <a:sx n="89" d="100"/>
          <a:sy n="89" d="100"/>
        </p:scale>
        <p:origin x="1603" y="101"/>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D6F7BB-76F4-40A3-BF68-425CB25C134F}" type="datetimeFigureOut">
              <a:rPr lang="en-US" smtClean="0"/>
              <a:pPr/>
              <a:t>10/13/2016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0B8543-829A-4907-B4F1-723C5C94BBC9}" type="slidenum">
              <a:rPr lang="en-US" smtClean="0"/>
              <a:pPr/>
              <a:t>‹#›</a:t>
            </a:fld>
            <a:endParaRPr lang="en-US"/>
          </a:p>
        </p:txBody>
      </p:sp>
    </p:spTree>
    <p:extLst>
      <p:ext uri="{BB962C8B-B14F-4D97-AF65-F5344CB8AC3E}">
        <p14:creationId xmlns:p14="http://schemas.microsoft.com/office/powerpoint/2010/main" val="56132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2016/10/13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dirty="0" smtClean="0"/>
              <a:t>Way forward on Observations of </a:t>
            </a:r>
            <a:r>
              <a:rPr lang="en-US" dirty="0" err="1" smtClean="0"/>
              <a:t>eMBB</a:t>
            </a:r>
            <a:r>
              <a:rPr lang="en-US" dirty="0" smtClean="0"/>
              <a:t> data channel coding for short block length</a:t>
            </a:r>
            <a:endParaRPr lang="zh-CN" altLang="en-US" dirty="0"/>
          </a:p>
        </p:txBody>
      </p:sp>
      <p:sp>
        <p:nvSpPr>
          <p:cNvPr id="3" name="副标题 2"/>
          <p:cNvSpPr>
            <a:spLocks noGrp="1"/>
          </p:cNvSpPr>
          <p:nvPr>
            <p:ph type="subTitle" idx="1"/>
          </p:nvPr>
        </p:nvSpPr>
        <p:spPr/>
        <p:txBody>
          <a:bodyPr>
            <a:normAutofit/>
          </a:bodyPr>
          <a:lstStyle/>
          <a:p>
            <a:r>
              <a:rPr lang="en-US" altLang="zh-CN" dirty="0" err="1" smtClean="0"/>
              <a:t>InterDigital</a:t>
            </a:r>
            <a:r>
              <a:rPr lang="en-US" altLang="zh-CN" dirty="0" smtClean="0"/>
              <a:t>, </a:t>
            </a:r>
            <a:endParaRPr lang="zh-CN" altLang="en-US" dirty="0"/>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097"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9" name="Rectangle 3"/>
          <p:cNvSpPr>
            <a:spLocks noChangeArrowheads="1"/>
          </p:cNvSpPr>
          <p:nvPr/>
        </p:nvSpPr>
        <p:spPr bwMode="auto">
          <a:xfrm>
            <a:off x="0" y="41704"/>
            <a:ext cx="896448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en-US"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WG1 Meeting #86bis					</a:t>
            </a:r>
            <a:r>
              <a:rPr kumimoji="0" lang="en-US" altLang="zh-CN" sz="1600" b="1"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        </a:t>
            </a:r>
            <a:r>
              <a:rPr lang="en-US" altLang="zh-CN" sz="1600" b="1" smtClean="0">
                <a:latin typeface="Times New Roman" pitchFamily="18" charset="0"/>
                <a:ea typeface="宋体" pitchFamily="2" charset="-122"/>
                <a:cs typeface="Times New Roman" pitchFamily="18" charset="0"/>
              </a:rPr>
              <a:t>R1-1610981</a:t>
            </a:r>
            <a:endParaRPr kumimoji="0" lang="en-US" altLang="zh-CN" sz="10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eaLnBrk="0" fontAlgn="base" hangingPunct="0">
              <a:spcBef>
                <a:spcPct val="0"/>
              </a:spcBef>
              <a:spcAft>
                <a:spcPct val="0"/>
              </a:spcAft>
            </a:pPr>
            <a:r>
              <a:rPr lang="en-US" altLang="zh-CN" sz="1600" b="1" dirty="0" smtClean="0">
                <a:latin typeface="Times New Roman" pitchFamily="18" charset="0"/>
                <a:ea typeface="宋体" pitchFamily="2" charset="-122"/>
                <a:cs typeface="Times New Roman" pitchFamily="18" charset="0"/>
              </a:rPr>
              <a:t>Lisbon, Portugal 10th - 15th October 2016</a:t>
            </a:r>
          </a:p>
          <a:p>
            <a:pPr eaLnBrk="0" fontAlgn="base" hangingPunct="0">
              <a:spcBef>
                <a:spcPct val="0"/>
              </a:spcBef>
              <a:spcAft>
                <a:spcPct val="0"/>
              </a:spcAft>
            </a:pPr>
            <a:r>
              <a:rPr lang="en-US" altLang="ko-KR" sz="1600" b="1" dirty="0">
                <a:latin typeface="Times New Roman" pitchFamily="18" charset="0"/>
                <a:ea typeface="宋体" pitchFamily="2" charset="-122"/>
                <a:cs typeface="Times New Roman" pitchFamily="18" charset="0"/>
              </a:rPr>
              <a:t>Agenda item: </a:t>
            </a:r>
            <a:r>
              <a:rPr lang="en-US" altLang="ko-KR" sz="1600" b="1" dirty="0" smtClean="0">
                <a:latin typeface="Times New Roman" pitchFamily="18" charset="0"/>
                <a:ea typeface="宋体" pitchFamily="2" charset="-122"/>
                <a:cs typeface="Times New Roman" pitchFamily="18" charset="0"/>
              </a:rPr>
              <a:t>8.1.3.1</a:t>
            </a:r>
            <a:endParaRPr lang="en-US" altLang="ko-KR" sz="1600" b="1"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395536" y="0"/>
            <a:ext cx="8686800" cy="1138138"/>
          </a:xfrm>
        </p:spPr>
        <p:txBody>
          <a:bodyPr>
            <a:normAutofit fontScale="90000"/>
          </a:bodyPr>
          <a:lstStyle/>
          <a:p>
            <a:r>
              <a:rPr lang="en-US" altLang="ko-KR" dirty="0"/>
              <a:t>Observations on </a:t>
            </a:r>
            <a:r>
              <a:rPr lang="en-US" altLang="ko-KR" dirty="0" smtClean="0"/>
              <a:t>More Advanced Decoder</a:t>
            </a:r>
            <a:endParaRPr lang="ko-KR" altLang="en-US" dirty="0"/>
          </a:p>
        </p:txBody>
      </p:sp>
      <p:sp>
        <p:nvSpPr>
          <p:cNvPr id="3" name="내용 개체 틀 2"/>
          <p:cNvSpPr>
            <a:spLocks noGrp="1"/>
          </p:cNvSpPr>
          <p:nvPr>
            <p:ph idx="1"/>
          </p:nvPr>
        </p:nvSpPr>
        <p:spPr>
          <a:xfrm>
            <a:off x="457200" y="1268760"/>
            <a:ext cx="8229600" cy="4857403"/>
          </a:xfrm>
        </p:spPr>
        <p:txBody>
          <a:bodyPr>
            <a:normAutofit/>
          </a:bodyPr>
          <a:lstStyle/>
          <a:p>
            <a:pPr marL="742950" lvl="2" indent="-342900"/>
            <a:r>
              <a:rPr lang="en-US" altLang="ko-KR" dirty="0" smtClean="0"/>
              <a:t>For information block length &lt;400 bits, Polar codes have the best performance over LDPC and Turbo codes</a:t>
            </a:r>
          </a:p>
          <a:p>
            <a:pPr marL="742950" lvl="2" indent="-342900"/>
            <a:r>
              <a:rPr lang="en-US" altLang="ko-KR" dirty="0" smtClean="0"/>
              <a:t>For information block from 400 bits to 2000 bits :</a:t>
            </a:r>
          </a:p>
          <a:p>
            <a:pPr marL="1200150" lvl="3" indent="-342900"/>
            <a:r>
              <a:rPr lang="en-US" altLang="ko-KR" dirty="0" smtClean="0"/>
              <a:t>Polar codes have the best performance for coding rate above 1/2 </a:t>
            </a:r>
          </a:p>
          <a:p>
            <a:pPr marL="1200150" lvl="3" indent="-342900"/>
            <a:r>
              <a:rPr lang="en-US" altLang="ko-KR" dirty="0" smtClean="0"/>
              <a:t>Polar and LDPC codes have comparable performance for coding rate below ½ , and slightly better than Turbo </a:t>
            </a:r>
          </a:p>
          <a:p>
            <a:pPr marL="1200150" lvl="3" indent="-342900">
              <a:buNone/>
            </a:pPr>
            <a:endParaRPr lang="en-US" altLang="ko-KR" dirty="0" smtClean="0"/>
          </a:p>
          <a:p>
            <a:pPr marL="742950" lvl="2" indent="-342900"/>
            <a:endParaRPr lang="en-US" altLang="ko-KR" dirty="0" smtClean="0"/>
          </a:p>
          <a:p>
            <a:pPr marL="1200150" lvl="3" indent="-342900"/>
            <a:endParaRPr lang="en-US" altLang="ko-KR" dirty="0" smtClean="0"/>
          </a:p>
          <a:p>
            <a:pPr marL="857250" lvl="3" indent="0">
              <a:buNone/>
            </a:pPr>
            <a:endParaRPr lang="en-US" altLang="ko-KR" dirty="0" smtClean="0"/>
          </a:p>
          <a:p>
            <a:pPr marL="742950" lvl="2" indent="-342900"/>
            <a:endParaRPr lang="en-US" altLang="ko-KR" dirty="0"/>
          </a:p>
          <a:p>
            <a:pPr marL="857250" lvl="3" indent="0">
              <a:buNone/>
            </a:pPr>
            <a:endParaRPr lang="ko-KR" altLang="en-US" dirty="0"/>
          </a:p>
        </p:txBody>
      </p:sp>
    </p:spTree>
    <p:extLst>
      <p:ext uri="{BB962C8B-B14F-4D97-AF65-F5344CB8AC3E}">
        <p14:creationId xmlns:p14="http://schemas.microsoft.com/office/powerpoint/2010/main" val="39088186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Comparison Set</a:t>
            </a:r>
            <a:endParaRPr lang="ko-KR" altLang="en-US" dirty="0"/>
          </a:p>
        </p:txBody>
      </p:sp>
      <p:sp>
        <p:nvSpPr>
          <p:cNvPr id="3" name="내용 개체 틀 2"/>
          <p:cNvSpPr>
            <a:spLocks noGrp="1"/>
          </p:cNvSpPr>
          <p:nvPr>
            <p:ph idx="1"/>
          </p:nvPr>
        </p:nvSpPr>
        <p:spPr>
          <a:xfrm>
            <a:off x="457200" y="1268760"/>
            <a:ext cx="8229600" cy="4857403"/>
          </a:xfrm>
        </p:spPr>
        <p:txBody>
          <a:bodyPr>
            <a:normAutofit fontScale="92500" lnSpcReduction="20000"/>
          </a:bodyPr>
          <a:lstStyle/>
          <a:p>
            <a:pPr marL="742950" lvl="2" indent="-342900"/>
            <a:r>
              <a:rPr lang="en-US" altLang="ko-KR" dirty="0"/>
              <a:t>Data source: R1-1610600</a:t>
            </a:r>
          </a:p>
          <a:p>
            <a:pPr marL="742950" lvl="2" indent="-342900"/>
            <a:r>
              <a:rPr lang="en-US" altLang="ko-KR" dirty="0"/>
              <a:t>The data selection considers the fact of data availability and data performance </a:t>
            </a:r>
            <a:r>
              <a:rPr lang="en-US" altLang="ko-KR" dirty="0" smtClean="0"/>
              <a:t>from all the companies until RAN1#86bis</a:t>
            </a:r>
          </a:p>
          <a:p>
            <a:pPr marL="742950" lvl="2" indent="-342900"/>
            <a:r>
              <a:rPr lang="en-US" altLang="ko-KR" dirty="0" smtClean="0"/>
              <a:t>Examples of implementable decoders, up to 2k information block size</a:t>
            </a:r>
          </a:p>
          <a:p>
            <a:pPr marL="1200150" lvl="3" indent="-342900"/>
            <a:r>
              <a:rPr lang="en-US" altLang="ko-KR" dirty="0" smtClean="0"/>
              <a:t>Turbo: Max-log-Map (Nokia, </a:t>
            </a:r>
            <a:r>
              <a:rPr lang="en-US" altLang="ko-KR" dirty="0" err="1" smtClean="0"/>
              <a:t>Spreadtrum</a:t>
            </a:r>
            <a:r>
              <a:rPr lang="en-US" altLang="ko-KR" dirty="0" smtClean="0"/>
              <a:t>)</a:t>
            </a:r>
          </a:p>
          <a:p>
            <a:pPr marL="1200150" lvl="3" indent="-342900"/>
            <a:r>
              <a:rPr lang="en-US" altLang="ko-KR" dirty="0" smtClean="0"/>
              <a:t>LDPC:  </a:t>
            </a:r>
            <a:r>
              <a:rPr lang="en-US" dirty="0" smtClean="0"/>
              <a:t>Offset-Min-sum (Nokia)</a:t>
            </a:r>
          </a:p>
          <a:p>
            <a:pPr marL="1200150" lvl="3" indent="-342900"/>
            <a:r>
              <a:rPr lang="en-US" altLang="ko-KR" dirty="0" smtClean="0"/>
              <a:t>LDPC:  </a:t>
            </a:r>
            <a:r>
              <a:rPr lang="en-US" dirty="0" smtClean="0"/>
              <a:t>Offset-Min-sum (</a:t>
            </a:r>
            <a:r>
              <a:rPr lang="en-US" altLang="ko-KR" dirty="0" smtClean="0"/>
              <a:t>Samsung</a:t>
            </a:r>
            <a:r>
              <a:rPr lang="en-US" dirty="0" smtClean="0"/>
              <a:t>)</a:t>
            </a:r>
            <a:endParaRPr lang="en-US" altLang="ko-KR" dirty="0" smtClean="0"/>
          </a:p>
          <a:p>
            <a:pPr marL="1200150" lvl="3" indent="-342900"/>
            <a:r>
              <a:rPr lang="en-US" altLang="ko-KR" dirty="0" smtClean="0"/>
              <a:t>Polar:  PC-SCL, List 8 as the example (Huawei)</a:t>
            </a:r>
          </a:p>
          <a:p>
            <a:pPr marL="742950" lvl="2" indent="-342900"/>
            <a:r>
              <a:rPr lang="en-US" altLang="ko-KR" dirty="0" smtClean="0"/>
              <a:t>Examples of more advanced decoders, up to 2k information block size</a:t>
            </a:r>
          </a:p>
          <a:p>
            <a:pPr marL="1200150" lvl="3" indent="-342900"/>
            <a:r>
              <a:rPr lang="en-US" altLang="ko-KR" dirty="0" smtClean="0"/>
              <a:t>Enhanced Turbo: mixed mother codes of 1/3 &amp; 1/5, log-map (Ericsson)</a:t>
            </a:r>
          </a:p>
          <a:p>
            <a:pPr marL="1200150" lvl="3" indent="-342900"/>
            <a:r>
              <a:rPr lang="en-US" altLang="ko-KR" dirty="0" smtClean="0"/>
              <a:t>LDPC: Sum product (Qualcomm)</a:t>
            </a:r>
          </a:p>
          <a:p>
            <a:pPr marL="1200150" lvl="3" indent="-342900"/>
            <a:r>
              <a:rPr lang="en-US" altLang="ko-KR" dirty="0" smtClean="0"/>
              <a:t>LDPC: Sum product (Samsung)</a:t>
            </a:r>
          </a:p>
          <a:p>
            <a:pPr marL="1200150" lvl="3" indent="-342900"/>
            <a:r>
              <a:rPr lang="en-US" altLang="ko-KR" dirty="0" smtClean="0"/>
              <a:t>Polar: PC-SCL, list 32 (Huawei)</a:t>
            </a:r>
          </a:p>
          <a:p>
            <a:pPr marL="857250" lvl="3" indent="0">
              <a:buNone/>
            </a:pPr>
            <a:endParaRPr lang="en-US" altLang="ko-KR" dirty="0"/>
          </a:p>
          <a:p>
            <a:pPr marL="857250" lvl="3" indent="0">
              <a:buNone/>
            </a:pPr>
            <a:endParaRPr lang="en-US" altLang="ko-KR" dirty="0" smtClean="0"/>
          </a:p>
          <a:p>
            <a:pPr marL="857250" lvl="3" indent="0">
              <a:buNone/>
            </a:pPr>
            <a:endParaRPr lang="ko-KR" altLang="en-US" dirty="0"/>
          </a:p>
        </p:txBody>
      </p:sp>
    </p:spTree>
    <p:extLst>
      <p:ext uri="{BB962C8B-B14F-4D97-AF65-F5344CB8AC3E}">
        <p14:creationId xmlns:p14="http://schemas.microsoft.com/office/powerpoint/2010/main" val="10177904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91680" y="3068960"/>
            <a:ext cx="5577937" cy="707886"/>
          </a:xfrm>
          <a:prstGeom prst="rect">
            <a:avLst/>
          </a:prstGeom>
        </p:spPr>
        <p:txBody>
          <a:bodyPr wrap="none">
            <a:spAutoFit/>
          </a:bodyPr>
          <a:lstStyle/>
          <a:p>
            <a:pPr marL="742950" lvl="2" indent="-342900" algn="ctr"/>
            <a:r>
              <a:rPr lang="en-US" altLang="ko-KR" sz="4000" dirty="0"/>
              <a:t>Implementable decoder</a:t>
            </a:r>
          </a:p>
        </p:txBody>
      </p:sp>
    </p:spTree>
    <p:extLst>
      <p:ext uri="{BB962C8B-B14F-4D97-AF65-F5344CB8AC3E}">
        <p14:creationId xmlns:p14="http://schemas.microsoft.com/office/powerpoint/2010/main" val="6567704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1024179" y="1484784"/>
            <a:ext cx="8119821" cy="4464496"/>
          </a:xfrm>
          <a:prstGeom prst="rect">
            <a:avLst/>
          </a:prstGeom>
        </p:spPr>
      </p:pic>
      <p:sp>
        <p:nvSpPr>
          <p:cNvPr id="2" name="제목 1"/>
          <p:cNvSpPr>
            <a:spLocks noGrp="1"/>
          </p:cNvSpPr>
          <p:nvPr>
            <p:ph type="title"/>
          </p:nvPr>
        </p:nvSpPr>
        <p:spPr/>
        <p:txBody>
          <a:bodyPr>
            <a:normAutofit fontScale="90000"/>
          </a:bodyPr>
          <a:lstStyle/>
          <a:p>
            <a:r>
              <a:rPr lang="en-US" altLang="ko-KR" dirty="0"/>
              <a:t>Implementable D</a:t>
            </a:r>
            <a:r>
              <a:rPr lang="en-US" altLang="ko-KR" dirty="0" smtClean="0"/>
              <a:t>ecoder Performance at Small Block Size (</a:t>
            </a:r>
            <a:r>
              <a:rPr lang="en-US" altLang="ko-KR" dirty="0" smtClean="0">
                <a:solidFill>
                  <a:srgbClr val="FF0000"/>
                </a:solidFill>
              </a:rPr>
              <a:t>QPSK</a:t>
            </a:r>
            <a:r>
              <a:rPr lang="en-US" altLang="ko-KR" dirty="0" smtClean="0"/>
              <a:t>, BLER </a:t>
            </a:r>
            <a:r>
              <a:rPr lang="en-US" altLang="ko-KR" dirty="0" smtClean="0">
                <a:solidFill>
                  <a:srgbClr val="FF0000"/>
                </a:solidFill>
              </a:rPr>
              <a:t>10%</a:t>
            </a:r>
            <a:r>
              <a:rPr lang="en-US" altLang="ko-KR" dirty="0" smtClean="0"/>
              <a:t>)</a:t>
            </a:r>
            <a:endParaRPr lang="ko-KR" altLang="en-US" dirty="0"/>
          </a:p>
        </p:txBody>
      </p:sp>
      <p:sp>
        <p:nvSpPr>
          <p:cNvPr id="4" name="TextBox 3"/>
          <p:cNvSpPr txBox="1"/>
          <p:nvPr/>
        </p:nvSpPr>
        <p:spPr>
          <a:xfrm>
            <a:off x="0" y="5561945"/>
            <a:ext cx="3135410" cy="1323439"/>
          </a:xfrm>
          <a:prstGeom prst="rect">
            <a:avLst/>
          </a:prstGeom>
          <a:noFill/>
        </p:spPr>
        <p:txBody>
          <a:bodyPr wrap="none" rtlCol="0">
            <a:spAutoFit/>
          </a:bodyPr>
          <a:lstStyle/>
          <a:p>
            <a:r>
              <a:rPr lang="en-US" sz="1600" dirty="0" smtClean="0">
                <a:solidFill>
                  <a:srgbClr val="FF0000"/>
                </a:solidFill>
              </a:rPr>
              <a:t>— Polar (Huawei, List 8)</a:t>
            </a:r>
          </a:p>
          <a:p>
            <a:r>
              <a:rPr lang="en-US" sz="1600" dirty="0" smtClean="0">
                <a:solidFill>
                  <a:srgbClr val="0000CC"/>
                </a:solidFill>
              </a:rPr>
              <a:t>—Turbo (Nokia, 8 iterations)</a:t>
            </a:r>
          </a:p>
          <a:p>
            <a:r>
              <a:rPr lang="en-US" sz="1600" dirty="0" smtClean="0">
                <a:solidFill>
                  <a:srgbClr val="0000CC"/>
                </a:solidFill>
              </a:rPr>
              <a:t>---Turbo (</a:t>
            </a:r>
            <a:r>
              <a:rPr lang="en-US" sz="1600" dirty="0" err="1" smtClean="0">
                <a:solidFill>
                  <a:srgbClr val="0000CC"/>
                </a:solidFill>
              </a:rPr>
              <a:t>Spreadstrum</a:t>
            </a:r>
            <a:r>
              <a:rPr lang="en-US" sz="1600" dirty="0" smtClean="0">
                <a:solidFill>
                  <a:srgbClr val="0000CC"/>
                </a:solidFill>
              </a:rPr>
              <a:t>, 8 iterations)</a:t>
            </a:r>
          </a:p>
          <a:p>
            <a:r>
              <a:rPr lang="en-US" sz="1600" dirty="0" smtClean="0">
                <a:solidFill>
                  <a:srgbClr val="00B050"/>
                </a:solidFill>
              </a:rPr>
              <a:t>-- LDPC (Nokia, 50 iterations)</a:t>
            </a:r>
          </a:p>
          <a:p>
            <a:r>
              <a:rPr lang="en-US" sz="1600" dirty="0" smtClean="0">
                <a:solidFill>
                  <a:srgbClr val="D60093"/>
                </a:solidFill>
              </a:rPr>
              <a:t>-- </a:t>
            </a:r>
            <a:r>
              <a:rPr lang="en-US" sz="1600" dirty="0" smtClean="0">
                <a:solidFill>
                  <a:schemeClr val="accent3">
                    <a:lumMod val="50000"/>
                  </a:schemeClr>
                </a:solidFill>
              </a:rPr>
              <a:t>LDPC (Samsung, 50 iterations)</a:t>
            </a:r>
            <a:endParaRPr lang="en-US" sz="1600" dirty="0">
              <a:solidFill>
                <a:schemeClr val="accent3">
                  <a:lumMod val="50000"/>
                </a:schemeClr>
              </a:solidFill>
            </a:endParaRPr>
          </a:p>
        </p:txBody>
      </p:sp>
    </p:spTree>
    <p:extLst>
      <p:ext uri="{BB962C8B-B14F-4D97-AF65-F5344CB8AC3E}">
        <p14:creationId xmlns:p14="http://schemas.microsoft.com/office/powerpoint/2010/main" val="29749929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p:cNvPicPr>
            <a:picLocks noChangeAspect="1"/>
          </p:cNvPicPr>
          <p:nvPr/>
        </p:nvPicPr>
        <p:blipFill>
          <a:blip r:embed="rId2" cstate="print"/>
          <a:stretch>
            <a:fillRect/>
          </a:stretch>
        </p:blipFill>
        <p:spPr>
          <a:xfrm>
            <a:off x="802432" y="1772816"/>
            <a:ext cx="7884368" cy="4335038"/>
          </a:xfrm>
          <a:prstGeom prst="rect">
            <a:avLst/>
          </a:prstGeom>
        </p:spPr>
      </p:pic>
      <p:sp>
        <p:nvSpPr>
          <p:cNvPr id="2" name="제목 1"/>
          <p:cNvSpPr>
            <a:spLocks noGrp="1"/>
          </p:cNvSpPr>
          <p:nvPr>
            <p:ph type="title"/>
          </p:nvPr>
        </p:nvSpPr>
        <p:spPr/>
        <p:txBody>
          <a:bodyPr>
            <a:normAutofit fontScale="90000"/>
          </a:bodyPr>
          <a:lstStyle/>
          <a:p>
            <a:r>
              <a:rPr lang="en-US" altLang="ko-KR" dirty="0"/>
              <a:t>Implementable D</a:t>
            </a:r>
            <a:r>
              <a:rPr lang="en-US" altLang="ko-KR" dirty="0" smtClean="0"/>
              <a:t>ecoder Performance at Small Block Size (</a:t>
            </a:r>
            <a:r>
              <a:rPr lang="en-US" altLang="ko-KR" dirty="0" smtClean="0">
                <a:solidFill>
                  <a:srgbClr val="FF0000"/>
                </a:solidFill>
              </a:rPr>
              <a:t>QPSK</a:t>
            </a:r>
            <a:r>
              <a:rPr lang="en-US" altLang="ko-KR" dirty="0" smtClean="0"/>
              <a:t>, BLER </a:t>
            </a:r>
            <a:r>
              <a:rPr lang="en-US" altLang="ko-KR" dirty="0" smtClean="0">
                <a:solidFill>
                  <a:srgbClr val="FF0000"/>
                </a:solidFill>
              </a:rPr>
              <a:t>1%</a:t>
            </a:r>
            <a:r>
              <a:rPr lang="en-US" altLang="ko-KR" dirty="0" smtClean="0"/>
              <a:t>)</a:t>
            </a:r>
            <a:endParaRPr lang="ko-KR" altLang="en-US" dirty="0"/>
          </a:p>
        </p:txBody>
      </p:sp>
      <p:sp>
        <p:nvSpPr>
          <p:cNvPr id="4" name="TextBox 3"/>
          <p:cNvSpPr txBox="1"/>
          <p:nvPr/>
        </p:nvSpPr>
        <p:spPr>
          <a:xfrm>
            <a:off x="0" y="5589240"/>
            <a:ext cx="3135410" cy="1323439"/>
          </a:xfrm>
          <a:prstGeom prst="rect">
            <a:avLst/>
          </a:prstGeom>
          <a:noFill/>
        </p:spPr>
        <p:txBody>
          <a:bodyPr wrap="none" rtlCol="0">
            <a:spAutoFit/>
          </a:bodyPr>
          <a:lstStyle/>
          <a:p>
            <a:r>
              <a:rPr lang="en-US" sz="1600" dirty="0" smtClean="0">
                <a:solidFill>
                  <a:srgbClr val="FF0000"/>
                </a:solidFill>
              </a:rPr>
              <a:t>— Polar (Huawei, List 8)</a:t>
            </a:r>
          </a:p>
          <a:p>
            <a:r>
              <a:rPr lang="en-US" sz="1600" dirty="0" smtClean="0">
                <a:solidFill>
                  <a:srgbClr val="0000CC"/>
                </a:solidFill>
              </a:rPr>
              <a:t>—Turbo (Nokia, 8 iterations)</a:t>
            </a:r>
          </a:p>
          <a:p>
            <a:r>
              <a:rPr lang="en-US" sz="1600" dirty="0" smtClean="0">
                <a:solidFill>
                  <a:srgbClr val="0000CC"/>
                </a:solidFill>
              </a:rPr>
              <a:t>---Turbo (</a:t>
            </a:r>
            <a:r>
              <a:rPr lang="en-US" sz="1600" dirty="0" err="1" smtClean="0">
                <a:solidFill>
                  <a:srgbClr val="0000CC"/>
                </a:solidFill>
              </a:rPr>
              <a:t>Spreadstrum</a:t>
            </a:r>
            <a:r>
              <a:rPr lang="en-US" sz="1600" dirty="0" smtClean="0">
                <a:solidFill>
                  <a:srgbClr val="0000CC"/>
                </a:solidFill>
              </a:rPr>
              <a:t>, 8 iterations)</a:t>
            </a:r>
          </a:p>
          <a:p>
            <a:r>
              <a:rPr lang="en-US" sz="1600" dirty="0" smtClean="0">
                <a:solidFill>
                  <a:srgbClr val="00B050"/>
                </a:solidFill>
              </a:rPr>
              <a:t>-- LDPC (Nokia, 50 iterations)</a:t>
            </a:r>
          </a:p>
          <a:p>
            <a:r>
              <a:rPr lang="en-US" sz="1600" dirty="0" smtClean="0">
                <a:solidFill>
                  <a:srgbClr val="D60093"/>
                </a:solidFill>
              </a:rPr>
              <a:t>-- </a:t>
            </a:r>
            <a:r>
              <a:rPr lang="en-US" sz="1600" dirty="0" smtClean="0">
                <a:solidFill>
                  <a:schemeClr val="accent3">
                    <a:lumMod val="50000"/>
                  </a:schemeClr>
                </a:solidFill>
              </a:rPr>
              <a:t>LDPC (Samsung, 50 iterations)</a:t>
            </a:r>
            <a:endParaRPr lang="en-US" sz="1600" dirty="0">
              <a:solidFill>
                <a:schemeClr val="accent3">
                  <a:lumMod val="50000"/>
                </a:schemeClr>
              </a:solidFill>
            </a:endParaRPr>
          </a:p>
        </p:txBody>
      </p:sp>
    </p:spTree>
    <p:extLst>
      <p:ext uri="{BB962C8B-B14F-4D97-AF65-F5344CB8AC3E}">
        <p14:creationId xmlns:p14="http://schemas.microsoft.com/office/powerpoint/2010/main" val="15778546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395536" y="0"/>
            <a:ext cx="8686800" cy="1138138"/>
          </a:xfrm>
        </p:spPr>
        <p:txBody>
          <a:bodyPr>
            <a:normAutofit fontScale="90000"/>
          </a:bodyPr>
          <a:lstStyle/>
          <a:p>
            <a:r>
              <a:rPr lang="en-US" altLang="ko-KR" dirty="0"/>
              <a:t>Observations on Implementable </a:t>
            </a:r>
            <a:r>
              <a:rPr lang="en-US" altLang="ko-KR" dirty="0" smtClean="0"/>
              <a:t>Decoder</a:t>
            </a:r>
            <a:endParaRPr lang="ko-KR" altLang="en-US" dirty="0"/>
          </a:p>
        </p:txBody>
      </p:sp>
      <p:sp>
        <p:nvSpPr>
          <p:cNvPr id="3" name="내용 개체 틀 2"/>
          <p:cNvSpPr>
            <a:spLocks noGrp="1"/>
          </p:cNvSpPr>
          <p:nvPr>
            <p:ph idx="1"/>
          </p:nvPr>
        </p:nvSpPr>
        <p:spPr>
          <a:xfrm>
            <a:off x="457200" y="1268760"/>
            <a:ext cx="8229600" cy="4857403"/>
          </a:xfrm>
        </p:spPr>
        <p:txBody>
          <a:bodyPr>
            <a:normAutofit/>
          </a:bodyPr>
          <a:lstStyle/>
          <a:p>
            <a:pPr marL="742950" lvl="2" indent="-342900"/>
            <a:r>
              <a:rPr lang="en-US" altLang="ko-KR" dirty="0" smtClean="0"/>
              <a:t>For information block length below 1000 bits, Polar codes have the best performance over LDPC and Turbo codes </a:t>
            </a:r>
          </a:p>
          <a:p>
            <a:pPr marL="1200150" lvl="3" indent="-342900"/>
            <a:r>
              <a:rPr lang="en-US" altLang="ko-KR" dirty="0" smtClean="0"/>
              <a:t>One exception is at rate 1/3, QPSK, and information block between 400 and 1000, where Turbo code and Polar code performance are comparable</a:t>
            </a:r>
          </a:p>
          <a:p>
            <a:pPr marL="1200150" lvl="3" indent="-342900"/>
            <a:r>
              <a:rPr lang="en-US" altLang="ko-KR" dirty="0" smtClean="0"/>
              <a:t>The gain of Polar code over LDPC and Turbo is bigger at high and low coding rates, compared to the gain of Polar code over LDPC and Turbo at medium coding rates</a:t>
            </a:r>
          </a:p>
          <a:p>
            <a:pPr marL="1200150" lvl="3" indent="-342900"/>
            <a:r>
              <a:rPr lang="en-US" altLang="ko-KR" dirty="0" smtClean="0"/>
              <a:t>LDPC code is better than Turbo at high and low coding rates; Turbo code is better than LDPC code at medium coding rates. </a:t>
            </a:r>
          </a:p>
          <a:p>
            <a:pPr marL="857250" lvl="3" indent="0">
              <a:buNone/>
            </a:pPr>
            <a:endParaRPr lang="ko-KR" altLang="en-US" dirty="0"/>
          </a:p>
        </p:txBody>
      </p:sp>
    </p:spTree>
    <p:extLst>
      <p:ext uri="{BB962C8B-B14F-4D97-AF65-F5344CB8AC3E}">
        <p14:creationId xmlns:p14="http://schemas.microsoft.com/office/powerpoint/2010/main" val="39088186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58207" y="3068960"/>
            <a:ext cx="5444888" cy="707886"/>
          </a:xfrm>
          <a:prstGeom prst="rect">
            <a:avLst/>
          </a:prstGeom>
        </p:spPr>
        <p:txBody>
          <a:bodyPr wrap="none">
            <a:spAutoFit/>
          </a:bodyPr>
          <a:lstStyle/>
          <a:p>
            <a:pPr marL="742950" lvl="2" indent="-342900" algn="ctr"/>
            <a:r>
              <a:rPr lang="en-US" altLang="ko-KR" sz="4000" dirty="0" smtClean="0"/>
              <a:t>More Advance decoder</a:t>
            </a:r>
            <a:endParaRPr lang="en-US" altLang="ko-KR" sz="4000" dirty="0"/>
          </a:p>
        </p:txBody>
      </p:sp>
    </p:spTree>
    <p:extLst>
      <p:ext uri="{BB962C8B-B14F-4D97-AF65-F5344CB8AC3E}">
        <p14:creationId xmlns:p14="http://schemas.microsoft.com/office/powerpoint/2010/main" val="30786726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stretch>
            <a:fillRect/>
          </a:stretch>
        </p:blipFill>
        <p:spPr>
          <a:xfrm>
            <a:off x="971600" y="1404224"/>
            <a:ext cx="7854557" cy="4977104"/>
          </a:xfrm>
          <a:prstGeom prst="rect">
            <a:avLst/>
          </a:prstGeom>
        </p:spPr>
      </p:pic>
      <p:sp>
        <p:nvSpPr>
          <p:cNvPr id="7" name="제목 1"/>
          <p:cNvSpPr>
            <a:spLocks noGrp="1"/>
          </p:cNvSpPr>
          <p:nvPr>
            <p:ph type="title"/>
          </p:nvPr>
        </p:nvSpPr>
        <p:spPr>
          <a:xfrm>
            <a:off x="457200" y="274638"/>
            <a:ext cx="8229600" cy="1143000"/>
          </a:xfrm>
        </p:spPr>
        <p:txBody>
          <a:bodyPr>
            <a:normAutofit fontScale="90000"/>
          </a:bodyPr>
          <a:lstStyle/>
          <a:p>
            <a:r>
              <a:rPr lang="en-US" altLang="ko-KR" dirty="0" smtClean="0"/>
              <a:t>More Advance </a:t>
            </a:r>
            <a:r>
              <a:rPr lang="en-US" altLang="ko-KR" dirty="0"/>
              <a:t>D</a:t>
            </a:r>
            <a:r>
              <a:rPr lang="en-US" altLang="ko-KR" dirty="0" smtClean="0"/>
              <a:t>ecoder Performance at Small Block Size (QPSK, BLER 10%)</a:t>
            </a:r>
            <a:endParaRPr lang="ko-KR" altLang="en-US" dirty="0"/>
          </a:p>
        </p:txBody>
      </p:sp>
    </p:spTree>
    <p:extLst>
      <p:ext uri="{BB962C8B-B14F-4D97-AF65-F5344CB8AC3E}">
        <p14:creationId xmlns:p14="http://schemas.microsoft.com/office/powerpoint/2010/main" val="20436953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stretch>
            <a:fillRect/>
          </a:stretch>
        </p:blipFill>
        <p:spPr>
          <a:xfrm>
            <a:off x="27604" y="1417638"/>
            <a:ext cx="9116395" cy="5440362"/>
          </a:xfrm>
          <a:prstGeom prst="rect">
            <a:avLst/>
          </a:prstGeom>
        </p:spPr>
      </p:pic>
      <p:sp>
        <p:nvSpPr>
          <p:cNvPr id="6" name="제목 1"/>
          <p:cNvSpPr>
            <a:spLocks noGrp="1"/>
          </p:cNvSpPr>
          <p:nvPr>
            <p:ph type="title"/>
          </p:nvPr>
        </p:nvSpPr>
        <p:spPr>
          <a:xfrm>
            <a:off x="457200" y="274638"/>
            <a:ext cx="8229600" cy="1143000"/>
          </a:xfrm>
        </p:spPr>
        <p:txBody>
          <a:bodyPr>
            <a:normAutofit fontScale="90000"/>
          </a:bodyPr>
          <a:lstStyle/>
          <a:p>
            <a:r>
              <a:rPr lang="en-US" altLang="ko-KR" dirty="0" smtClean="0"/>
              <a:t>More Advance </a:t>
            </a:r>
            <a:r>
              <a:rPr lang="en-US" altLang="ko-KR" dirty="0"/>
              <a:t>D</a:t>
            </a:r>
            <a:r>
              <a:rPr lang="en-US" altLang="ko-KR" dirty="0" smtClean="0"/>
              <a:t>ecoder Performance at Small Block Size (QPSK, BLER 1%)</a:t>
            </a:r>
            <a:endParaRPr lang="ko-KR" altLang="en-US" dirty="0"/>
          </a:p>
        </p:txBody>
      </p:sp>
    </p:spTree>
    <p:extLst>
      <p:ext uri="{BB962C8B-B14F-4D97-AF65-F5344CB8AC3E}">
        <p14:creationId xmlns:p14="http://schemas.microsoft.com/office/powerpoint/2010/main" val="22988341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6658</TotalTime>
  <Words>448</Words>
  <Application>Microsoft Office PowerPoint</Application>
  <PresentationFormat>On-screen Show (4:3)</PresentationFormat>
  <Paragraphs>49</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Malgun Gothic</vt:lpstr>
      <vt:lpstr>SimSun</vt:lpstr>
      <vt:lpstr>Arial</vt:lpstr>
      <vt:lpstr>Calibri</vt:lpstr>
      <vt:lpstr>Times New Roman</vt:lpstr>
      <vt:lpstr>Office 主题</vt:lpstr>
      <vt:lpstr>Way forward on Observations of eMBB data channel coding for short block length</vt:lpstr>
      <vt:lpstr>Comparison Set</vt:lpstr>
      <vt:lpstr>PowerPoint Presentation</vt:lpstr>
      <vt:lpstr>Implementable Decoder Performance at Small Block Size (QPSK, BLER 10%)</vt:lpstr>
      <vt:lpstr>Implementable Decoder Performance at Small Block Size (QPSK, BLER 1%)</vt:lpstr>
      <vt:lpstr>Observations on Implementable Decoder</vt:lpstr>
      <vt:lpstr>PowerPoint Presentation</vt:lpstr>
      <vt:lpstr>More Advance Decoder Performance at Small Block Size (QPSK, BLER 10%)</vt:lpstr>
      <vt:lpstr>More Advance Decoder Performance at Small Block Size (QPSK, BLER 1%)</vt:lpstr>
      <vt:lpstr>Observations on More Advanced Decoder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Link to System Modeling for MUST evaluation</dc:title>
  <dc:creator>Huawei</dc:creator>
  <cp:lastModifiedBy>IDCC</cp:lastModifiedBy>
  <cp:revision>685</cp:revision>
  <dcterms:created xsi:type="dcterms:W3CDTF">2015-02-09T15:32:33Z</dcterms:created>
  <dcterms:modified xsi:type="dcterms:W3CDTF">2016-10-13T15:10:00Z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(3)jKhy05W/aW5bPJ4YqH7KQaZ/T3pDoWtAovLx5JdkV1VuMG5HxRhC9DKMcPEYL+Yz7ROTfZ59
If7oCk6Wxj0nKbtmnTNctt8o6ghLNxJVEeY+pixwqOCIlFsAI5bjaO8Cjzh6rHyrZIVGYnbm
uhm7ZPJ0UHqJ+C45LBlMap6/d2vfUm0ItoziaKB3lGfdzASiJK007ixK8uIAwmijqy7bW1mJ
AzgHIS9N00CKMq5z4k</vt:lpwstr>
  </property>
  <property fmtid="{D5CDD505-2E9C-101B-9397-08002B2CF9AE}" pid="3" name="_new_ms_pID_725431">
    <vt:lpwstr>zujdVBVQiLgPJr+i0qlusnvs26c4AyiBOz9VyBaiwXgwSlqwXX/XCH
XTcpUPkzgHKEr4h1YkT+wqLnNtvvkHRfMNWuBEeGd/xMgl2nu7UwuAkVQ3P5e/Atwu0T/zgs
wI6cjoYEpyE7dID8HO1DVwcDV+4Wiwr1BQe44nOT3S2x6jdUnkmvueilJx3Fxs6J0baYxtZI
zzsH/4XOxeDdE9hGAWrje+lwjvUprZTjtdyl</vt:lpwstr>
  </property>
  <property fmtid="{D5CDD505-2E9C-101B-9397-08002B2CF9AE}" pid="4" name="_new_ms_pID_725432">
    <vt:lpwstr>z0D159AZGbQ5Fy9hYDbA5pd1Y1dT6Dh5iLYu
oJ/LDhd3TDtWrvHJxhp1GRNYmXLOk4DK51D4AzrFsK9vDg0VoF7cY+SQQHEPpcHsURPUp3Pv
kDgPhe2z4GJweJaJAWbUr2nsUuZUTZRL/8xlcd3ElpaDjyQgyTL1re2YDeXhdd1netJ8gHId
ubD6e1rEilswag==</vt:lpwstr>
  </property>
  <property fmtid="{D5CDD505-2E9C-101B-9397-08002B2CF9AE}" pid="5" name="_2015_ms_pID_725343">
    <vt:lpwstr>(3)M0eGtpeGgIYdOm4REVPBv/gO0Zh9mGbFx7Ol5+c59GtA8nUvgk0dC05v+FZJMBihscQvn2Wk
A7rsa5VjJlZYL0GuTsC+5dQMhoQ+3b1g+ThLkKP9NAlMdKgIQaqdovTGRhpdgBuPQtsespiT
RmpvbzN93Mp9CVSNa+SSyEsjm7q1MewVYIEIEFv27TFgfe5NrArsOnwnZIGmmWr3S/5+x0dI
Pk3xBrnVABzEHb1GQp</vt:lpwstr>
  </property>
  <property fmtid="{D5CDD505-2E9C-101B-9397-08002B2CF9AE}" pid="6" name="_2015_ms_pID_7253431">
    <vt:lpwstr>Qhyh4iLSRy7IJywhBTJfUzo/xCkqAEeug2/Js+UjWR2Mo+JUwjW8xi
MecDvQRfa6+qVhp4Ts8bwWIdVjEKsPIJv0dDnWUHC5zM1yUL8igFPFgtfFXPDExuE47AfcMs
8ncSQ6oCF3R8Iju3OSgE3Uq6qaWCmB9ka3uVw2hr0MWb+TfO4J9eS2HE/dA6VBgJUbvDzqIW
iJqO8wndNXcZVxa79M+wnCDc/2Q7OYrAZLuA</vt:lpwstr>
  </property>
  <property fmtid="{D5CDD505-2E9C-101B-9397-08002B2CF9AE}" pid="7" name="_2015_ms_pID_7253432">
    <vt:lpwstr>Fpncly9RLjXwJeNJ9Q7opopmCeDu5O4nUuBm
fHtzJ7lFwklnsDVwTsllfxt6kZGapw==</vt:lpwstr>
  </property>
  <property fmtid="{D5CDD505-2E9C-101B-9397-08002B2CF9AE}" pid="8" name="_NewReviewCycle">
    <vt:lpwstr/>
  </property>
  <property fmtid="{D5CDD505-2E9C-101B-9397-08002B2CF9AE}" pid="9" name="_readonly">
    <vt:lpwstr/>
  </property>
  <property fmtid="{D5CDD505-2E9C-101B-9397-08002B2CF9AE}" pid="10" name="_change">
    <vt:lpwstr/>
  </property>
  <property fmtid="{D5CDD505-2E9C-101B-9397-08002B2CF9AE}" pid="11" name="_full-control">
    <vt:lpwstr/>
  </property>
  <property fmtid="{D5CDD505-2E9C-101B-9397-08002B2CF9AE}" pid="12" name="sflag">
    <vt:lpwstr>1476189695</vt:lpwstr>
  </property>
</Properties>
</file>