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  <p:sldId id="258" r:id="rId4"/>
    <p:sldId id="259" r:id="rId5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27" d="100"/>
          <a:sy n="127" d="100"/>
        </p:scale>
        <p:origin x="-990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336356-D91A-44DA-86C6-C55EA88C14E4}" type="datetimeFigureOut">
              <a:rPr lang="ko-KR" altLang="en-US" smtClean="0"/>
              <a:t>2016-10-12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01FD11-30A0-49F6-BAF7-2D092713D3A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075793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336356-D91A-44DA-86C6-C55EA88C14E4}" type="datetimeFigureOut">
              <a:rPr lang="ko-KR" altLang="en-US" smtClean="0"/>
              <a:t>2016-10-12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01FD11-30A0-49F6-BAF7-2D092713D3A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400311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336356-D91A-44DA-86C6-C55EA88C14E4}" type="datetimeFigureOut">
              <a:rPr lang="ko-KR" altLang="en-US" smtClean="0"/>
              <a:t>2016-10-12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01FD11-30A0-49F6-BAF7-2D092713D3A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567029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336356-D91A-44DA-86C6-C55EA88C14E4}" type="datetimeFigureOut">
              <a:rPr lang="ko-KR" altLang="en-US" smtClean="0"/>
              <a:t>2016-10-12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01FD11-30A0-49F6-BAF7-2D092713D3A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909639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336356-D91A-44DA-86C6-C55EA88C14E4}" type="datetimeFigureOut">
              <a:rPr lang="ko-KR" altLang="en-US" smtClean="0"/>
              <a:t>2016-10-12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01FD11-30A0-49F6-BAF7-2D092713D3A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88075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336356-D91A-44DA-86C6-C55EA88C14E4}" type="datetimeFigureOut">
              <a:rPr lang="ko-KR" altLang="en-US" smtClean="0"/>
              <a:t>2016-10-12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01FD11-30A0-49F6-BAF7-2D092713D3A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07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336356-D91A-44DA-86C6-C55EA88C14E4}" type="datetimeFigureOut">
              <a:rPr lang="ko-KR" altLang="en-US" smtClean="0"/>
              <a:t>2016-10-12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01FD11-30A0-49F6-BAF7-2D092713D3A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873203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336356-D91A-44DA-86C6-C55EA88C14E4}" type="datetimeFigureOut">
              <a:rPr lang="ko-KR" altLang="en-US" smtClean="0"/>
              <a:t>2016-10-12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01FD11-30A0-49F6-BAF7-2D092713D3A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63136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336356-D91A-44DA-86C6-C55EA88C14E4}" type="datetimeFigureOut">
              <a:rPr lang="ko-KR" altLang="en-US" smtClean="0"/>
              <a:t>2016-10-12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01FD11-30A0-49F6-BAF7-2D092713D3A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954390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336356-D91A-44DA-86C6-C55EA88C14E4}" type="datetimeFigureOut">
              <a:rPr lang="ko-KR" altLang="en-US" smtClean="0"/>
              <a:t>2016-10-12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01FD11-30A0-49F6-BAF7-2D092713D3A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837226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336356-D91A-44DA-86C6-C55EA88C14E4}" type="datetimeFigureOut">
              <a:rPr lang="ko-KR" altLang="en-US" smtClean="0"/>
              <a:t>2016-10-12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01FD11-30A0-49F6-BAF7-2D092713D3A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099126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336356-D91A-44DA-86C6-C55EA88C14E4}" type="datetimeFigureOut">
              <a:rPr lang="ko-KR" altLang="en-US" smtClean="0"/>
              <a:t>2016-10-12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101FD11-30A0-49F6-BAF7-2D092713D3A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280832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altLang="ko-KR" dirty="0" smtClean="0"/>
              <a:t>WF on evaluation assumptions </a:t>
            </a:r>
            <a:r>
              <a:rPr lang="en-US" altLang="ko-KR" dirty="0"/>
              <a:t>for </a:t>
            </a:r>
            <a:r>
              <a:rPr lang="en-US" altLang="ko-KR" dirty="0" smtClean="0"/>
              <a:t>tracking of phase rotation and/or frequency offset</a:t>
            </a:r>
            <a:endParaRPr lang="ko-KR" altLang="en-US" dirty="0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ja-JP" dirty="0" smtClean="0">
                <a:solidFill>
                  <a:schemeClr val="tx1"/>
                </a:solidFill>
              </a:rPr>
              <a:t>LG Electronics</a:t>
            </a:r>
            <a:r>
              <a:rPr lang="en-US" altLang="ja-JP" dirty="0">
                <a:solidFill>
                  <a:schemeClr val="tx1"/>
                </a:solidFill>
              </a:rPr>
              <a:t>, </a:t>
            </a:r>
            <a:r>
              <a:rPr lang="en-US" altLang="ja-JP" dirty="0" smtClean="0">
                <a:solidFill>
                  <a:schemeClr val="tx1"/>
                </a:solidFill>
              </a:rPr>
              <a:t>Nokia, Huawei, </a:t>
            </a:r>
          </a:p>
          <a:p>
            <a:r>
              <a:rPr lang="en-US" altLang="ja-JP" dirty="0" smtClean="0">
                <a:solidFill>
                  <a:schemeClr val="tx1"/>
                </a:solidFill>
              </a:rPr>
              <a:t>Samsung, Qualcomm, </a:t>
            </a:r>
            <a:r>
              <a:rPr lang="en-US" altLang="ja-JP" dirty="0" err="1" smtClean="0">
                <a:solidFill>
                  <a:schemeClr val="tx1"/>
                </a:solidFill>
              </a:rPr>
              <a:t>InterDigital</a:t>
            </a:r>
            <a:r>
              <a:rPr lang="en-US" altLang="ja-JP" dirty="0" smtClean="0">
                <a:solidFill>
                  <a:schemeClr val="tx1"/>
                </a:solidFill>
              </a:rPr>
              <a:t>, KT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271403" y="323655"/>
            <a:ext cx="157607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000" dirty="0" smtClean="0">
                <a:solidFill>
                  <a:srgbClr val="000000"/>
                </a:solidFill>
                <a:latin typeface="+mn-lt"/>
                <a:ea typeface="+mn-ea"/>
              </a:rPr>
              <a:t>R1-1610829</a:t>
            </a:r>
            <a:endParaRPr lang="en-US" altLang="zh-CN" sz="2000" dirty="0" smtClean="0">
              <a:solidFill>
                <a:srgbClr val="000000"/>
              </a:solidFill>
              <a:latin typeface="+mn-lt"/>
              <a:ea typeface="+mn-ea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85750" y="278650"/>
            <a:ext cx="3500382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800" dirty="0">
                <a:latin typeface="+mj-lt"/>
              </a:rPr>
              <a:t>3GPP </a:t>
            </a:r>
            <a:r>
              <a:rPr lang="en-US" sz="1800" dirty="0" smtClean="0">
                <a:latin typeface="+mj-lt"/>
              </a:rPr>
              <a:t>TSG</a:t>
            </a:r>
            <a:r>
              <a:rPr lang="en-US" sz="1800" dirty="0">
                <a:latin typeface="+mj-lt"/>
              </a:rPr>
              <a:t> RAN1 </a:t>
            </a:r>
            <a:r>
              <a:rPr lang="en-GB" altLang="zh-CN" sz="1800" dirty="0" smtClean="0">
                <a:latin typeface="+mj-lt"/>
              </a:rPr>
              <a:t>#</a:t>
            </a:r>
            <a:r>
              <a:rPr lang="en-US" altLang="zh-CN" sz="1800" dirty="0" smtClean="0">
                <a:latin typeface="+mj-lt"/>
              </a:rPr>
              <a:t>86</a:t>
            </a:r>
            <a:r>
              <a:rPr lang="en-US" altLang="zh-CN" dirty="0" smtClean="0">
                <a:latin typeface="+mj-lt"/>
              </a:rPr>
              <a:t>bis</a:t>
            </a:r>
            <a:endParaRPr lang="en-US" sz="1800" dirty="0">
              <a:latin typeface="+mj-lt"/>
            </a:endParaRPr>
          </a:p>
          <a:p>
            <a:pPr>
              <a:defRPr/>
            </a:pPr>
            <a:r>
              <a:rPr lang="en-US" altLang="zh-CN" dirty="0" smtClean="0">
                <a:latin typeface="+mj-lt"/>
              </a:rPr>
              <a:t>Lisbon, Portugal, Oct. 10 – 14, 2016</a:t>
            </a:r>
          </a:p>
          <a:p>
            <a:pPr>
              <a:defRPr/>
            </a:pPr>
            <a:r>
              <a:rPr lang="tr-TR" sz="1800" dirty="0" smtClean="0">
                <a:latin typeface="+mj-lt"/>
              </a:rPr>
              <a:t>Agenda Item: </a:t>
            </a:r>
            <a:r>
              <a:rPr lang="en-US" sz="1800" dirty="0" smtClean="0">
                <a:latin typeface="+mj-lt"/>
              </a:rPr>
              <a:t>8.1.</a:t>
            </a:r>
            <a:r>
              <a:rPr lang="en-US" dirty="0" smtClean="0">
                <a:latin typeface="+mj-lt"/>
              </a:rPr>
              <a:t>4.4.</a:t>
            </a:r>
            <a:endParaRPr lang="en-US" sz="18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4652452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Background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 fontScale="40000" lnSpcReduction="20000"/>
          </a:bodyPr>
          <a:lstStyle/>
          <a:p>
            <a:r>
              <a:rPr lang="en-US" altLang="ko-KR" dirty="0" smtClean="0"/>
              <a:t>Agreement on RAN1#86bis</a:t>
            </a:r>
          </a:p>
          <a:p>
            <a:pPr marL="0" lvl="0" indent="0">
              <a:buNone/>
            </a:pPr>
            <a:r>
              <a:rPr lang="en-US" altLang="ko-KR" dirty="0" smtClean="0"/>
              <a:t>At </a:t>
            </a:r>
            <a:r>
              <a:rPr lang="en-US" altLang="ko-KR" dirty="0"/>
              <a:t>least the following RSs are supported for NR downlink</a:t>
            </a:r>
            <a:endParaRPr lang="ko-KR" altLang="ko-KR" dirty="0"/>
          </a:p>
          <a:p>
            <a:pPr lvl="1"/>
            <a:r>
              <a:rPr lang="en-US" altLang="ko-KR" dirty="0"/>
              <a:t>CSI-RS: Reference signal with main functionalities of CSI acquisition, beam management</a:t>
            </a:r>
            <a:endParaRPr lang="ko-KR" altLang="ko-KR" dirty="0"/>
          </a:p>
          <a:p>
            <a:pPr lvl="2"/>
            <a:r>
              <a:rPr lang="en-US" altLang="ko-KR" dirty="0"/>
              <a:t>FFS: RRM measurement </a:t>
            </a:r>
            <a:endParaRPr lang="ko-KR" altLang="ko-KR" dirty="0"/>
          </a:p>
          <a:p>
            <a:pPr lvl="1"/>
            <a:r>
              <a:rPr lang="en-US" altLang="ko-KR" dirty="0">
                <a:solidFill>
                  <a:srgbClr val="FF0000"/>
                </a:solidFill>
              </a:rPr>
              <a:t>DM-RS: Reference signal with main functionalities of data and control demodulation</a:t>
            </a:r>
            <a:endParaRPr lang="ko-KR" altLang="ko-KR" dirty="0">
              <a:solidFill>
                <a:srgbClr val="FF0000"/>
              </a:solidFill>
            </a:endParaRPr>
          </a:p>
          <a:p>
            <a:pPr lvl="2"/>
            <a:r>
              <a:rPr lang="en-US" altLang="ko-KR" dirty="0"/>
              <a:t>FFS: channel state information estimation and interference estimation</a:t>
            </a:r>
            <a:endParaRPr lang="ko-KR" altLang="ko-KR" dirty="0"/>
          </a:p>
          <a:p>
            <a:pPr lvl="2"/>
            <a:r>
              <a:rPr lang="en-US" altLang="ko-KR" dirty="0"/>
              <a:t>FFS: beam management</a:t>
            </a:r>
            <a:endParaRPr lang="ko-KR" altLang="ko-KR" dirty="0"/>
          </a:p>
          <a:p>
            <a:pPr lvl="1"/>
            <a:r>
              <a:rPr lang="en-US" altLang="ko-KR" dirty="0">
                <a:solidFill>
                  <a:srgbClr val="FF0000"/>
                </a:solidFill>
              </a:rPr>
              <a:t>Reference signal for phase tracking</a:t>
            </a:r>
            <a:endParaRPr lang="ko-KR" altLang="ko-KR" dirty="0">
              <a:solidFill>
                <a:srgbClr val="FF0000"/>
              </a:solidFill>
            </a:endParaRPr>
          </a:p>
          <a:p>
            <a:pPr lvl="2"/>
            <a:r>
              <a:rPr lang="en-US" altLang="ko-KR" dirty="0"/>
              <a:t>FFS: Whether DM-RS extension can be applied or not</a:t>
            </a:r>
            <a:endParaRPr lang="ko-KR" altLang="ko-KR" dirty="0"/>
          </a:p>
          <a:p>
            <a:pPr lvl="2"/>
            <a:r>
              <a:rPr lang="en-US" altLang="ko-KR" dirty="0"/>
              <a:t>FFS whether new RS or RS for other functionalities can be used</a:t>
            </a:r>
            <a:endParaRPr lang="ko-KR" altLang="ko-KR" dirty="0"/>
          </a:p>
          <a:p>
            <a:pPr lvl="1"/>
            <a:r>
              <a:rPr lang="en-US" altLang="ko-KR" dirty="0">
                <a:solidFill>
                  <a:srgbClr val="FF0000"/>
                </a:solidFill>
              </a:rPr>
              <a:t>Reference signal for time/freq. tracking</a:t>
            </a:r>
            <a:endParaRPr lang="ko-KR" altLang="ko-KR" dirty="0">
              <a:solidFill>
                <a:srgbClr val="FF0000"/>
              </a:solidFill>
            </a:endParaRPr>
          </a:p>
          <a:p>
            <a:pPr lvl="2"/>
            <a:r>
              <a:rPr lang="en-US" altLang="ko-KR" dirty="0"/>
              <a:t>FFS whether new RS or RS for other functionalities can be used</a:t>
            </a:r>
            <a:endParaRPr lang="ko-KR" altLang="ko-KR" dirty="0"/>
          </a:p>
          <a:p>
            <a:pPr lvl="1"/>
            <a:r>
              <a:rPr lang="en-US" altLang="ko-KR" dirty="0"/>
              <a:t>Reference signal for Radio link monitoring</a:t>
            </a:r>
            <a:endParaRPr lang="ko-KR" altLang="ko-KR" dirty="0"/>
          </a:p>
          <a:p>
            <a:pPr lvl="2"/>
            <a:r>
              <a:rPr lang="en-US" altLang="ko-KR" dirty="0"/>
              <a:t>FFS whether new RS or RS for other functionalities can be used</a:t>
            </a:r>
            <a:endParaRPr lang="ko-KR" altLang="ko-KR" dirty="0"/>
          </a:p>
          <a:p>
            <a:pPr lvl="1"/>
            <a:r>
              <a:rPr lang="en-US" altLang="ko-KR" dirty="0"/>
              <a:t>RS for RRM measurement</a:t>
            </a:r>
            <a:endParaRPr lang="ko-KR" altLang="ko-KR" dirty="0"/>
          </a:p>
          <a:p>
            <a:pPr lvl="2"/>
            <a:r>
              <a:rPr lang="en-US" altLang="ko-KR" dirty="0"/>
              <a:t>FFS whether new RS or RS for other functionalities can be used</a:t>
            </a:r>
            <a:endParaRPr lang="ko-KR" altLang="ko-KR" dirty="0"/>
          </a:p>
          <a:p>
            <a:pPr marL="0" lvl="0" indent="0">
              <a:buNone/>
            </a:pPr>
            <a:r>
              <a:rPr lang="en-US" altLang="ko-KR" dirty="0"/>
              <a:t>At least the following RSs are supported for NR uplink</a:t>
            </a:r>
            <a:endParaRPr lang="ko-KR" altLang="ko-KR" dirty="0"/>
          </a:p>
          <a:p>
            <a:pPr lvl="1"/>
            <a:r>
              <a:rPr lang="en-US" altLang="ko-KR" dirty="0"/>
              <a:t>SRS: Reference signal with main functionalities of CSI acquisition, beam management</a:t>
            </a:r>
            <a:endParaRPr lang="ko-KR" altLang="ko-KR" dirty="0"/>
          </a:p>
          <a:p>
            <a:pPr lvl="2"/>
            <a:r>
              <a:rPr lang="en-US" altLang="ko-KR" dirty="0"/>
              <a:t>FFS: RRM measurement</a:t>
            </a:r>
            <a:endParaRPr lang="ko-KR" altLang="ko-KR" dirty="0"/>
          </a:p>
          <a:p>
            <a:pPr lvl="1"/>
            <a:r>
              <a:rPr lang="en-US" altLang="ko-KR" dirty="0">
                <a:solidFill>
                  <a:srgbClr val="FF0000"/>
                </a:solidFill>
              </a:rPr>
              <a:t>DM-RS: Reference signal with main functionalities of data and control demodulation</a:t>
            </a:r>
            <a:endParaRPr lang="ko-KR" altLang="ko-KR" dirty="0">
              <a:solidFill>
                <a:srgbClr val="FF0000"/>
              </a:solidFill>
            </a:endParaRPr>
          </a:p>
          <a:p>
            <a:pPr lvl="2"/>
            <a:r>
              <a:rPr lang="en-US" altLang="ko-KR" dirty="0"/>
              <a:t>FFS: beam management</a:t>
            </a:r>
            <a:endParaRPr lang="ko-KR" altLang="ko-KR" dirty="0"/>
          </a:p>
          <a:p>
            <a:pPr lvl="1"/>
            <a:r>
              <a:rPr lang="en-US" altLang="ko-KR" dirty="0">
                <a:solidFill>
                  <a:srgbClr val="FF0000"/>
                </a:solidFill>
              </a:rPr>
              <a:t>Reference signal for </a:t>
            </a:r>
            <a:r>
              <a:rPr lang="en-US" altLang="ko-KR" strike="sngStrike" dirty="0">
                <a:solidFill>
                  <a:srgbClr val="FF0000"/>
                </a:solidFill>
              </a:rPr>
              <a:t>time/freq. and/or </a:t>
            </a:r>
            <a:r>
              <a:rPr lang="en-US" altLang="ko-KR" dirty="0">
                <a:solidFill>
                  <a:srgbClr val="FF0000"/>
                </a:solidFill>
              </a:rPr>
              <a:t>phase tracking</a:t>
            </a:r>
            <a:endParaRPr lang="ko-KR" altLang="ko-KR" dirty="0">
              <a:solidFill>
                <a:srgbClr val="FF0000"/>
              </a:solidFill>
            </a:endParaRPr>
          </a:p>
          <a:p>
            <a:pPr lvl="2"/>
            <a:r>
              <a:rPr lang="en-US" altLang="ko-KR" dirty="0"/>
              <a:t>FFS: Whether DM-RS extension can be applied or not</a:t>
            </a:r>
            <a:endParaRPr lang="ko-KR" altLang="ko-KR" dirty="0"/>
          </a:p>
          <a:p>
            <a:pPr lvl="2"/>
            <a:r>
              <a:rPr lang="en-US" altLang="ko-KR" dirty="0"/>
              <a:t>FFS whether new RS or RS for other functionalities can be used</a:t>
            </a:r>
            <a:endParaRPr lang="ko-KR" altLang="ko-KR" dirty="0"/>
          </a:p>
          <a:p>
            <a:pPr lvl="1"/>
            <a:r>
              <a:rPr lang="en-US" altLang="ko-KR" dirty="0"/>
              <a:t>FFS: Reference signal for RRM measurement</a:t>
            </a:r>
            <a:endParaRPr lang="ko-KR" altLang="ko-KR" dirty="0"/>
          </a:p>
          <a:p>
            <a:pPr lvl="2"/>
            <a:r>
              <a:rPr lang="en-US" altLang="ko-KR" dirty="0"/>
              <a:t>FFS whether new RS or RS for other functionalities can be used</a:t>
            </a:r>
            <a:endParaRPr lang="ko-KR" altLang="ko-KR" dirty="0"/>
          </a:p>
        </p:txBody>
      </p:sp>
    </p:spTree>
    <p:extLst>
      <p:ext uri="{BB962C8B-B14F-4D97-AF65-F5344CB8AC3E}">
        <p14:creationId xmlns:p14="http://schemas.microsoft.com/office/powerpoint/2010/main" val="29679537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Proposal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 smtClean="0"/>
              <a:t>Companies are encouraged to evaluate the performance of  </a:t>
            </a:r>
          </a:p>
          <a:p>
            <a:pPr lvl="1"/>
            <a:r>
              <a:rPr lang="en-US" altLang="ko-KR" dirty="0" smtClean="0"/>
              <a:t>RS for phase tracking</a:t>
            </a:r>
          </a:p>
          <a:p>
            <a:pPr lvl="1"/>
            <a:r>
              <a:rPr lang="en-US" altLang="ko-KR" dirty="0" smtClean="0"/>
              <a:t>RS for frequency tracking </a:t>
            </a:r>
          </a:p>
          <a:p>
            <a:pPr marL="0" indent="0">
              <a:buNone/>
            </a:pPr>
            <a:r>
              <a:rPr lang="en-US" altLang="ko-KR" dirty="0" smtClean="0"/>
              <a:t>based on the table 1 to calibrate the results.</a:t>
            </a:r>
          </a:p>
        </p:txBody>
      </p:sp>
    </p:spTree>
    <p:extLst>
      <p:ext uri="{BB962C8B-B14F-4D97-AF65-F5344CB8AC3E}">
        <p14:creationId xmlns:p14="http://schemas.microsoft.com/office/powerpoint/2010/main" val="5789346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sz="3200" dirty="0" smtClean="0"/>
              <a:t>Table 1. Link-level evaluation assumptions</a:t>
            </a:r>
            <a:endParaRPr lang="ko-KR" altLang="en-US" sz="3200" dirty="0"/>
          </a:p>
        </p:txBody>
      </p:sp>
      <p:graphicFrame>
        <p:nvGraphicFramePr>
          <p:cNvPr id="4" name="Content Placeholder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233128806"/>
              </p:ext>
            </p:extLst>
          </p:nvPr>
        </p:nvGraphicFramePr>
        <p:xfrm>
          <a:off x="179512" y="1124744"/>
          <a:ext cx="8856328" cy="570960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3096344"/>
                <a:gridCol w="5759984"/>
              </a:tblGrid>
              <a:tr h="252000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Carrier Frequency</a:t>
                      </a:r>
                      <a:endParaRPr lang="en-US" sz="14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7838" marR="67838" marT="0" marB="0" anchor="ctr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 b="1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30GHz</a:t>
                      </a:r>
                      <a:endParaRPr lang="en-US" sz="12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67838" marR="67838" marT="0" marB="0" anchor="ctr"/>
                </a:tc>
              </a:tr>
              <a:tr h="648000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Channel </a:t>
                      </a:r>
                      <a:r>
                        <a:rPr lang="en-GB" sz="14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Model</a:t>
                      </a:r>
                      <a:endParaRPr lang="en-US" sz="14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7838" marR="67838" marT="0" marB="0" anchor="ctr"/>
                </a:tc>
                <a:tc>
                  <a:txBody>
                    <a:bodyPr/>
                    <a:lstStyle/>
                    <a:p>
                      <a:pPr marL="171450" indent="-171450" algn="l" hangingPunct="0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altLang="ja-JP" sz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AWGN</a:t>
                      </a:r>
                    </a:p>
                    <a:p>
                      <a:pPr marL="171450" indent="-171450" algn="l" hangingPunct="0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altLang="ja-JP" sz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CDL-C for 30 GHz</a:t>
                      </a:r>
                      <a:r>
                        <a:rPr lang="en-US" altLang="ja-JP" sz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ja-JP" sz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(other CDL models are not precluded),  with delay scaling values of 30 ns, with combination of ASA and ASD scaling values in sec. 7.7.5.1 in 38.900, for above 6 GHz cases</a:t>
                      </a:r>
                      <a:endParaRPr lang="en-GB" altLang="ja-JP" sz="1200" dirty="0" smtClean="0">
                        <a:solidFill>
                          <a:schemeClr val="tx1"/>
                        </a:solidFill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67838" marR="67838" marT="0" marB="0" anchor="ctr"/>
                </a:tc>
              </a:tr>
              <a:tr h="252000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US" sz="14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Phase noise model</a:t>
                      </a:r>
                      <a:endParaRPr lang="en-US" sz="14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7838" marR="67838" marT="0" marB="0" anchor="ctr"/>
                </a:tc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ko-KR" sz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SimSun" panose="02010600030101010101" pitchFamily="2" charset="-122"/>
                        </a:rPr>
                        <a:t>Recommended</a:t>
                      </a:r>
                      <a:r>
                        <a:rPr lang="en-US" altLang="ko-KR" sz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SimSun" panose="02010600030101010101" pitchFamily="2" charset="-122"/>
                        </a:rPr>
                        <a:t> models agreed in R1-165985</a:t>
                      </a:r>
                      <a:endParaRPr lang="en-US" altLang="ko-KR" sz="1200" baseline="300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67838" marR="67838" marT="0" marB="0" anchor="ctr"/>
                </a:tc>
              </a:tr>
              <a:tr h="252000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Frequency </a:t>
                      </a: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Offset</a:t>
                      </a:r>
                      <a:endParaRPr lang="en-US" sz="14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7838" marR="67838" marT="0" marB="0" anchor="ctr"/>
                </a:tc>
                <a:tc>
                  <a:txBody>
                    <a:bodyPr/>
                    <a:lstStyle/>
                    <a:p>
                      <a:pPr marL="171450" lvl="0" indent="-171450" algn="l" defTabSz="914400" rtl="0" eaLnBrk="1" latinLnBrk="1" hangingPunct="0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GB" sz="12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SimSun" panose="02010600030101010101" pitchFamily="2" charset="-122"/>
                          <a:cs typeface="+mn-cs"/>
                        </a:rPr>
                        <a:t>Frequency offset in case of non-initial acquisition</a:t>
                      </a:r>
                      <a:endParaRPr lang="en-US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SimSun" panose="02010600030101010101" pitchFamily="2" charset="-122"/>
                        <a:cs typeface="+mn-cs"/>
                      </a:endParaRPr>
                    </a:p>
                    <a:p>
                      <a:pPr marL="534988" lvl="1" indent="-285750" hangingPunct="0">
                        <a:spcAft>
                          <a:spcPts val="0"/>
                        </a:spcAft>
                        <a:buFont typeface="Courier New" panose="02070309020205020404" pitchFamily="49" charset="0"/>
                        <a:buChar char="o"/>
                      </a:pPr>
                      <a:r>
                        <a:rPr lang="en-GB" sz="12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TRP: uniform distribution +/- 0.05 ppm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  <a:p>
                      <a:pPr marL="534988" lvl="1" indent="-285750" hangingPunct="0">
                        <a:spcAft>
                          <a:spcPts val="0"/>
                        </a:spcAft>
                        <a:buFont typeface="Courier New" panose="02070309020205020404" pitchFamily="49" charset="0"/>
                        <a:buChar char="o"/>
                      </a:pPr>
                      <a:r>
                        <a:rPr lang="en-GB" sz="12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UE: </a:t>
                      </a:r>
                      <a:r>
                        <a:rPr lang="en-GB" sz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uniform distribution +/- 0.1 ppm</a:t>
                      </a:r>
                      <a:endParaRPr lang="en-US" altLang="ko-KR" sz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67838" marR="67838" marT="0" marB="0" anchor="ctr"/>
                </a:tc>
              </a:tr>
              <a:tr h="252000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US" sz="14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Evaluation cases</a:t>
                      </a:r>
                      <a:endParaRPr lang="en-US" sz="14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7838" marR="67838" marT="0" marB="0" anchor="ctr"/>
                </a:tc>
                <a:tc>
                  <a:txBody>
                    <a:bodyPr/>
                    <a:lstStyle/>
                    <a:p>
                      <a:pPr marL="171450" marR="0" indent="-171450" algn="l" defTabSz="914400" rtl="0" eaLnBrk="1" fontAlgn="auto" latinLnBrk="1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200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Case 1: Both phase noise and frequency offset</a:t>
                      </a:r>
                    </a:p>
                    <a:p>
                      <a:pPr marL="171450" marR="0" indent="-171450" algn="l" defTabSz="914400" rtl="0" eaLnBrk="1" fontAlgn="auto" latinLnBrk="1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200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Case 2: Phase noise only, and no frequency offset</a:t>
                      </a:r>
                    </a:p>
                    <a:p>
                      <a:pPr marL="171450" marR="0" indent="-171450" algn="l" defTabSz="914400" rtl="0" eaLnBrk="1" fontAlgn="auto" latinLnBrk="1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200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Case 3: No phase noise, and frequency offset only</a:t>
                      </a:r>
                      <a:endParaRPr lang="en-US" sz="1200" kern="1200" baseline="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7838" marR="67838" marT="0" marB="0" anchor="ctr"/>
                </a:tc>
              </a:tr>
              <a:tr h="252000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Subcarrier </a:t>
                      </a:r>
                      <a:r>
                        <a:rPr lang="en-GB" sz="14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Spacing(s)</a:t>
                      </a:r>
                      <a:endParaRPr lang="en-US" sz="14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7838" marR="67838" marT="0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60</a:t>
                      </a:r>
                      <a:r>
                        <a:rPr lang="en-GB" altLang="ko-KR" sz="1200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kHz</a:t>
                      </a:r>
                      <a:r>
                        <a:rPr lang="en-GB" sz="1200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120</a:t>
                      </a:r>
                      <a:r>
                        <a:rPr lang="en-GB" altLang="ko-KR" sz="1200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kHz</a:t>
                      </a:r>
                      <a:r>
                        <a:rPr lang="en-GB" sz="1200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240kHz</a:t>
                      </a:r>
                      <a:endParaRPr lang="en-US" sz="1200" kern="1200" baseline="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7838" marR="67838" marT="0" marB="0" anchor="ctr"/>
                </a:tc>
              </a:tr>
              <a:tr h="216000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US" sz="14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# of Physical RBs</a:t>
                      </a:r>
                      <a:endParaRPr lang="en-US" sz="14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7838" marR="67838" marT="0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SimSun" panose="02010600030101010101" pitchFamily="2" charset="-122"/>
                        </a:rPr>
                        <a:t>4,</a:t>
                      </a:r>
                      <a:r>
                        <a:rPr lang="en-US" sz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SimSun" panose="02010600030101010101" pitchFamily="2" charset="-122"/>
                        </a:rPr>
                        <a:t> 32 RBs</a:t>
                      </a:r>
                      <a:endParaRPr lang="en-US" altLang="ko-KR" sz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67838" marR="67838" marT="0" marB="0" anchor="ctr"/>
                </a:tc>
              </a:tr>
              <a:tr h="216000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Antenna Configuration at the TRP</a:t>
                      </a:r>
                      <a:endParaRPr lang="en-US" sz="14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7838" marR="67838" marT="0" marB="0" anchor="ctr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(4,8,2), with directional antenna element </a:t>
                      </a:r>
                      <a:r>
                        <a:rPr lang="en-GB" sz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(</a:t>
                      </a:r>
                      <a:r>
                        <a:rPr lang="en-GB" sz="12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HPBW=65</a:t>
                      </a:r>
                      <a:r>
                        <a:rPr lang="en-GB" sz="1200" baseline="300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</a:t>
                      </a:r>
                      <a:r>
                        <a:rPr lang="en-GB" sz="12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, directivity 8dB</a:t>
                      </a:r>
                      <a:r>
                        <a:rPr lang="en-GB" sz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)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67838" marR="67838" marT="0" marB="0" anchor="ctr"/>
                </a:tc>
              </a:tr>
              <a:tr h="216000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Antenna Configuration at the UE</a:t>
                      </a:r>
                      <a:endParaRPr lang="en-US" sz="14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7838" marR="67838" marT="0" marB="0" anchor="ctr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(2,4,2</a:t>
                      </a:r>
                      <a:r>
                        <a:rPr lang="en-GB" sz="12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), with directional antenna element </a:t>
                      </a:r>
                      <a:r>
                        <a:rPr lang="en-GB" sz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(HPBW=90</a:t>
                      </a:r>
                      <a:r>
                        <a:rPr lang="en-GB" sz="1200" baseline="300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</a:t>
                      </a:r>
                      <a:r>
                        <a:rPr lang="en-GB" sz="12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, directivity </a:t>
                      </a:r>
                      <a:r>
                        <a:rPr lang="en-GB" sz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5dB)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67838" marR="67838" marT="0" marB="0" anchor="ctr"/>
                </a:tc>
              </a:tr>
              <a:tr h="288000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US" sz="14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Transmission</a:t>
                      </a:r>
                      <a:r>
                        <a:rPr lang="en-US" sz="1400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Scheme</a:t>
                      </a:r>
                      <a:endParaRPr lang="en-US" sz="14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7838" marR="67838" marT="0" marB="0" anchor="ctr"/>
                </a:tc>
                <a:tc>
                  <a:txBody>
                    <a:bodyPr/>
                    <a:lstStyle/>
                    <a:p>
                      <a:pPr marL="171450" indent="-171450" algn="l" hangingPunct="0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SimSun" panose="02010600030101010101" pitchFamily="2" charset="-122"/>
                        </a:rPr>
                        <a:t>Single antenna transmission scheme (1 port) as a starting point</a:t>
                      </a:r>
                    </a:p>
                    <a:p>
                      <a:pPr marL="171450" indent="-171450" algn="l" hangingPunct="0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SimSun" panose="02010600030101010101" pitchFamily="2" charset="-122"/>
                        </a:rPr>
                        <a:t>FFS: Multi</a:t>
                      </a:r>
                      <a:r>
                        <a:rPr lang="en-US" sz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SimSun" panose="02010600030101010101" pitchFamily="2" charset="-122"/>
                        </a:rPr>
                        <a:t> antenna transmission scheme</a:t>
                      </a:r>
                      <a:endParaRPr lang="en-US" sz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67838" marR="67838" marT="0" marB="0" anchor="ctr"/>
                </a:tc>
              </a:tr>
              <a:tr h="216000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US" sz="14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Doppler</a:t>
                      </a:r>
                      <a:endParaRPr lang="en-US" sz="14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7838" marR="67838" marT="0" marB="0" anchor="ctr"/>
                </a:tc>
                <a:tc>
                  <a:txBody>
                    <a:bodyPr/>
                    <a:lstStyle/>
                    <a:p>
                      <a:pPr marL="0" lvl="1" indent="0" hangingPunct="0">
                        <a:spcAft>
                          <a:spcPts val="0"/>
                        </a:spcAft>
                        <a:buFont typeface="Courier New" panose="02070309020205020404" pitchFamily="49" charset="0"/>
                        <a:buNone/>
                      </a:pPr>
                      <a:r>
                        <a:rPr lang="en-US" sz="12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3km/h</a:t>
                      </a:r>
                      <a:r>
                        <a:rPr lang="en-US" sz="1200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as a starting point</a:t>
                      </a:r>
                      <a:endParaRPr lang="en-US" sz="1200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7838" marR="67838" marT="0" marB="0" anchor="ctr"/>
                </a:tc>
              </a:tr>
              <a:tr h="252000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US" sz="14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Modulation</a:t>
                      </a:r>
                      <a:r>
                        <a:rPr lang="en-US" sz="1400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order, Coding rate</a:t>
                      </a:r>
                      <a:endParaRPr lang="en-US" sz="14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7838" marR="67838" marT="0" marB="0" anchor="ctr"/>
                </a:tc>
                <a:tc>
                  <a:txBody>
                    <a:bodyPr/>
                    <a:lstStyle/>
                    <a:p>
                      <a:pPr marL="171450" lvl="1" indent="-171450" hangingPunct="0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12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QPSK (1/3, 1/2), 16QAM (1/2, 3/4), 64QAM (2/3, 5/6)</a:t>
                      </a:r>
                      <a:endParaRPr lang="en-US" sz="1200" kern="1200" baseline="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171450" lvl="1" indent="-171450" hangingPunct="0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1200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256QAM (3/4)</a:t>
                      </a:r>
                      <a:endParaRPr lang="en-US" sz="1200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7838" marR="67838" marT="0" marB="0" anchor="ctr"/>
                </a:tc>
              </a:tr>
              <a:tr h="216000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US" sz="14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Channel coding scheme</a:t>
                      </a:r>
                      <a:endParaRPr lang="en-US" sz="14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7838" marR="67838" marT="0" marB="0" anchor="ctr"/>
                </a:tc>
                <a:tc>
                  <a:txBody>
                    <a:bodyPr/>
                    <a:lstStyle/>
                    <a:p>
                      <a:pPr marL="171450" lvl="1" indent="-171450" hangingPunct="0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12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LTE turbo</a:t>
                      </a:r>
                      <a:r>
                        <a:rPr lang="en-US" sz="1200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coding (baseline)</a:t>
                      </a:r>
                    </a:p>
                    <a:p>
                      <a:pPr marL="171450" lvl="1" indent="-171450" hangingPunct="0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1200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Other channel coding schemes are not precluded.</a:t>
                      </a:r>
                      <a:endParaRPr lang="en-US" sz="1200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7838" marR="67838" marT="0" marB="0" anchor="ctr"/>
                </a:tc>
              </a:tr>
              <a:tr h="216000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US" sz="14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Link</a:t>
                      </a:r>
                      <a:r>
                        <a:rPr lang="en-US" sz="1400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adaptation / HARQ</a:t>
                      </a:r>
                      <a:endParaRPr lang="en-US" sz="14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7838" marR="67838" marT="0" marB="0" anchor="ctr"/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GB" sz="12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 link adaptation</a:t>
                      </a:r>
                      <a:r>
                        <a:rPr lang="en-GB" sz="1200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and no HARQ</a:t>
                      </a:r>
                      <a:endParaRPr lang="en-GB" sz="1200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7838" marR="67838" marT="0" marB="0" anchor="ctr"/>
                </a:tc>
              </a:tr>
              <a:tr h="2520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Channel estimation</a:t>
                      </a:r>
                    </a:p>
                  </a:txBody>
                  <a:tcPr marL="67838" marR="67838" marT="0" marB="0" anchor="ctr"/>
                </a:tc>
                <a:tc>
                  <a:txBody>
                    <a:bodyPr/>
                    <a:lstStyle/>
                    <a:p>
                      <a:pPr marL="171450" marR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GB" altLang="ko-KR" sz="12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Ideal</a:t>
                      </a:r>
                      <a:r>
                        <a:rPr lang="en-GB" altLang="ko-KR" sz="1200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estimation (baseline)</a:t>
                      </a:r>
                      <a:endParaRPr lang="en-GB" altLang="ko-KR" sz="1200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171450" marR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GB" altLang="ko-KR" sz="12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Real </a:t>
                      </a:r>
                      <a:r>
                        <a:rPr lang="en-GB" altLang="ko-KR" sz="1200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estimation (Proponent should report DMRS pattern </a:t>
                      </a:r>
                      <a:r>
                        <a:rPr lang="en-US" altLang="ko-KR" sz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with RS overhead</a:t>
                      </a:r>
                      <a:r>
                        <a:rPr lang="en-GB" altLang="ko-KR" sz="1200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  <a:endParaRPr lang="en-GB" altLang="ko-KR" sz="1200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7838" marR="67838" marT="0" marB="0" anchor="ctr"/>
                </a:tc>
              </a:tr>
              <a:tr h="288000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US" sz="14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Time/freq.</a:t>
                      </a:r>
                      <a:r>
                        <a:rPr lang="en-US" altLang="ko-KR" sz="1400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tracking,</a:t>
                      </a:r>
                      <a:r>
                        <a:rPr lang="en-US" sz="1400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 Phase </a:t>
                      </a:r>
                      <a:r>
                        <a:rPr lang="en-US" altLang="ko-KR" sz="1400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tracking</a:t>
                      </a:r>
                      <a:endParaRPr lang="en-US" sz="14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7838" marR="67838" marT="0" marB="0" anchor="ctr"/>
                </a:tc>
                <a:tc>
                  <a:txBody>
                    <a:bodyPr/>
                    <a:lstStyle/>
                    <a:p>
                      <a:pPr marL="171450" indent="-171450" fontAlgn="auto" hangingPunct="1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GB" altLang="ko-KR" sz="12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Real tracking </a:t>
                      </a:r>
                      <a:r>
                        <a:rPr lang="en-GB" sz="12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</a:t>
                      </a: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Proponent should report RS pattern* with RS overhead)</a:t>
                      </a:r>
                    </a:p>
                    <a:p>
                      <a:pPr marL="0" indent="0" fontAlgn="auto" hangingPunct="1"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r>
                        <a:rPr lang="en-US" altLang="ko-KR" sz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  *</a:t>
                      </a:r>
                      <a:r>
                        <a:rPr lang="en-US" altLang="ko-KR" sz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lang="en-US" altLang="ko-KR" sz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RS for time/freq.</a:t>
                      </a:r>
                      <a:r>
                        <a:rPr lang="en-US" altLang="ko-KR" sz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tracking, RS for phase tracking</a:t>
                      </a:r>
                      <a:endParaRPr lang="en-GB" sz="1200" dirty="0" smtClean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7838" marR="67838" marT="0" marB="0" anchor="ctr"/>
                </a:tc>
              </a:tr>
              <a:tr h="216000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US" sz="14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Performance Metric</a:t>
                      </a:r>
                      <a:endParaRPr lang="en-US" sz="14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7838" marR="67838" marT="0" marB="0" anchor="ctr"/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GB" sz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EVM, BLER, Link</a:t>
                      </a:r>
                      <a:r>
                        <a:rPr lang="en-GB" sz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Throughput</a:t>
                      </a:r>
                      <a:endParaRPr lang="en-GB" sz="1200" dirty="0" smtClean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7838" marR="67838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531147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713</TotalTime>
  <Words>608</Words>
  <Application>Microsoft Office PowerPoint</Application>
  <PresentationFormat>화면 슬라이드 쇼(4:3)</PresentationFormat>
  <Paragraphs>84</Paragraphs>
  <Slides>4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4</vt:i4>
      </vt:variant>
    </vt:vector>
  </HeadingPairs>
  <TitlesOfParts>
    <vt:vector size="5" baseType="lpstr">
      <vt:lpstr>Office 테마</vt:lpstr>
      <vt:lpstr>WF on evaluation assumptions for tracking of phase rotation and/or frequency offset</vt:lpstr>
      <vt:lpstr>Background</vt:lpstr>
      <vt:lpstr>Proposal</vt:lpstr>
      <vt:lpstr>Table 1. Link-level evaluation assumptions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evaluation assumptions for Compensation of Phase Rotation and Frequency Offset</dc:title>
  <dc:creator>Hyunsoo Ko</dc:creator>
  <cp:lastModifiedBy>Hyunsoo Ko</cp:lastModifiedBy>
  <cp:revision>35</cp:revision>
  <dcterms:created xsi:type="dcterms:W3CDTF">2016-10-11T13:57:29Z</dcterms:created>
  <dcterms:modified xsi:type="dcterms:W3CDTF">2016-10-12T11:43:24Z</dcterms:modified>
</cp:coreProperties>
</file>