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7" r:id="rId4"/>
    <p:sldId id="288" r:id="rId5"/>
    <p:sldId id="289" r:id="rId6"/>
    <p:sldId id="29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SLS observations of non-orthogonal MA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ZTE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86bis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R1-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1610793</a:t>
            </a:r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pt-BR" altLang="ko-KR" sz="2400" b="1" dirty="0" smtClean="0">
                <a:latin typeface="Times New Roman" pitchFamily="18" charset="0"/>
                <a:cs typeface="Times New Roman" pitchFamily="18" charset="0"/>
              </a:rPr>
              <a:t>Lisbon, Portugal, Oct 10 - 14,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8.1.1.2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zh-CN" sz="2700" dirty="0" smtClean="0">
                <a:latin typeface="Times"/>
                <a:ea typeface="MS Mincho"/>
                <a:cs typeface="Times New Roman"/>
              </a:rPr>
              <a:t>Significant efforts on extensive UL LLS and SLS evaluation have been devoted with great many contributions comparing the performance between non-orthogonal MA and OFDMA under agreed parameters</a:t>
            </a:r>
            <a:endParaRPr lang="en-US" altLang="zh-CN" sz="2300" dirty="0" smtClean="0">
              <a:latin typeface="Times"/>
              <a:ea typeface="MS Mincho"/>
              <a:cs typeface="Times New Roman"/>
            </a:endParaRPr>
          </a:p>
          <a:p>
            <a:pPr>
              <a:lnSpc>
                <a:spcPct val="90000"/>
              </a:lnSpc>
            </a:pPr>
            <a:endParaRPr lang="en-US" altLang="zh-CN" sz="2700" dirty="0" smtClean="0">
              <a:latin typeface="Times"/>
              <a:ea typeface="MS Mincho"/>
              <a:cs typeface="Times New Roman"/>
            </a:endParaRPr>
          </a:p>
          <a:p>
            <a:pPr>
              <a:lnSpc>
                <a:spcPct val="90000"/>
              </a:lnSpc>
            </a:pPr>
            <a:endParaRPr lang="zh-CN" altLang="en-US" sz="2700" dirty="0">
              <a:latin typeface="Times"/>
              <a:ea typeface="MS Mincho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Aft>
                <a:spcPts val="600"/>
              </a:spcAft>
            </a:pPr>
            <a:r>
              <a:rPr lang="en-US" altLang="zh-CN" dirty="0" smtClean="0"/>
              <a:t>Based on system-level simulation results and assumptions summarized in [R1-1610531], it is observed that </a:t>
            </a:r>
            <a:endParaRPr lang="zh-CN" altLang="zh-CN" sz="2000" dirty="0" smtClean="0"/>
          </a:p>
          <a:p>
            <a:pPr lvl="1"/>
            <a:r>
              <a:rPr lang="en-US" altLang="zh-CN" sz="2600" dirty="0" smtClean="0"/>
              <a:t>All simulated non-orthogonal MA schemes with grant-free provides significant system capacity gain (summarized in Appendix 1) in terms of packets arrivals rate (packets/s/sector) @ given system outage (</a:t>
            </a:r>
            <a:r>
              <a:rPr lang="en-US" altLang="zh-CN" sz="2600" dirty="0" err="1" smtClean="0"/>
              <a:t>e.g</a:t>
            </a:r>
            <a:r>
              <a:rPr lang="en-US" altLang="zh-CN" sz="2600" dirty="0" smtClean="0"/>
              <a:t>, 1% target packet drop rate), compared to a reference scheme based on OFDMA with grant-free</a:t>
            </a:r>
            <a:endParaRPr lang="zh-CN" altLang="zh-CN" sz="1700" dirty="0" smtClean="0"/>
          </a:p>
          <a:p>
            <a:pPr lvl="1"/>
            <a:r>
              <a:rPr lang="en-US" altLang="zh-CN" sz="2600" dirty="0" smtClean="0"/>
              <a:t>Evaluation simulators have been calibrated with agreed simulation assumptions (R1-1609442) </a:t>
            </a:r>
          </a:p>
          <a:p>
            <a:pPr lvl="1"/>
            <a:endParaRPr lang="zh-CN" altLang="zh-CN" sz="1700" dirty="0" smtClean="0"/>
          </a:p>
        </p:txBody>
      </p:sp>
      <p:sp>
        <p:nvSpPr>
          <p:cNvPr id="4" name="矩形 3"/>
          <p:cNvSpPr/>
          <p:nvPr/>
        </p:nvSpPr>
        <p:spPr>
          <a:xfrm>
            <a:off x="288032" y="5929535"/>
            <a:ext cx="88204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R1-1610531,  “Summary of preliminary SLS results”, Huawei, HiSilicon, Lisbon, Portugal 10th - 14th October 2016.</a:t>
            </a:r>
          </a:p>
          <a:p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R1-1609442, “Summary of email discussion thread 86-15 and 86-17 on SLS calibration for NR MA”, Huawei, HiSilicon, Lisbon, Portugal 10th - 14th October 2016.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Capture the observations on page 3 and slides 5-6 into TR 38.802</a:t>
            </a:r>
          </a:p>
          <a:p>
            <a:pPr lvl="1"/>
            <a:r>
              <a:rPr lang="en-US" altLang="zh-CN" sz="2000" dirty="0" smtClean="0"/>
              <a:t>Slides 5-6 are to be updated based on updated simulation results submitted to this meeting</a:t>
            </a:r>
            <a:endParaRPr lang="zh-CN" altLang="zh-CN" sz="2000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Appendix 1: preliminary SLS results (1/2)</a:t>
            </a:r>
            <a:endParaRPr lang="zh-CN" altLang="en-US" sz="3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2008" y="994399"/>
          <a:ext cx="8964488" cy="5746969"/>
        </p:xfrm>
        <a:graphic>
          <a:graphicData uri="http://schemas.openxmlformats.org/drawingml/2006/table">
            <a:tbl>
              <a:tblPr/>
              <a:tblGrid>
                <a:gridCol w="1107971"/>
                <a:gridCol w="1151138"/>
                <a:gridCol w="1338197"/>
                <a:gridCol w="1280641"/>
                <a:gridCol w="1366978"/>
                <a:gridCol w="1309419"/>
                <a:gridCol w="1410144"/>
              </a:tblGrid>
              <a:tr h="14097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Huawei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QC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ZTE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CATT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Samsung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CATR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</a:tr>
              <a:tr h="1482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SCMA (R1-1608854)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RSMA (R1-1610120)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MUSA (R1-1608952)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PDMA (R1-1608756)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IGMA (R1-1609042)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SCMA (R1-1609581)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Inter-BS distance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1732m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1732m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1732m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1732m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1732m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1732m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1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Simulation bandwidth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PRB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1.08MHz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PRB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PRB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6PRB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PRB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BS antenna tilt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degress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degress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Mechanical downtilt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 degree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degress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 degree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5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BS antenna element gain + connector loss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dBi, including 3dB cable loss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dBi, including 3dB cable loss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dBi, including 3dB cable loss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dBi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including 3dB cable loss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dBi, including 3dB cable loss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dBi, including 3dB cable loss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UE antenna gain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5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UL power control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P0= -90dBm, alpha=0.9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P0 = -126.4dBm ,Alpha = 1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 = -100 dBm, alpha = 1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P0=-95dBm and alpha = 1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P0=-90 dBm, alpha=1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OFDMA: alpha=1, P0= -90 dBm      SCMA: alpha = 1, P0=-95dBm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Channel estimation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ideal, realistic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ideal, realistic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Packet size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Fixed to 40 bytes as TBS, and baseline OFDMA is segmented to 2 packets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Follow TR45.820, TBS of 200 bit is used to segment the packet 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Fixed 40 bytes, with segmentation to 2 packets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Fixed 40 bytes, with segmentation to 2 packets for ODFMA and PDMA.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Fixed by 40 bytes, segmentation not known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Fixed by 20 bytes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1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Packet dropping timer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1s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10s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1s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1s or 10s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2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HARQ/Repetition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Maximum repetition/retransmissions of 32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HARQ till packet dropping timer to mimic the TTI bundling.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HARQ until the fixed dropping timer.                                                      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Maximal number of HARQ transmissions is 16.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HARQ until the fixed dropping timer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repetition or retransmission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40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OFDMA PAR at target PDR (Packets/ms/sector)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0.18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0.6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0.052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1%, 1s drpping timer)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8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NoMA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PAR at target PDR (Packets/ms/sector)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 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0.68 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without secondary spreading: 2, 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with secondary spreading: 8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PDMA:1.8 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0.116  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1%, 1s drpping timer)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0.43  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10%, 1s drpping timer)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28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Gain over baseline grant-free OFDMA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350%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without secondary spreading: 1100%, 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with secondary spreading: 4400%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300%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830% @PDR 10%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200% (@PDR = 1%)</a:t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250% (@PDR = 10%)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Appendix 1: preliminary SLS results (2/2)</a:t>
            </a:r>
            <a:endParaRPr lang="zh-CN" altLang="en-US" sz="36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2007" y="1152268"/>
          <a:ext cx="8964489" cy="5229060"/>
        </p:xfrm>
        <a:graphic>
          <a:graphicData uri="http://schemas.openxmlformats.org/drawingml/2006/table">
            <a:tbl>
              <a:tblPr/>
              <a:tblGrid>
                <a:gridCol w="1239255"/>
                <a:gridCol w="1561141"/>
                <a:gridCol w="1577235"/>
                <a:gridCol w="1464576"/>
                <a:gridCol w="1561141"/>
                <a:gridCol w="1561141"/>
              </a:tblGrid>
              <a:tr h="14122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Intel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ETRI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Docomo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MTK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Nokia (R1-1609651)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</a:tr>
              <a:tr h="2767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LCRS (R1-1609498)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LSSA (R1-1609549)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NOMA (R1-1610077)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RDMA(R1-1609334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GOCA(R1-1609335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NOCA (</a:t>
                      </a:r>
                      <a:r>
                        <a:rPr lang="en-GB" sz="10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R1-1609651</a:t>
                      </a:r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)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2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Inter-BS distance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1732m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1732m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1732m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1732m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ISD=500m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2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Simulation bandwidth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6PRB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6RB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6PRB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6PRB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 PRBs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2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BS antenna tilt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102 degree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Mechanical downtilt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 degree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7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BS antenna element gain + connector loss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dBi, including 3dB cable loss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dBi, including 3dB cable loss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dBi, including 3dB cable loss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dBi, including 3dB cable loss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dBi, including 3dB cable loss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2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UE antenna gain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4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UL power control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fixed target SNR = 0 dB?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Alpha=1, P0= -90 dBm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Alpha = 1, P0 = -95dBm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Alpha = 0.8, 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P0 = -80dBm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2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Channel estimation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ideal, realistic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Packet size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 bytes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 bytes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20~200 Bytes based on TR45.820; Fixed packet size 40 Bytes (segmentation unknown)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Fixed 40 Bytes,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segmented into 2 20Bytes RLC PDUs. 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endParaRPr lang="en-U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100bytes by using 72 PRB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endParaRPr lang="en-U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Packet dropping timer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40ms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1s and 10s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s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HARQ/Repetition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HARQ for comparison results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retransmission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HARQ/no HARQ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random back-off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HARQ until the fixed dropping timer.                                                      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Max number of HARQ transmission: 1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1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OFDMA PAR at target PDR (Packets/ms/sector)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 @PDR 30%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Can not achieve proper PDR for analysis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PDR floor at 2.5%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OFDMA:1.2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(PDR@ 10%)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8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NoMA PAR at target PDR (Packets/ms/sector)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zh-CN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@30%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Can not achieve proper PDR for analysis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1%, 1s drpping timer)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0.25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1%, 10s drpping timer)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RDMA:0.7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GOCA: 0.75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(PDR@ 1%)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NOCA: 6.2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(PDR@ 10%)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endParaRPr lang="en-U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7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Gain over baseline grant-free OFDMA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400%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Non-orthogonal scheme is more efficient than baseline OFDMA for PAR higher than 2.5.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RDMA: 215%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GOCA: 218%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10%)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516% @PDR 10%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897</Words>
  <Application>Microsoft Office PowerPoint</Application>
  <PresentationFormat>全屏显示(4:3)</PresentationFormat>
  <Paragraphs>213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WF on SLS observations of non-orthogonal MA</vt:lpstr>
      <vt:lpstr>Background</vt:lpstr>
      <vt:lpstr>Observation</vt:lpstr>
      <vt:lpstr>Proposal</vt:lpstr>
      <vt:lpstr>Appendix 1: preliminary SLS results (1/2)</vt:lpstr>
      <vt:lpstr>Appendix 1: preliminary SLS results (2/2)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WangYi(HW)</cp:lastModifiedBy>
  <cp:revision>74</cp:revision>
  <dcterms:created xsi:type="dcterms:W3CDTF">2016-10-08T04:16:51Z</dcterms:created>
  <dcterms:modified xsi:type="dcterms:W3CDTF">2016-10-12T08:59:17Z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(2)/Va6s72aDPdilatFB3QD0mTh3pup4SnqHt1mWzMjyiy086VVNYWMn3Sq4NFbCLIbFGwlgQ8L
9byP7h1shMcZYqsZVHR/aDp+H8/CMZ5umqJDhRNI33ef3td8TQIzcEbz/fRORA2vi2NNYZzH
Fam/qMEk2HG4rpuE1Am5hoyAjlkEMOnAZNN/gImeU8IUPdSq4sVbWf/WvBKOe6/w6hX+Eb4d
G+hVdbTslpLKsPU4QH</vt:lpwstr>
  </property>
  <property fmtid="{D5CDD505-2E9C-101B-9397-08002B2CF9AE}" pid="3" name="_2015_ms_pID_7253431">
    <vt:lpwstr>k4N3jPF1hXpQqK5WbKxFDvkYKIuTRjtOiI6IZbmSb7nd/dMIgOCwjQ
LJ7/+ma5ZnsydDl8JHFCHe/2vqswETNg2URltIvEsRZwLEZYmTy/MlEScFPxkbaj6p1Z1Qtn
RSYSLWf0XKER408dUPCIzlqxtxiZvMpcUi3D/wOkMAFKAsQJsUR9JBLCib97QoFe4z31VzdL
Zn+yK7fF5k2rE8oc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1476200750</vt:lpwstr>
  </property>
</Properties>
</file>