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70" r:id="rId4"/>
    <p:sldId id="267" r:id="rId5"/>
    <p:sldId id="262" r:id="rId6"/>
    <p:sldId id="271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3" autoAdjust="0"/>
    <p:restoredTop sz="98575" autoAdjust="0"/>
  </p:normalViewPr>
  <p:slideViewPr>
    <p:cSldViewPr>
      <p:cViewPr>
        <p:scale>
          <a:sx n="90" d="100"/>
          <a:sy n="90" d="100"/>
        </p:scale>
        <p:origin x="-1258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2016/10/12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2016/10/12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2016/10/12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2016/10/12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2016/10/12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2016/10/12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2016/10/12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WF </a:t>
            </a:r>
            <a:r>
              <a:rPr kumimoji="1" lang="en-US" altLang="ja-JP" smtClean="0"/>
              <a:t>on RACH Procedure for Multi-beam without gNB reciprocity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smtClean="0"/>
              <a:t>ZTE, ZTE Microelectronics</a:t>
            </a:r>
            <a:r>
              <a:rPr lang="en-US" altLang="ja-JP" smtClean="0"/>
              <a:t>, Nokia, NTT DOCOMO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9742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#</a:t>
            </a:r>
            <a:r>
              <a:rPr lang="en-US" altLang="ja-JP" dirty="0" smtClean="0"/>
              <a:t>86bis</a:t>
            </a:r>
          </a:p>
          <a:p>
            <a:r>
              <a:rPr lang="en-US" altLang="ja-JP" dirty="0" smtClean="0"/>
              <a:t>Lisbon</a:t>
            </a:r>
            <a:r>
              <a:rPr lang="en-US" altLang="ja-JP" dirty="0"/>
              <a:t>, Portugal 10</a:t>
            </a:r>
            <a:r>
              <a:rPr lang="en-US" altLang="ja-JP" baseline="30000" dirty="0"/>
              <a:t>th</a:t>
            </a:r>
            <a:r>
              <a:rPr lang="en-US" altLang="ja-JP" dirty="0"/>
              <a:t> –14</a:t>
            </a:r>
            <a:r>
              <a:rPr lang="en-US" altLang="ja-JP" baseline="30000" dirty="0"/>
              <a:t>th</a:t>
            </a:r>
            <a:r>
              <a:rPr lang="en-US" altLang="ja-JP" dirty="0"/>
              <a:t> October </a:t>
            </a:r>
            <a:r>
              <a:rPr lang="en-US" altLang="ja-JP" dirty="0" smtClean="0"/>
              <a:t>2016</a:t>
            </a:r>
          </a:p>
          <a:p>
            <a:r>
              <a:rPr kumimoji="1" lang="en-US" altLang="ja-JP" dirty="0" smtClean="0"/>
              <a:t>Agenda: 8.1.5.2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smtClean="0"/>
              <a:t>R1-1610783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196752"/>
            <a:ext cx="8748464" cy="5400600"/>
          </a:xfrm>
        </p:spPr>
        <p:txBody>
          <a:bodyPr>
            <a:noAutofit/>
          </a:bodyPr>
          <a:lstStyle/>
          <a:p>
            <a:r>
              <a:rPr lang="en-US" sz="1600" b="1" u="sng" smtClean="0"/>
              <a:t>Agreements:</a:t>
            </a:r>
            <a:endParaRPr lang="en-US" sz="1600" smtClean="0"/>
          </a:p>
          <a:p>
            <a:pPr lvl="0"/>
            <a:r>
              <a:rPr lang="en-US" sz="1600" b="1" smtClean="0">
                <a:solidFill>
                  <a:srgbClr val="FF0000"/>
                </a:solidFill>
              </a:rPr>
              <a:t>When Tx/Rx reciprocity is available at gNB</a:t>
            </a:r>
            <a:r>
              <a:rPr lang="en-US" sz="1600" smtClean="0"/>
              <a:t> at least for multiple beams operation, the following RACH procedure is considered for at least UE in idle mode</a:t>
            </a:r>
          </a:p>
          <a:p>
            <a:pPr lvl="1"/>
            <a:r>
              <a:rPr lang="en-US" sz="1400" smtClean="0"/>
              <a:t>Association between one or  multiple  occasions for DL broadcast channel/signal and  a subset of RACH occasions is informed to UE by broadcast system information or known to UE</a:t>
            </a:r>
          </a:p>
          <a:p>
            <a:pPr lvl="2"/>
            <a:r>
              <a:rPr lang="en-US" sz="1200" smtClean="0"/>
              <a:t>FFS: Signaling of  “non-association”</a:t>
            </a:r>
          </a:p>
          <a:p>
            <a:pPr lvl="2"/>
            <a:r>
              <a:rPr lang="en-US" sz="1200" smtClean="0"/>
              <a:t>Detailed design for RACH preamble should be further studied</a:t>
            </a:r>
          </a:p>
          <a:p>
            <a:pPr lvl="1"/>
            <a:r>
              <a:rPr lang="en-US" sz="1400" smtClean="0"/>
              <a:t>Based on the DL measurement and the corresponding association, UE selects the subset of RACH occasions</a:t>
            </a:r>
          </a:p>
          <a:p>
            <a:pPr lvl="2"/>
            <a:r>
              <a:rPr lang="en-US" sz="1200" smtClean="0"/>
              <a:t>FFS: Tx beam selection for RACH preamble transmission</a:t>
            </a:r>
          </a:p>
          <a:p>
            <a:pPr lvl="1"/>
            <a:r>
              <a:rPr lang="en-US" sz="1400" smtClean="0"/>
              <a:t>At gNB, the DL Tx beam for the UE can be obtained based on the detected RACH preamble and would be also applied to Message 2</a:t>
            </a:r>
          </a:p>
          <a:p>
            <a:pPr lvl="2"/>
            <a:r>
              <a:rPr lang="en-US" sz="1200" smtClean="0"/>
              <a:t>UL grant in message 2 may indicate the transmission timing of message 3</a:t>
            </a:r>
          </a:p>
          <a:p>
            <a:pPr lvl="0"/>
            <a:r>
              <a:rPr lang="en-US" sz="1600" smtClean="0"/>
              <a:t>For the cases with and without Tx/Rx reciprocity, the common random access procedure should be strived</a:t>
            </a:r>
          </a:p>
          <a:p>
            <a:pPr lvl="0"/>
            <a:r>
              <a:rPr lang="en-US" sz="1600" b="1" smtClean="0">
                <a:solidFill>
                  <a:srgbClr val="FF0000"/>
                </a:solidFill>
              </a:rPr>
              <a:t>When Tx/Rx reciprocity is not available</a:t>
            </a:r>
            <a:r>
              <a:rPr lang="en-US" sz="1600" smtClean="0"/>
              <a:t>, the the following could be further considered for at least UE in idle mode</a:t>
            </a:r>
          </a:p>
          <a:p>
            <a:pPr lvl="1"/>
            <a:r>
              <a:rPr lang="en-US" sz="1400" smtClean="0"/>
              <a:t>Whether or how to report DL Tx beam to gNB, e.g.,</a:t>
            </a:r>
          </a:p>
          <a:p>
            <a:pPr lvl="2"/>
            <a:r>
              <a:rPr lang="en-US" sz="1200" smtClean="0"/>
              <a:t>RACH preamble/resource</a:t>
            </a:r>
          </a:p>
          <a:p>
            <a:pPr lvl="2"/>
            <a:r>
              <a:rPr lang="en-US" sz="1200" smtClean="0"/>
              <a:t>Msg. 3</a:t>
            </a:r>
          </a:p>
          <a:p>
            <a:pPr lvl="1"/>
            <a:r>
              <a:rPr lang="en-US" sz="1400" smtClean="0"/>
              <a:t>Whether or how to indicate UL Tx beam to the UE, e.g., </a:t>
            </a:r>
          </a:p>
          <a:p>
            <a:pPr lvl="2"/>
            <a:r>
              <a:rPr lang="en-US" sz="1200" smtClean="0"/>
              <a:t>RAR</a:t>
            </a:r>
          </a:p>
          <a:p>
            <a:endParaRPr lang="en-US" sz="1000" smtClean="0"/>
          </a:p>
        </p:txBody>
      </p:sp>
    </p:spTree>
    <p:extLst>
      <p:ext uri="{BB962C8B-B14F-4D97-AF65-F5344CB8AC3E}">
        <p14:creationId xmlns:p14="http://schemas.microsoft.com/office/powerpoint/2010/main" xmlns="" val="32941384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196752"/>
            <a:ext cx="8748464" cy="5400600"/>
          </a:xfrm>
        </p:spPr>
        <p:txBody>
          <a:bodyPr>
            <a:noAutofit/>
          </a:bodyPr>
          <a:lstStyle/>
          <a:p>
            <a:r>
              <a:rPr lang="en-GB" sz="2000" b="1" u="sng" smtClean="0"/>
              <a:t>Agreement (RAN1#86):</a:t>
            </a:r>
            <a:endParaRPr lang="en-US" sz="2000" smtClean="0"/>
          </a:p>
          <a:p>
            <a:pPr lvl="0"/>
            <a:r>
              <a:rPr lang="en-US" sz="2000" smtClean="0"/>
              <a:t>[…]</a:t>
            </a:r>
            <a:endParaRPr lang="en-US" sz="1800" smtClean="0"/>
          </a:p>
          <a:p>
            <a:pPr lvl="0"/>
            <a:r>
              <a:rPr lang="en-US" sz="2000" smtClean="0"/>
              <a:t>The design of the random access procedure should take into account the possible use of single-beam and multiple beam operations, including</a:t>
            </a:r>
          </a:p>
          <a:p>
            <a:pPr lvl="1"/>
            <a:r>
              <a:rPr lang="en-US" sz="1800" smtClean="0"/>
              <a:t>Non Rx/Tx reciprocity at BS or UE</a:t>
            </a:r>
          </a:p>
          <a:p>
            <a:pPr lvl="1"/>
            <a:r>
              <a:rPr lang="en-US" sz="1800" smtClean="0"/>
              <a:t>Full or partial Rx/Tx reciprocity at BS or UE</a:t>
            </a:r>
          </a:p>
          <a:p>
            <a:r>
              <a:rPr lang="sv-SE" sz="2400" smtClean="0"/>
              <a:t>[...]</a:t>
            </a:r>
            <a:endParaRPr lang="en-US" sz="2400" smtClean="0"/>
          </a:p>
          <a:p>
            <a:endParaRPr lang="en-US" sz="500" smtClean="0"/>
          </a:p>
        </p:txBody>
      </p:sp>
    </p:spTree>
    <p:extLst>
      <p:ext uri="{BB962C8B-B14F-4D97-AF65-F5344CB8AC3E}">
        <p14:creationId xmlns:p14="http://schemas.microsoft.com/office/powerpoint/2010/main" xmlns="" val="32941384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196752"/>
            <a:ext cx="8748464" cy="5400600"/>
          </a:xfrm>
        </p:spPr>
        <p:txBody>
          <a:bodyPr>
            <a:noAutofit/>
          </a:bodyPr>
          <a:lstStyle/>
          <a:p>
            <a:r>
              <a:rPr lang="sv-SE" altLang="ja-JP" sz="2400" smtClean="0">
                <a:latin typeface="Arial" panose="020B0604020202020204" pitchFamily="34" charset="0"/>
                <a:cs typeface="Arial" panose="020B0604020202020204" pitchFamily="34" charset="0"/>
              </a:rPr>
              <a:t>Without gNB reciprocity, </a:t>
            </a:r>
            <a:r>
              <a:rPr lang="sv-SE" altLang="ja-JP" sz="2400" smtClean="0"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gNB Rx beam sweeping for PRACH is needed</a:t>
            </a:r>
            <a:endParaRPr lang="en-US" altLang="ja-JP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图片 1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420888"/>
            <a:ext cx="788436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2941384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kumimoji="1" lang="en-US" altLang="ja-JP" sz="3600" smtClean="0"/>
              <a:t>Proposal for </a:t>
            </a:r>
            <a:r>
              <a:rPr kumimoji="1" lang="en-US" altLang="ja-JP" sz="3600" smtClean="0"/>
              <a:t>clarification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80728"/>
            <a:ext cx="8748464" cy="5400600"/>
          </a:xfrm>
        </p:spPr>
        <p:txBody>
          <a:bodyPr>
            <a:noAutofit/>
          </a:bodyPr>
          <a:lstStyle/>
          <a:p>
            <a:pPr lvl="0"/>
            <a:endParaRPr lang="sv-SE" sz="2400" smtClean="0"/>
          </a:p>
          <a:p>
            <a:pPr lvl="0"/>
            <a:r>
              <a:rPr lang="sv-SE" sz="2400" smtClean="0"/>
              <a:t>RACH occasion:</a:t>
            </a:r>
          </a:p>
          <a:p>
            <a:pPr lvl="1"/>
            <a:r>
              <a:rPr lang="sv-SE" sz="2000" smtClean="0"/>
              <a:t>A time-frequency </a:t>
            </a:r>
            <a:r>
              <a:rPr lang="sv-SE" sz="2000" smtClean="0"/>
              <a:t>resource and a subset of preambles.</a:t>
            </a:r>
          </a:p>
          <a:p>
            <a:pPr lvl="0"/>
            <a:r>
              <a:rPr lang="sv-SE" sz="2400" smtClean="0"/>
              <a:t>Subset </a:t>
            </a:r>
            <a:r>
              <a:rPr lang="sv-SE" sz="2400" smtClean="0"/>
              <a:t>of RACH occasions:</a:t>
            </a:r>
          </a:p>
          <a:p>
            <a:pPr lvl="1"/>
            <a:r>
              <a:rPr lang="sv-SE" sz="2000" smtClean="0"/>
              <a:t>One or more RACH occasions</a:t>
            </a:r>
          </a:p>
          <a:p>
            <a:pPr lvl="0"/>
            <a:endParaRPr lang="sv-SE" sz="2400" smtClean="0"/>
          </a:p>
          <a:p>
            <a:pPr lvl="1"/>
            <a:endParaRPr lang="en-US" sz="1400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80728"/>
            <a:ext cx="8748464" cy="5400600"/>
          </a:xfrm>
        </p:spPr>
        <p:txBody>
          <a:bodyPr>
            <a:noAutofit/>
          </a:bodyPr>
          <a:lstStyle/>
          <a:p>
            <a:r>
              <a:rPr lang="sv-SE" sz="2400" smtClean="0"/>
              <a:t>Multiple/repeated </a:t>
            </a:r>
            <a:r>
              <a:rPr lang="sv-SE" sz="2400" smtClean="0"/>
              <a:t>UE preamble transmission within a subset of RACH occasions is informed by broadcast system </a:t>
            </a:r>
            <a:r>
              <a:rPr lang="sv-SE" sz="2400" smtClean="0"/>
              <a:t>information</a:t>
            </a:r>
          </a:p>
          <a:p>
            <a:pPr lvl="1"/>
            <a:r>
              <a:rPr lang="en-US" sz="2000" smtClean="0"/>
              <a:t>To </a:t>
            </a:r>
            <a:r>
              <a:rPr lang="en-US" sz="2000" smtClean="0"/>
              <a:t>cover </a:t>
            </a:r>
            <a:r>
              <a:rPr lang="en-US" sz="2000" smtClean="0"/>
              <a:t>gNB </a:t>
            </a:r>
            <a:r>
              <a:rPr lang="en-US" sz="2000" smtClean="0"/>
              <a:t>RX beam sweeping in case of NO Tx/Rx reciprocity at </a:t>
            </a:r>
            <a:r>
              <a:rPr lang="en-US" sz="2000" smtClean="0"/>
              <a:t>the </a:t>
            </a:r>
            <a:r>
              <a:rPr lang="en-US" sz="2000" smtClean="0"/>
              <a:t>gNB</a:t>
            </a:r>
            <a:endParaRPr lang="en-US" sz="2000" smtClean="0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1953</TotalTime>
  <Words>363</Words>
  <Application>Microsoft Office PowerPoint</Application>
  <PresentationFormat>On-screen Show (4:3)</PresentationFormat>
  <Paragraphs>41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テーマ</vt:lpstr>
      <vt:lpstr>WF on RACH Procedure for Multi-beam without gNB reciprocity</vt:lpstr>
      <vt:lpstr>Background</vt:lpstr>
      <vt:lpstr>Background</vt:lpstr>
      <vt:lpstr>Background</vt:lpstr>
      <vt:lpstr>Proposal for clarification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RACH Procedure for …</dc:title>
  <dc:creator>PS2</dc:creator>
  <cp:lastModifiedBy>PS</cp:lastModifiedBy>
  <cp:revision>112</cp:revision>
  <dcterms:created xsi:type="dcterms:W3CDTF">2016-04-11T23:33:51Z</dcterms:created>
  <dcterms:modified xsi:type="dcterms:W3CDTF">2016-10-12T09:56:01Z</dcterms:modified>
</cp:coreProperties>
</file>